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4" r:id="rId2"/>
    <p:sldId id="320" r:id="rId3"/>
    <p:sldId id="258" r:id="rId4"/>
    <p:sldId id="321" r:id="rId5"/>
    <p:sldId id="294" r:id="rId6"/>
    <p:sldId id="297" r:id="rId7"/>
    <p:sldId id="298" r:id="rId8"/>
    <p:sldId id="299" r:id="rId9"/>
    <p:sldId id="300" r:id="rId10"/>
    <p:sldId id="301" r:id="rId11"/>
    <p:sldId id="322" r:id="rId12"/>
    <p:sldId id="323" r:id="rId13"/>
    <p:sldId id="324" r:id="rId14"/>
    <p:sldId id="310" r:id="rId15"/>
    <p:sldId id="289" r:id="rId16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0EE1A-D5BA-4D19-A71D-A5074E6214A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5E67-7802-4884-A973-AA55E0A8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751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DF4C-A102-44F2-99FE-15172C8E68E1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CB86-59A7-4021-9C5E-257E15B6D0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3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42F8-6FBB-42CC-8E17-D08902A56A86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2CD5-D343-40D4-817D-3199298901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65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F8CDC-3475-43D6-9A4E-BEFFDB758B9A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3692-23B8-4F35-8657-BDBD01B543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1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0EFF-A16B-4BE7-A5E1-6DFFDDE3E1C0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23D7-5C7D-40C5-A343-2BED27FB46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5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5562-72E9-438A-835B-2B1584174EEB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194E1-FE23-468D-B07D-3CDE54B467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33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1222-4C08-45AA-9E66-2CB182EC4246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1742-5D85-4967-B3F6-3380587DD2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87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844B5-4E78-4A61-AF3F-666F68031346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AFC3E-D9AD-4092-A173-1E7B556151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44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1EA9-8783-49DF-8192-2B4673269C08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466A-A656-440E-AD67-765914552D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20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5B47-E9B8-4EA7-814E-BEC314D358DC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6266-C64D-4159-BC15-7E7CA59BDD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71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6536-915F-4642-8EB9-4EA197B21E3C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4F4D-0BC5-4366-9F63-2C89CD0AA7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38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B24D2-DECF-4835-B5CF-07C93BA2DBA6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969F-E91C-4B3C-BF07-3E1894041A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9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23D70-A658-4ED4-AC2B-D16EBC78385D}" type="datetimeFigureOut">
              <a:rPr lang="en-US"/>
              <a:pPr>
                <a:defRPr/>
              </a:pPr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3AFF6A-45C3-4272-AEC9-483980B1E2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688750" y="1798884"/>
            <a:ext cx="7801500" cy="1806640"/>
          </a:xfrm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en-US" sz="3600" b="1" dirty="0"/>
              <a:t>Rent Relief for Commercial Businesses: </a:t>
            </a:r>
            <a:br>
              <a:rPr lang="en-US" altLang="en-US" sz="3600" b="1" dirty="0"/>
            </a:br>
            <a:r>
              <a:rPr lang="en-US" altLang="en-US" sz="3600" b="1" dirty="0"/>
              <a:t>A Deep Dive into the CECRA Program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ubTitle" idx="1"/>
          </p:nvPr>
        </p:nvSpPr>
        <p:spPr>
          <a:xfrm>
            <a:off x="671250" y="2970984"/>
            <a:ext cx="7801500" cy="634541"/>
          </a:xfrm>
          <a:prstGeom prst="rect">
            <a:avLst/>
          </a:prstGeom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dirty="0"/>
          </a:p>
          <a:p>
            <a:pPr>
              <a:spcBef>
                <a:spcPts val="0"/>
              </a:spcBef>
            </a:pPr>
            <a:r>
              <a:rPr lang="en" dirty="0">
                <a:solidFill>
                  <a:srgbClr val="B6BFBE"/>
                </a:solidFill>
              </a:rPr>
              <a:t>PRESENTATION BY:</a:t>
            </a:r>
            <a:r>
              <a:rPr lang="en" dirty="0">
                <a:solidFill>
                  <a:srgbClr val="E1C5C9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" dirty="0"/>
              <a:t>C. Grant Haddock </a:t>
            </a:r>
          </a:p>
          <a:p>
            <a:pPr>
              <a:spcBef>
                <a:spcPts val="0"/>
              </a:spcBef>
            </a:pPr>
            <a:r>
              <a:rPr lang="en" sz="1400" dirty="0"/>
              <a:t>Haddock &amp; Company Lawyers</a:t>
            </a:r>
          </a:p>
        </p:txBody>
      </p:sp>
      <p:pic>
        <p:nvPicPr>
          <p:cNvPr id="6" name="Picture 3" descr="email.gif">
            <a:extLst>
              <a:ext uri="{FF2B5EF4-FFF2-40B4-BE49-F238E27FC236}">
                <a16:creationId xmlns:a16="http://schemas.microsoft.com/office/drawing/2014/main" id="{5CF57C89-82B0-47B7-993B-640E18B5C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50" y="5334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04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Problems							</a:t>
            </a:r>
            <a:endParaRPr lang="en-US" altLang="en-US" sz="3600" u="sng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7086600" cy="4424362"/>
          </a:xfrm>
        </p:spPr>
        <p:txBody>
          <a:bodyPr/>
          <a:lstStyle/>
          <a:p>
            <a:r>
              <a:rPr lang="en-CA" sz="2400" dirty="0"/>
              <a:t>We don’t currently know what this program looks like;</a:t>
            </a:r>
          </a:p>
          <a:p>
            <a:r>
              <a:rPr lang="en-CA" sz="2400" dirty="0"/>
              <a:t>It may have come too late to save small business;</a:t>
            </a:r>
          </a:p>
          <a:p>
            <a:r>
              <a:rPr lang="en-CA" sz="2400" dirty="0"/>
              <a:t>The program is entirely in the hands of the property owner.  This is problematic for various reasons:</a:t>
            </a:r>
          </a:p>
          <a:p>
            <a:pPr lvl="1"/>
            <a:r>
              <a:rPr lang="en-CA" sz="2400" dirty="0"/>
              <a:t>Owners who ignore the opportunity;</a:t>
            </a:r>
          </a:p>
          <a:p>
            <a:pPr lvl="1"/>
            <a:r>
              <a:rPr lang="en-CA" sz="2400" dirty="0"/>
              <a:t>Offshore owners;</a:t>
            </a:r>
          </a:p>
          <a:p>
            <a:pPr lvl="1"/>
            <a:r>
              <a:rPr lang="en-CA" sz="2400" dirty="0"/>
              <a:t>Owners looking for the opportunity to be rid of tenants;</a:t>
            </a:r>
          </a:p>
          <a:p>
            <a:pPr lvl="1"/>
            <a:r>
              <a:rPr lang="en-CA" sz="2400" dirty="0"/>
              <a:t>Owners not willing to take a 25% reduction;</a:t>
            </a:r>
          </a:p>
        </p:txBody>
      </p:sp>
      <p:pic>
        <p:nvPicPr>
          <p:cNvPr id="11268" name="Picture 5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55626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Problems (continued)				</a:t>
            </a:r>
            <a:endParaRPr lang="en-US" altLang="en-US" sz="3600" u="sng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1450359"/>
            <a:ext cx="7086600" cy="4424362"/>
          </a:xfrm>
        </p:spPr>
        <p:txBody>
          <a:bodyPr/>
          <a:lstStyle/>
          <a:p>
            <a:pPr lvl="1"/>
            <a:r>
              <a:rPr lang="en-CA" sz="2400" dirty="0"/>
              <a:t>Owners not willing to support businesses that appear to the owner to be doomed to fail, either during a phased reopening of the economy or in a second wave of COVID-19 in the fall of 2020.</a:t>
            </a:r>
          </a:p>
          <a:p>
            <a:pPr lvl="1"/>
            <a:r>
              <a:rPr lang="en-CA" sz="2400" dirty="0"/>
              <a:t>Owner with no mortgage can’t apply, but it is expected there will be a similar program for those owners rolled out later.</a:t>
            </a:r>
          </a:p>
          <a:p>
            <a:pPr lvl="1"/>
            <a:r>
              <a:rPr lang="en-CA" sz="2400" dirty="0"/>
              <a:t>Someone will devise a way by which landlords will try to recover the 25% rent they are supposed to forgo.</a:t>
            </a:r>
            <a:endParaRPr lang="en-US" sz="2400" dirty="0"/>
          </a:p>
        </p:txBody>
      </p:sp>
      <p:pic>
        <p:nvPicPr>
          <p:cNvPr id="11268" name="Picture 5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55626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4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Problems (continued)				</a:t>
            </a:r>
            <a:endParaRPr lang="en-US" altLang="en-US" sz="3600" u="sng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6781800" cy="4424362"/>
          </a:xfrm>
        </p:spPr>
        <p:txBody>
          <a:bodyPr/>
          <a:lstStyle/>
          <a:p>
            <a:r>
              <a:rPr lang="en-CA" sz="2800" dirty="0"/>
              <a:t>You need a valid and enforceable lease agreement – what if you never got it in writing?;</a:t>
            </a:r>
          </a:p>
          <a:p>
            <a:r>
              <a:rPr lang="en-CA" sz="2800" dirty="0"/>
              <a:t>What is “gross rent”?  Does it include operating costs?  What if your lease defines gross rent as something other than 100% of what you are supposed to pay to your landlord?</a:t>
            </a:r>
          </a:p>
        </p:txBody>
      </p:sp>
      <p:pic>
        <p:nvPicPr>
          <p:cNvPr id="11268" name="Picture 5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55626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53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CCB7-F268-4B9A-8163-60469DFB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z="3600" u="sng" dirty="0"/>
              <a:t>Remedies							</a:t>
            </a:r>
            <a:endParaRPr lang="en-US" sz="36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BB0EC-F941-4D48-91DA-75A60028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can’t make your landlord participate in the program;</a:t>
            </a:r>
          </a:p>
          <a:p>
            <a:r>
              <a:rPr lang="en-CA" dirty="0"/>
              <a:t>The Supreme Court is closed indefinitely, although the Law Society is warning lawyers to engage in online filings to avoid the rush. </a:t>
            </a:r>
          </a:p>
          <a:p>
            <a:r>
              <a:rPr lang="en-CA" dirty="0"/>
              <a:t>Currently no remedy for landlords from the courts.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8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en-US" sz="4800" b="1" dirty="0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800" b="1" dirty="0"/>
              <a:t>Questions? </a:t>
            </a:r>
          </a:p>
        </p:txBody>
      </p:sp>
      <p:pic>
        <p:nvPicPr>
          <p:cNvPr id="28676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D574DB-B552-4DC0-9924-74B2CE0A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18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b="1" dirty="0"/>
              <a:t>Haddock &amp; 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260 – 1000 Roosevelt Crescent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North Vancouver, BC  V7P 3R4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Telephone: 604-983-6670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www.haddock-co.ca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1800" dirty="0"/>
              <a:t>info@haddock-co.ca</a:t>
            </a:r>
          </a:p>
        </p:txBody>
      </p:sp>
      <p:pic>
        <p:nvPicPr>
          <p:cNvPr id="29700" name="Picture 4" descr="logo_hadd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533400"/>
            <a:ext cx="5784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COVID-19							</a:t>
            </a:r>
            <a:endParaRPr lang="en-US" altLang="en-US" sz="3600" dirty="0"/>
          </a:p>
        </p:txBody>
      </p:sp>
      <p:pic>
        <p:nvPicPr>
          <p:cNvPr id="3075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673725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191652"/>
            <a:ext cx="7239000" cy="364715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CA" sz="1800" dirty="0"/>
              <a:t>The Province has invoked the </a:t>
            </a:r>
            <a:r>
              <a:rPr lang="en-CA" sz="1800" i="1" dirty="0"/>
              <a:t>Emergency Programs Act</a:t>
            </a:r>
            <a:r>
              <a:rPr lang="en-CA" sz="1800" dirty="0"/>
              <a:t> to address the COVID-19 pandemic.  The </a:t>
            </a:r>
            <a:r>
              <a:rPr lang="en-CA" sz="1800" i="1" dirty="0"/>
              <a:t>Act</a:t>
            </a:r>
            <a:r>
              <a:rPr lang="en-CA" sz="1800" dirty="0"/>
              <a:t> grants sweeping powers to the provincial government who may invoke laws or amend legislation by Ministerial Order.  Gatherings of more than 49 persons are not permitted.  Certain non-essential businesses have been order to shut down.  The public is not venturing out to comply with suggestions to stay home and to apply physical distancing.</a:t>
            </a:r>
            <a:endParaRPr lang="en-US" sz="1800" dirty="0"/>
          </a:p>
          <a:p>
            <a:pPr marL="0" indent="0" algn="r">
              <a:spcBef>
                <a:spcPct val="0"/>
              </a:spcBef>
              <a:buFontTx/>
              <a:buNone/>
              <a:defRPr/>
            </a:pPr>
            <a:br>
              <a:rPr lang="en-CA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CA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CA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3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/>
              <a:t>Business Impact					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23901" y="1447800"/>
            <a:ext cx="7239000" cy="47613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400" dirty="0"/>
              <a:t>Many businesses leasing commercial space are struggling with reduced or eliminated income.  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What options are available for a business when the rent is due and the business cannot pay it?</a:t>
            </a:r>
            <a:endParaRPr lang="en-US" altLang="en-US" sz="2400" dirty="0"/>
          </a:p>
        </p:txBody>
      </p:sp>
      <p:pic>
        <p:nvPicPr>
          <p:cNvPr id="4100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464175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84188" y="436563"/>
            <a:ext cx="8229600" cy="1143000"/>
          </a:xfrm>
        </p:spPr>
        <p:txBody>
          <a:bodyPr/>
          <a:lstStyle/>
          <a:p>
            <a:pPr algn="l"/>
            <a:r>
              <a:rPr lang="en-US" altLang="en-US" sz="3600" b="1" u="sng" dirty="0"/>
              <a:t>CECRA							</a:t>
            </a:r>
            <a:endParaRPr lang="en-CA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48" y="1676400"/>
            <a:ext cx="72390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400" dirty="0"/>
              <a:t>Canada Emergency Commercial Rent Assistance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Has not been rolled out yet – details and applications are expected to be released any day.   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Administered by CMHC. </a:t>
            </a:r>
            <a:endParaRPr lang="en-US" sz="24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5124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464175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What is it?				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086600" cy="4535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400" dirty="0"/>
              <a:t>Offers forgivable loans to eligible property </a:t>
            </a:r>
            <a:r>
              <a:rPr lang="en-CA" sz="2400" u="sng" dirty="0"/>
              <a:t>owners</a:t>
            </a:r>
            <a:r>
              <a:rPr lang="en-CA" sz="2400" dirty="0"/>
              <a:t> if that </a:t>
            </a:r>
            <a:r>
              <a:rPr lang="en-CA" sz="2400" u="sng" dirty="0"/>
              <a:t>owner</a:t>
            </a:r>
            <a:r>
              <a:rPr lang="en-CA" sz="2400" dirty="0"/>
              <a:t> will forgo or reduce a commercial tenant’s rent. 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controversy is that this is an </a:t>
            </a:r>
            <a:r>
              <a:rPr lang="en-US" sz="2400" u="sng" dirty="0"/>
              <a:t>option</a:t>
            </a:r>
            <a:r>
              <a:rPr lang="en-US" sz="2400" dirty="0"/>
              <a:t> for landlords – they are not compelled to engage in the program = no rent relief for the tenant.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More later…</a:t>
            </a:r>
          </a:p>
        </p:txBody>
      </p:sp>
      <p:pic>
        <p:nvPicPr>
          <p:cNvPr id="6148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751513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/>
              <a:t>How is it Supposed to Work 		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62296" y="1447800"/>
            <a:ext cx="6805304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2400" dirty="0"/>
              <a:t>Rent assistance for the months of April, May and June 2020. It’s retroactive.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Forgivable loans to property owners.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The Loan covers 50% of the gross rent.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Tenant pays 25% of the gross rent.</a:t>
            </a:r>
          </a:p>
          <a:p>
            <a:pPr>
              <a:lnSpc>
                <a:spcPct val="150000"/>
              </a:lnSpc>
            </a:pPr>
            <a:r>
              <a:rPr lang="en-CA" sz="2400" dirty="0"/>
              <a:t>Owner eats 25% of the gross rent.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400" dirty="0"/>
          </a:p>
        </p:txBody>
      </p:sp>
      <p:pic>
        <p:nvPicPr>
          <p:cNvPr id="7172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546725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85763" y="1697038"/>
            <a:ext cx="80772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lvl="2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Requirements to Qualify			</a:t>
            </a:r>
            <a:endParaRPr lang="en-US" altLang="en-US" sz="3600" u="sng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162800" cy="3962400"/>
          </a:xfrm>
        </p:spPr>
        <p:txBody>
          <a:bodyPr/>
          <a:lstStyle/>
          <a:p>
            <a:pPr lvl="0"/>
            <a:r>
              <a:rPr lang="en-CA" sz="2400" dirty="0"/>
              <a:t>the property owner must own commercial property that generates rental revenue ;</a:t>
            </a:r>
            <a:endParaRPr lang="en-US" sz="2400" dirty="0"/>
          </a:p>
          <a:p>
            <a:pPr lvl="0"/>
            <a:r>
              <a:rPr lang="en-CA" sz="2400" dirty="0"/>
              <a:t>the property is located in Canada; </a:t>
            </a:r>
            <a:endParaRPr lang="en-US" sz="2400" dirty="0"/>
          </a:p>
          <a:p>
            <a:pPr lvl="0"/>
            <a:r>
              <a:rPr lang="en-CA" sz="2400" dirty="0"/>
              <a:t>there are impacted small business tenants occupying and renting the property;</a:t>
            </a:r>
            <a:endParaRPr lang="en-US" sz="2400" dirty="0"/>
          </a:p>
          <a:p>
            <a:pPr lvl="0"/>
            <a:r>
              <a:rPr lang="en-CA" sz="2400" dirty="0"/>
              <a:t>there is a mortgage loan secured by the Property;</a:t>
            </a:r>
            <a:endParaRPr lang="en-US" sz="2400" dirty="0"/>
          </a:p>
          <a:p>
            <a:pPr marL="0" indent="0">
              <a:buNone/>
            </a:pPr>
            <a:endParaRPr lang="en-CA" sz="1800" dirty="0"/>
          </a:p>
        </p:txBody>
      </p:sp>
      <p:pic>
        <p:nvPicPr>
          <p:cNvPr id="8196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92763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09588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/>
              <a:t>Requirements to Qualify			</a:t>
            </a:r>
            <a:endParaRPr lang="en-US" altLang="en-US" sz="3600" u="sng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086600" cy="4678363"/>
          </a:xfrm>
        </p:spPr>
        <p:txBody>
          <a:bodyPr/>
          <a:lstStyle/>
          <a:p>
            <a:pPr lvl="0"/>
            <a:r>
              <a:rPr lang="en-CA" sz="2400" dirty="0"/>
              <a:t>the property owner has entered or will enter into a rent reduction agreement for the periods of April, May and June 2020, that will reduce impacted small business tenants’ rent by at least 75%;</a:t>
            </a:r>
            <a:endParaRPr lang="en-US" sz="2400" dirty="0"/>
          </a:p>
          <a:p>
            <a:pPr lvl="0"/>
            <a:r>
              <a:rPr lang="en-CA" sz="2400" dirty="0"/>
              <a:t>the Rent Reduction Agreement with impacted tenants includes a moratorium on eviction for the periods of April, May and June 2020; and</a:t>
            </a:r>
            <a:endParaRPr lang="en-US" sz="2400" dirty="0"/>
          </a:p>
          <a:p>
            <a:pPr lvl="0"/>
            <a:r>
              <a:rPr lang="en-CA" sz="2400" dirty="0"/>
              <a:t>the property owner has declared rental income on their tax return (personal or corporate) for tax years 2018 and/or 2019.</a:t>
            </a:r>
            <a:endParaRPr lang="en-US" sz="24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9220" name="Picture 3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9436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u="sng" dirty="0"/>
              <a:t>What is an Impacted Business		</a:t>
            </a:r>
            <a:endParaRPr lang="en-US" altLang="en-US" sz="3600" u="sng" dirty="0"/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685800" y="1417638"/>
            <a:ext cx="7010400" cy="4654288"/>
          </a:xfrm>
        </p:spPr>
        <p:txBody>
          <a:bodyPr/>
          <a:lstStyle/>
          <a:p>
            <a:pPr lvl="0"/>
            <a:r>
              <a:rPr lang="en-CA" sz="2400" dirty="0"/>
              <a:t>The business can be a non-profit;</a:t>
            </a:r>
          </a:p>
          <a:p>
            <a:pPr lvl="0"/>
            <a:r>
              <a:rPr lang="en-CA" sz="2400" dirty="0"/>
              <a:t>pay less than $50,000 per month in rent per location;</a:t>
            </a:r>
            <a:endParaRPr lang="en-US" sz="2400" dirty="0"/>
          </a:p>
          <a:p>
            <a:pPr lvl="0"/>
            <a:r>
              <a:rPr lang="en-CA" sz="2400" dirty="0"/>
              <a:t>generate no more than $20 million in gross annual revenues; and </a:t>
            </a:r>
            <a:endParaRPr lang="en-US" sz="2400" dirty="0"/>
          </a:p>
          <a:p>
            <a:pPr lvl="0"/>
            <a:r>
              <a:rPr lang="en-CA" sz="2400" dirty="0"/>
              <a:t>have temporarily ceased operations or have experienced at least a 70% decline in pre-COVID-19 revenues based on same months 2019 or Jan/Feb 2020.</a:t>
            </a:r>
            <a:endParaRPr lang="en-US" sz="24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400" i="1" dirty="0"/>
          </a:p>
        </p:txBody>
      </p:sp>
      <p:pic>
        <p:nvPicPr>
          <p:cNvPr id="10244" name="Picture 5" descr="ema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5562600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638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Rent Relief for Commercial Businesses:  A Deep Dive into the CECRA Program</vt:lpstr>
      <vt:lpstr>COVID-19       </vt:lpstr>
      <vt:lpstr>Business Impact     </vt:lpstr>
      <vt:lpstr>CECRA       </vt:lpstr>
      <vt:lpstr>What is it?    </vt:lpstr>
      <vt:lpstr>How is it Supposed to Work    </vt:lpstr>
      <vt:lpstr>Requirements to Qualify   </vt:lpstr>
      <vt:lpstr>Requirements to Qualify   </vt:lpstr>
      <vt:lpstr>What is an Impacted Business  </vt:lpstr>
      <vt:lpstr>Problems       </vt:lpstr>
      <vt:lpstr>Problems (continued)    </vt:lpstr>
      <vt:lpstr>Problems (continued)    </vt:lpstr>
      <vt:lpstr>Remedies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dbb</dc:creator>
  <cp:lastModifiedBy>Grant Haddock</cp:lastModifiedBy>
  <cp:revision>132</cp:revision>
  <dcterms:created xsi:type="dcterms:W3CDTF">2011-10-31T17:19:14Z</dcterms:created>
  <dcterms:modified xsi:type="dcterms:W3CDTF">2020-05-12T03:34:55Z</dcterms:modified>
</cp:coreProperties>
</file>