
<file path=[Content_Types].xml><?xml version="1.0" encoding="utf-8"?>
<Types xmlns="http://schemas.openxmlformats.org/package/2006/content-types">
  <Default Extension="rels" ContentType="application/vnd.openxmlformats-package.relationships+xml"/>
  <Default Extension="jpeg" ContentType="image/jpeg"/>
  <Default Extension="emf" ContentType="image/x-emf"/>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2.1-->
<p:presentation xmlns:r="http://schemas.openxmlformats.org/officeDocument/2006/relationships" xmlns:a="http://schemas.openxmlformats.org/drawingml/2006/main" xmlns:p="http://schemas.openxmlformats.org/presentationml/2006/main" removePersonalInfoOnSave="1" saveSubsetFonts="1">
  <p:sldMasterIdLst>
    <p:sldMasterId id="2147483652" r:id="rId6"/>
    <p:sldMasterId id="2147483680" r:id="rId7"/>
    <p:sldMasterId id="2147483682" r:id="rId8"/>
    <p:sldMasterId id="2147483651" r:id="rId9"/>
    <p:sldMasterId id="2147483676" r:id="rId10"/>
    <p:sldMasterId id="2147483653" r:id="rId11"/>
    <p:sldMasterId id="2147483654" r:id="rId12"/>
    <p:sldMasterId id="2147483655" r:id="rId13"/>
    <p:sldMasterId id="2147483656" r:id="rId14"/>
    <p:sldMasterId id="2147483657" r:id="rId15"/>
  </p:sldMasterIdLst>
  <p:notesMasterIdLst>
    <p:notesMasterId r:id="rId16"/>
  </p:notesMasterIdLst>
  <p:handoutMasterIdLst>
    <p:handoutMasterId r:id="rId17"/>
  </p:handoutMasterIdLst>
  <p:sldIdLst>
    <p:sldId id="256" r:id="rId18"/>
    <p:sldId id="292" r:id="rId19"/>
    <p:sldId id="303" r:id="rId20"/>
    <p:sldId id="305" r:id="rId21"/>
    <p:sldId id="306" r:id="rId22"/>
    <p:sldId id="307" r:id="rId23"/>
    <p:sldId id="304" r:id="rId24"/>
    <p:sldId id="308" r:id="rId25"/>
    <p:sldId id="309" r:id="rId26"/>
    <p:sldId id="310" r:id="rId27"/>
    <p:sldId id="311" r:id="rId28"/>
    <p:sldId id="312" r:id="rId29"/>
    <p:sldId id="274" r:id="rId30"/>
    <p:sldId id="266" r:id="rId31"/>
    <p:sldId id="265" r:id="rId32"/>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C7C8"/>
    <a:srgbClr val="FFFFFF"/>
    <a:srgbClr val="595959"/>
    <a:srgbClr val="E0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lastCol>
    <a:firstCol>
      <a:tcTxStyle b="on"/>
    </a:firstCol>
    <a:lastRow>
      <a:tcTxStyle b="on"/>
      <a:tcStyle>
        <a:tcBdr>
          <a:top>
            <a:ln w="50800" cmpd="dbl">
              <a:solidFill>
                <a:schemeClr val="accent1"/>
              </a:solidFill>
            </a:ln>
          </a:top>
        </a:tcBdr>
      </a:tcStyle>
    </a:lastRow>
    <a:firstRow>
      <a:tcTxStyle b="on">
        <a:fontRef idx="minor">
          <a:scrgbClr r="0" g="0" b="0"/>
        </a:fontRef>
        <a:schemeClr val="bg1"/>
      </a:tcTxStyle>
      <a:tcStyle>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snapToGrid="0" snapToObjects="1" showGuides="1">
      <p:cViewPr>
        <p:scale>
          <a:sx n="100" d="100"/>
          <a:sy n="100" d="100"/>
        </p:scale>
        <p:origin x="-1948" y="-64"/>
      </p:cViewPr>
      <p:guideLst>
        <p:guide orient="horz" pos="157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80" d="100"/>
          <a:sy n="80" d="100"/>
        </p:scale>
        <p:origin x="-1974" y="-78"/>
      </p:cViewPr>
      <p:guideLst>
        <p:guide orient="horz" pos="2880"/>
        <p:guide pos="2160"/>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Master" Target="slideMasters/slideMaster5.xml" /><Relationship Id="rId11" Type="http://schemas.openxmlformats.org/officeDocument/2006/relationships/slideMaster" Target="slideMasters/slideMaster6.xml" /><Relationship Id="rId12" Type="http://schemas.openxmlformats.org/officeDocument/2006/relationships/slideMaster" Target="slideMasters/slideMaster7.xml" /><Relationship Id="rId13" Type="http://schemas.openxmlformats.org/officeDocument/2006/relationships/slideMaster" Target="slideMasters/slideMaster8.xml" /><Relationship Id="rId14" Type="http://schemas.openxmlformats.org/officeDocument/2006/relationships/slideMaster" Target="slideMasters/slideMaster9.xml" /><Relationship Id="rId15" Type="http://schemas.openxmlformats.org/officeDocument/2006/relationships/slideMaster" Target="slideMasters/slideMaster10.xml" /><Relationship Id="rId16" Type="http://schemas.openxmlformats.org/officeDocument/2006/relationships/notesMaster" Target="notesMasters/notesMaster1.xml" /><Relationship Id="rId17" Type="http://schemas.openxmlformats.org/officeDocument/2006/relationships/handoutMaster" Target="handoutMasters/handoutMaster1.xml" /><Relationship Id="rId18" Type="http://schemas.openxmlformats.org/officeDocument/2006/relationships/slide" Target="slides/slide1.xml" /><Relationship Id="rId19" Type="http://schemas.openxmlformats.org/officeDocument/2006/relationships/slide" Target="slides/slide2.xml" /><Relationship Id="rId2" Type="http://schemas.openxmlformats.org/officeDocument/2006/relationships/customXml" Target="../customXml/item2.xml" /><Relationship Id="rId20" Type="http://schemas.openxmlformats.org/officeDocument/2006/relationships/slide" Target="slides/slide3.xml" /><Relationship Id="rId21" Type="http://schemas.openxmlformats.org/officeDocument/2006/relationships/slide" Target="slides/slide4.xml" /><Relationship Id="rId22" Type="http://schemas.openxmlformats.org/officeDocument/2006/relationships/slide" Target="slides/slide5.xml" /><Relationship Id="rId23" Type="http://schemas.openxmlformats.org/officeDocument/2006/relationships/slide" Target="slides/slide6.xml" /><Relationship Id="rId24" Type="http://schemas.openxmlformats.org/officeDocument/2006/relationships/slide" Target="slides/slide7.xml" /><Relationship Id="rId25" Type="http://schemas.openxmlformats.org/officeDocument/2006/relationships/slide" Target="slides/slide8.xml" /><Relationship Id="rId26" Type="http://schemas.openxmlformats.org/officeDocument/2006/relationships/slide" Target="slides/slide9.xml" /><Relationship Id="rId27" Type="http://schemas.openxmlformats.org/officeDocument/2006/relationships/slide" Target="slides/slide10.xml" /><Relationship Id="rId28" Type="http://schemas.openxmlformats.org/officeDocument/2006/relationships/slide" Target="slides/slide11.xml" /><Relationship Id="rId29" Type="http://schemas.openxmlformats.org/officeDocument/2006/relationships/slide" Target="slides/slide12.xml" /><Relationship Id="rId3" Type="http://schemas.openxmlformats.org/officeDocument/2006/relationships/customXml" Target="../customXml/item3.xml" /><Relationship Id="rId30" Type="http://schemas.openxmlformats.org/officeDocument/2006/relationships/slide" Target="slides/slide13.xml" /><Relationship Id="rId31" Type="http://schemas.openxmlformats.org/officeDocument/2006/relationships/slide" Target="slides/slide14.xml" /><Relationship Id="rId32" Type="http://schemas.openxmlformats.org/officeDocument/2006/relationships/slide" Target="slides/slide15.xml" /><Relationship Id="rId33" Type="http://schemas.openxmlformats.org/officeDocument/2006/relationships/tags" Target="tags/tag15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slideMaster" Target="slideMasters/slideMaster1.xml" /><Relationship Id="rId7" Type="http://schemas.openxmlformats.org/officeDocument/2006/relationships/slideMaster" Target="slideMasters/slideMaster2.xml" /><Relationship Id="rId8" Type="http://schemas.openxmlformats.org/officeDocument/2006/relationships/slideMaster" Target="slideMasters/slideMaster3.xml" /><Relationship Id="rId9" Type="http://schemas.openxmlformats.org/officeDocument/2006/relationships/slideMaster" Target="slideMasters/slideMaster4.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1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E8B41B-E2FB-455F-A13A-1ACDBA46969B}" type="datetimeFigureOut">
              <a:rPr lang="en-CA" smtClean="0"/>
              <a:t>2020-09-08</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DAE53E-AF59-4A06-B97B-97F06BE57D8F}" type="slidenum">
              <a:rPr lang="en-CA" smtClean="0"/>
              <a:t>‹#›</a:t>
            </a:fld>
            <a:endParaRPr lang="en-CA"/>
          </a:p>
        </p:txBody>
      </p:sp>
    </p:spTree>
    <p:extLst>
      <p:ext uri="{BB962C8B-B14F-4D97-AF65-F5344CB8AC3E}">
        <p14:creationId xmlns:p14="http://schemas.microsoft.com/office/powerpoint/2010/main" val="3607857312"/>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7B8B3-1797-4702-8AD0-231E5B3DDA1A}" type="datetimeFigureOut">
              <a:rPr lang="en-CA" smtClean="0"/>
              <a:t>2020-09-08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99F795-92B6-4206-8CEE-DBF749B87AE6}" type="slidenum">
              <a:rPr lang="en-CA" smtClean="0"/>
              <a:t>‹#›</a:t>
            </a:fld>
            <a:endParaRPr lang="en-CA"/>
          </a:p>
        </p:txBody>
      </p:sp>
    </p:spTree>
    <p:extLst>
      <p:ext uri="{BB962C8B-B14F-4D97-AF65-F5344CB8AC3E}">
        <p14:creationId xmlns:p14="http://schemas.microsoft.com/office/powerpoint/2010/main" val="19543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a:t>
            </a:fld>
            <a:endParaRPr lang="en-CA"/>
          </a:p>
        </p:txBody>
      </p:sp>
    </p:spTree>
    <p:extLst>
      <p:ext uri="{BB962C8B-B14F-4D97-AF65-F5344CB8AC3E}">
        <p14:creationId xmlns:p14="http://schemas.microsoft.com/office/powerpoint/2010/main" val="2223317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10</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11</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12</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13</a:t>
            </a:fld>
            <a:endParaRPr lang="en-CA"/>
          </a:p>
        </p:txBody>
      </p:sp>
    </p:spTree>
    <p:extLst>
      <p:ext uri="{BB962C8B-B14F-4D97-AF65-F5344CB8AC3E}">
        <p14:creationId xmlns:p14="http://schemas.microsoft.com/office/powerpoint/2010/main" val="2737356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14</a:t>
            </a:fld>
            <a:endParaRPr lang="en-CA"/>
          </a:p>
        </p:txBody>
      </p:sp>
    </p:spTree>
    <p:extLst>
      <p:ext uri="{BB962C8B-B14F-4D97-AF65-F5344CB8AC3E}">
        <p14:creationId xmlns:p14="http://schemas.microsoft.com/office/powerpoint/2010/main" val="2518011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15</a:t>
            </a:fld>
            <a:endParaRPr lang="en-CA"/>
          </a:p>
        </p:txBody>
      </p:sp>
    </p:spTree>
    <p:extLst>
      <p:ext uri="{BB962C8B-B14F-4D97-AF65-F5344CB8AC3E}">
        <p14:creationId xmlns:p14="http://schemas.microsoft.com/office/powerpoint/2010/main" val="2900291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2</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3</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4</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5</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6</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7</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8</a:t>
            </a:fld>
            <a:endParaRPr lang="en-CA"/>
          </a:p>
        </p:txBody>
      </p:sp>
    </p:spTree>
    <p:extLst>
      <p:ext uri="{BB962C8B-B14F-4D97-AF65-F5344CB8AC3E}">
        <p14:creationId xmlns:p14="http://schemas.microsoft.com/office/powerpoint/2010/main" val="437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699F795-92B6-4206-8CEE-DBF749B87AE6}" type="slidenum">
              <a:rPr lang="en-CA" smtClean="0"/>
              <a:t>9</a:t>
            </a:fld>
            <a:endParaRPr lang="en-CA"/>
          </a:p>
        </p:txBody>
      </p:sp>
    </p:spTree>
    <p:extLst>
      <p:ext uri="{BB962C8B-B14F-4D97-AF65-F5344CB8AC3E}">
        <p14:creationId xmlns:p14="http://schemas.microsoft.com/office/powerpoint/2010/main" val="437179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emf"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tags" Target="../tags/tag3.xml" /><Relationship Id="rId5"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2.xml" /><Relationship Id="rId2" Type="http://schemas.openxmlformats.org/officeDocument/2006/relationships/tags" Target="../tags/tag43.xml" /><Relationship Id="rId3" Type="http://schemas.openxmlformats.org/officeDocument/2006/relationships/tags" Target="../tags/tag44.xml" /><Relationship Id="rId4" Type="http://schemas.openxmlformats.org/officeDocument/2006/relationships/tags" Target="../tags/tag45.xml" /><Relationship Id="rId5" Type="http://schemas.openxmlformats.org/officeDocument/2006/relationships/tags" Target="../tags/tag46.xml" /><Relationship Id="rId6" Type="http://schemas.openxmlformats.org/officeDocument/2006/relationships/tags" Target="../tags/tag47.xml" /><Relationship Id="rId7" Type="http://schemas.openxmlformats.org/officeDocument/2006/relationships/slideMaster" Target="../slideMasters/slideMaster5.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49.xml" /><Relationship Id="rId2" Type="http://schemas.openxmlformats.org/officeDocument/2006/relationships/tags" Target="../tags/tag50.xml" /><Relationship Id="rId3" Type="http://schemas.openxmlformats.org/officeDocument/2006/relationships/tags" Target="../tags/tag51.xml" /><Relationship Id="rId4" Type="http://schemas.openxmlformats.org/officeDocument/2006/relationships/tags" Target="../tags/tag52.xml" /><Relationship Id="rId5" Type="http://schemas.openxmlformats.org/officeDocument/2006/relationships/slideMaster" Target="../slideMasters/slideMaster6.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53.xml" /><Relationship Id="rId10" Type="http://schemas.openxmlformats.org/officeDocument/2006/relationships/slideMaster" Target="../slideMasters/slideMaster7.xml" /><Relationship Id="rId2" Type="http://schemas.openxmlformats.org/officeDocument/2006/relationships/tags" Target="../tags/tag54.xml" /><Relationship Id="rId3" Type="http://schemas.openxmlformats.org/officeDocument/2006/relationships/tags" Target="../tags/tag55.xml" /><Relationship Id="rId4" Type="http://schemas.openxmlformats.org/officeDocument/2006/relationships/tags" Target="../tags/tag56.xml" /><Relationship Id="rId5" Type="http://schemas.openxmlformats.org/officeDocument/2006/relationships/image" Target="../media/image4.png" /><Relationship Id="rId6" Type="http://schemas.openxmlformats.org/officeDocument/2006/relationships/tags" Target="../tags/tag57.xml" /><Relationship Id="rId7" Type="http://schemas.openxmlformats.org/officeDocument/2006/relationships/tags" Target="../tags/tag58.xml" /><Relationship Id="rId8" Type="http://schemas.openxmlformats.org/officeDocument/2006/relationships/tags" Target="../tags/tag59.xml" /><Relationship Id="rId9" Type="http://schemas.openxmlformats.org/officeDocument/2006/relationships/tags" Target="../tags/tag60.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1.xml" /><Relationship Id="rId10" Type="http://schemas.openxmlformats.org/officeDocument/2006/relationships/slideMaster" Target="../slideMasters/slideMaster7.xml" /><Relationship Id="rId2" Type="http://schemas.openxmlformats.org/officeDocument/2006/relationships/tags" Target="../tags/tag62.xml" /><Relationship Id="rId3" Type="http://schemas.openxmlformats.org/officeDocument/2006/relationships/image" Target="../media/image5.png" /><Relationship Id="rId4" Type="http://schemas.openxmlformats.org/officeDocument/2006/relationships/tags" Target="../tags/tag63.xml" /><Relationship Id="rId5" Type="http://schemas.openxmlformats.org/officeDocument/2006/relationships/tags" Target="../tags/tag64.xml" /><Relationship Id="rId6" Type="http://schemas.openxmlformats.org/officeDocument/2006/relationships/tags" Target="../tags/tag65.xml" /><Relationship Id="rId7" Type="http://schemas.openxmlformats.org/officeDocument/2006/relationships/tags" Target="../tags/tag66.xml" /><Relationship Id="rId8" Type="http://schemas.openxmlformats.org/officeDocument/2006/relationships/tags" Target="../tags/tag67.xml" /><Relationship Id="rId9" Type="http://schemas.openxmlformats.org/officeDocument/2006/relationships/tags" Target="../tags/tag68.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6.jpeg" /><Relationship Id="rId2" Type="http://schemas.openxmlformats.org/officeDocument/2006/relationships/tags" Target="../tags/tag69.xml" /><Relationship Id="rId3" Type="http://schemas.openxmlformats.org/officeDocument/2006/relationships/tags" Target="../tags/tag70.xml" /><Relationship Id="rId4" Type="http://schemas.openxmlformats.org/officeDocument/2006/relationships/image" Target="../media/image7.jpeg" /><Relationship Id="rId5" Type="http://schemas.openxmlformats.org/officeDocument/2006/relationships/tags" Target="../tags/tag71.xml" /><Relationship Id="rId6" Type="http://schemas.openxmlformats.org/officeDocument/2006/relationships/slideMaster" Target="../slideMasters/slideMaster7.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72.xml" /><Relationship Id="rId2" Type="http://schemas.openxmlformats.org/officeDocument/2006/relationships/tags" Target="../tags/tag73.xml" /><Relationship Id="rId3" Type="http://schemas.openxmlformats.org/officeDocument/2006/relationships/tags" Target="../tags/tag74.xml" /><Relationship Id="rId4" Type="http://schemas.openxmlformats.org/officeDocument/2006/relationships/tags" Target="../tags/tag75.xml" /><Relationship Id="rId5" Type="http://schemas.openxmlformats.org/officeDocument/2006/relationships/tags" Target="../tags/tag76.xml" /><Relationship Id="rId6" Type="http://schemas.openxmlformats.org/officeDocument/2006/relationships/tags" Target="../tags/tag77.xml" /><Relationship Id="rId7" Type="http://schemas.openxmlformats.org/officeDocument/2006/relationships/tags" Target="../tags/tag78.xml" /><Relationship Id="rId8" Type="http://schemas.openxmlformats.org/officeDocument/2006/relationships/tags" Target="../tags/tag79.xml" /><Relationship Id="rId9" Type="http://schemas.openxmlformats.org/officeDocument/2006/relationships/slideMaster" Target="../slideMasters/slideMaster8.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80.xml" /><Relationship Id="rId2" Type="http://schemas.openxmlformats.org/officeDocument/2006/relationships/tags" Target="../tags/tag81.xml" /><Relationship Id="rId3" Type="http://schemas.openxmlformats.org/officeDocument/2006/relationships/tags" Target="../tags/tag82.xml" /><Relationship Id="rId4" Type="http://schemas.openxmlformats.org/officeDocument/2006/relationships/tags" Target="../tags/tag83.xml" /><Relationship Id="rId5" Type="http://schemas.openxmlformats.org/officeDocument/2006/relationships/slideMaster" Target="../slideMasters/slideMaster9.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3.emf" /><Relationship Id="rId2" Type="http://schemas.openxmlformats.org/officeDocument/2006/relationships/tags" Target="../tags/tag84.xml" /><Relationship Id="rId3" Type="http://schemas.openxmlformats.org/officeDocument/2006/relationships/slideMaster" Target="../slideMasters/slideMaster10.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4.xml" /><Relationship Id="rId2" Type="http://schemas.openxmlformats.org/officeDocument/2006/relationships/tags" Target="../tags/tag5.xml" /><Relationship Id="rId3" Type="http://schemas.openxmlformats.org/officeDocument/2006/relationships/image" Target="../media/image2.emf" /><Relationship Id="rId4" Type="http://schemas.openxmlformats.org/officeDocument/2006/relationships/tags" Target="../tags/tag6.xml" /><Relationship Id="rId5"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7.xml" /><Relationship Id="rId2" Type="http://schemas.openxmlformats.org/officeDocument/2006/relationships/tags" Target="../tags/tag8.xml" /><Relationship Id="rId3" Type="http://schemas.openxmlformats.org/officeDocument/2006/relationships/tags" Target="../tags/tag9.xml" /><Relationship Id="rId4" Type="http://schemas.openxmlformats.org/officeDocument/2006/relationships/tags" Target="../tags/tag10.xml" /><Relationship Id="rId5" Type="http://schemas.openxmlformats.org/officeDocument/2006/relationships/tags" Target="../tags/tag11.xml" /><Relationship Id="rId6" Type="http://schemas.openxmlformats.org/officeDocument/2006/relationships/slideMaster" Target="../slideMasters/slideMaster3.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2.xml" /><Relationship Id="rId2" Type="http://schemas.openxmlformats.org/officeDocument/2006/relationships/tags" Target="../tags/tag13.xml" /><Relationship Id="rId3" Type="http://schemas.openxmlformats.org/officeDocument/2006/relationships/tags" Target="../tags/tag14.xml" /><Relationship Id="rId4" Type="http://schemas.openxmlformats.org/officeDocument/2006/relationships/tags" Target="../tags/tag15.xml" /><Relationship Id="rId5" Type="http://schemas.openxmlformats.org/officeDocument/2006/relationships/tags" Target="../tags/tag16.xml" /><Relationship Id="rId6" Type="http://schemas.openxmlformats.org/officeDocument/2006/relationships/tags" Target="../tags/tag17.xml" /><Relationship Id="rId7" Type="http://schemas.openxmlformats.org/officeDocument/2006/relationships/slideMaster" Target="../slideMasters/slideMaster3.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18.xml" /><Relationship Id="rId2" Type="http://schemas.openxmlformats.org/officeDocument/2006/relationships/tags" Target="../tags/tag19.xml" /><Relationship Id="rId3" Type="http://schemas.openxmlformats.org/officeDocument/2006/relationships/tags" Target="../tags/tag20.xml" /><Relationship Id="rId4" Type="http://schemas.openxmlformats.org/officeDocument/2006/relationships/tags" Target="../tags/tag21.xml" /><Relationship Id="rId5" Type="http://schemas.openxmlformats.org/officeDocument/2006/relationships/tags" Target="../tags/tag22.xml" /><Relationship Id="rId6" Type="http://schemas.openxmlformats.org/officeDocument/2006/relationships/tags" Target="../tags/tag23.xml" /><Relationship Id="rId7" Type="http://schemas.openxmlformats.org/officeDocument/2006/relationships/tags" Target="../tags/tag24.xml" /><Relationship Id="rId8" Type="http://schemas.openxmlformats.org/officeDocument/2006/relationships/tags" Target="../tags/tag25.xml" /><Relationship Id="rId9" Type="http://schemas.openxmlformats.org/officeDocument/2006/relationships/slideMaster" Target="../slideMasters/slideMaster3.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26.xml" /><Relationship Id="rId2" Type="http://schemas.openxmlformats.org/officeDocument/2006/relationships/tags" Target="../tags/tag27.xml" /><Relationship Id="rId3" Type="http://schemas.openxmlformats.org/officeDocument/2006/relationships/tags" Target="../tags/tag28.xml" /><Relationship Id="rId4" Type="http://schemas.openxmlformats.org/officeDocument/2006/relationships/tags" Target="../tags/tag29.xml" /><Relationship Id="rId5" Type="http://schemas.openxmlformats.org/officeDocument/2006/relationships/slideMaster" Target="../slideMasters/slideMaster3.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slideMaster" Target="../slideMasters/slideMaster3.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1.xml" /><Relationship Id="rId2" Type="http://schemas.openxmlformats.org/officeDocument/2006/relationships/tags" Target="../tags/tag32.xml" /><Relationship Id="rId3" Type="http://schemas.openxmlformats.org/officeDocument/2006/relationships/tags" Target="../tags/tag33.xml" /><Relationship Id="rId4" Type="http://schemas.openxmlformats.org/officeDocument/2006/relationships/tags" Target="../tags/tag34.xml" /><Relationship Id="rId5" Type="http://schemas.openxmlformats.org/officeDocument/2006/relationships/tags" Target="../tags/tag35.xml" /><Relationship Id="rId6" Type="http://schemas.openxmlformats.org/officeDocument/2006/relationships/slideMaster" Target="../slideMasters/slideMaster4.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36.xml" /><Relationship Id="rId2" Type="http://schemas.openxmlformats.org/officeDocument/2006/relationships/tags" Target="../tags/tag37.xml" /><Relationship Id="rId3" Type="http://schemas.openxmlformats.org/officeDocument/2006/relationships/tags" Target="../tags/tag38.xml" /><Relationship Id="rId4" Type="http://schemas.openxmlformats.org/officeDocument/2006/relationships/tags" Target="../tags/tag39.xml" /><Relationship Id="rId5" Type="http://schemas.openxmlformats.org/officeDocument/2006/relationships/tags" Target="../tags/tag40.xml" /><Relationship Id="rId6" Type="http://schemas.openxmlformats.org/officeDocument/2006/relationships/tags" Target="../tags/tag41.xml" /><Relationship Id="rId7" Type="http://schemas.openxmlformats.org/officeDocument/2006/relationships/slideMaster" Target="../slideMasters/slideMaster4.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RF_Presentation cover">
    <p:spTree>
      <p:nvGrpSpPr>
        <p:cNvPr id="1" name=""/>
        <p:cNvGrpSpPr/>
        <p:nvPr/>
      </p:nvGrpSpPr>
      <p:grpSpPr>
        <a:xfrm>
          <a:off x="0" y="0"/>
          <a:ext cx="0" cy="0"/>
        </a:xfrm>
      </p:grpSpPr>
      <p:pic>
        <p:nvPicPr>
          <p:cNvPr id="4" name="Picture 3" descr="NRF PowerPoint Title Slide Panel.eps"/>
          <p:cNvPicPr>
            <a:picLocks noChangeAspect="1"/>
          </p:cNvPicPr>
          <p:nvPr userDrawn="1">
            <p:custDataLst>
              <p:tags r:id="rId2"/>
            </p:custDataLst>
          </p:nvPr>
        </p:nvPicPr>
        <p:blipFill>
          <a:blip r:embed="rId1">
            <a:extLst>
              <a:ext uri="{28A0092B-C50C-407E-A947-70E740481C1C}">
                <a14:useLocalDpi xmlns:a14="http://schemas.microsoft.com/office/drawing/2010/main" val="0"/>
              </a:ext>
            </a:extLst>
          </a:blip>
          <a:stretch>
            <a:fillRect/>
          </a:stretch>
        </p:blipFill>
        <p:spPr>
          <a:xfrm>
            <a:off x="414000" y="0"/>
            <a:ext cx="8316000" cy="4269517"/>
          </a:xfrm>
          <a:prstGeom prst="rect">
            <a:avLst/>
          </a:prstGeom>
        </p:spPr>
      </p:pic>
      <p:sp>
        <p:nvSpPr>
          <p:cNvPr id="2" name="Title 1"/>
          <p:cNvSpPr>
            <a:spLocks noGrp="1"/>
          </p:cNvSpPr>
          <p:nvPr>
            <p:ph type="title" hasCustomPrompt="1"/>
            <p:custDataLst>
              <p:tags r:id="rId3"/>
            </p:custDataLst>
          </p:nvPr>
        </p:nvSpPr>
        <p:spPr>
          <a:xfrm>
            <a:off x="853200" y="1962000"/>
            <a:ext cx="7560000" cy="468313"/>
          </a:xfrm>
        </p:spPr>
        <p:txBody>
          <a:bodyPr/>
          <a:lstStyle>
            <a:lvl1pPr>
              <a:defRPr baseline="0">
                <a:solidFill>
                  <a:schemeClr val="bg1"/>
                </a:solidFill>
              </a:defRPr>
            </a:lvl1pPr>
          </a:lstStyle>
          <a:p>
            <a:r>
              <a:rPr lang="en-CA" smtClean="0"/>
              <a:t>Title</a:t>
            </a:r>
            <a:endParaRPr lang="en-CA"/>
          </a:p>
        </p:txBody>
      </p:sp>
      <p:sp>
        <p:nvSpPr>
          <p:cNvPr id="3" name="Text Placeholder 2"/>
          <p:cNvSpPr>
            <a:spLocks noGrp="1"/>
          </p:cNvSpPr>
          <p:nvPr>
            <p:ph type="body" sz="half" idx="1" hasCustomPrompt="1"/>
            <p:custDataLst>
              <p:tags r:id="rId4"/>
            </p:custDataLst>
          </p:nvPr>
        </p:nvSpPr>
        <p:spPr>
          <a:xfrm>
            <a:off x="853200" y="2433600"/>
            <a:ext cx="7560000" cy="1764000"/>
          </a:xfrm>
          <a:prstGeom prst="rect">
            <a:avLst/>
          </a:prstGeom>
        </p:spPr>
        <p:txBody>
          <a:bodyPr wrap="square"/>
          <a:lstStyle>
            <a:lvl1pPr>
              <a:defRPr sz="1800" baseline="0">
                <a:solidFill>
                  <a:schemeClr val="bg1"/>
                </a:solidFill>
              </a:defRPr>
            </a:lvl1pPr>
            <a:lvl2pPr>
              <a:defRPr>
                <a:solidFill>
                  <a:schemeClr val="bg1"/>
                </a:solidFill>
              </a:defRPr>
            </a:lvl2pPr>
          </a:lstStyle>
          <a:p>
            <a:pPr lvl="0"/>
            <a:r>
              <a:rPr lang="en-CA" smtClean="0"/>
              <a:t>First name surname</a:t>
            </a:r>
          </a:p>
          <a:p>
            <a:pPr lvl="0"/>
            <a:r>
              <a:rPr lang="en-CA" smtClean="0"/>
              <a:t>Position</a:t>
            </a:r>
          </a:p>
          <a:p>
            <a:pPr lvl="0"/>
            <a:r>
              <a:rPr lang="en-CA" smtClean="0"/>
              <a:t>Legal Entity</a:t>
            </a:r>
          </a:p>
          <a:p>
            <a:pPr lvl="0"/>
            <a:r>
              <a:rPr lang="en-CA" smtClean="0"/>
              <a:t>Date</a:t>
            </a:r>
          </a:p>
          <a:p>
            <a:pPr lvl="0"/>
            <a:endParaRPr lang="en-CA"/>
          </a:p>
        </p:txBody>
      </p:sp>
    </p:spTree>
    <p:extLst>
      <p:ext uri="{BB962C8B-B14F-4D97-AF65-F5344CB8AC3E}">
        <p14:creationId xmlns:p14="http://schemas.microsoft.com/office/powerpoint/2010/main" val="360926148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Table">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p:txBody>
          <a:bodyPr/>
          <a:lstStyle>
            <a:lvl1pPr>
              <a:defRPr/>
            </a:lvl1pPr>
          </a:lstStyle>
          <a:p>
            <a:r>
              <a:rPr lang="en-CA" smtClean="0"/>
              <a:t>Full page table</a:t>
            </a:r>
            <a:endParaRPr lang="en-CA"/>
          </a:p>
        </p:txBody>
      </p:sp>
      <p:sp>
        <p:nvSpPr>
          <p:cNvPr id="3" name="Footer Placeholder 2"/>
          <p:cNvSpPr>
            <a:spLocks noGrp="1"/>
          </p:cNvSpPr>
          <p:nvPr>
            <p:ph type="ftr" sz="quarter" idx="10"/>
            <p:custDataLst>
              <p:tags r:id="rId2"/>
            </p:custDataLst>
          </p:nvPr>
        </p:nvSpPr>
        <p:spPr/>
        <p:txBody>
          <a:bodyPr/>
          <a:lstStyle/>
          <a:p>
            <a:endParaRPr lang="en-CA"/>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CA" smtClean="0"/>
              <a:t>‹#›</a:t>
            </a:fld>
            <a:endParaRPr lang="en-CA"/>
          </a:p>
        </p:txBody>
      </p:sp>
      <p:sp>
        <p:nvSpPr>
          <p:cNvPr id="6" name="Text Placeholder 5"/>
          <p:cNvSpPr>
            <a:spLocks noGrp="1"/>
          </p:cNvSpPr>
          <p:nvPr>
            <p:ph type="body" sz="quarter" idx="12" hasCustomPrompt="1"/>
            <p:custDataLst>
              <p:tags r:id="rId4"/>
            </p:custDataLst>
          </p:nvPr>
        </p:nvSpPr>
        <p:spPr>
          <a:xfrm>
            <a:off x="358774" y="1051200"/>
            <a:ext cx="8424000" cy="432000"/>
          </a:xfrm>
          <a:prstGeom prst="rect">
            <a:avLst/>
          </a:prstGeom>
        </p:spPr>
        <p:txBody>
          <a:bodyPr wrap="none" lIns="0" tIns="0" rIns="0" bIns="0"/>
          <a:lstStyle>
            <a:lvl1pPr>
              <a:defRPr sz="2200" baseline="0">
                <a:solidFill>
                  <a:schemeClr val="tx2"/>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CA" smtClean="0"/>
              <a:t>Main heading</a:t>
            </a:r>
          </a:p>
        </p:txBody>
      </p:sp>
      <p:sp>
        <p:nvSpPr>
          <p:cNvPr id="8" name="Table Placeholder 7"/>
          <p:cNvSpPr>
            <a:spLocks noGrp="1"/>
          </p:cNvSpPr>
          <p:nvPr>
            <p:ph type="tbl" sz="quarter" idx="13" hasCustomPrompt="1"/>
            <p:custDataLst>
              <p:tags r:id="rId5"/>
            </p:custDataLst>
          </p:nvPr>
        </p:nvSpPr>
        <p:spPr>
          <a:xfrm>
            <a:off x="360000" y="1558800"/>
            <a:ext cx="8424000" cy="4388400"/>
          </a:xfrm>
          <a:prstGeom prst="rect">
            <a:avLst/>
          </a:prstGeom>
        </p:spPr>
        <p:txBody>
          <a:bodyPr wrap="square" lIns="0" tIns="0" rIns="0" bIns="0"/>
          <a:lstStyle>
            <a:lvl1pPr>
              <a:defRPr/>
            </a:lvl1pPr>
          </a:lstStyle>
          <a:p>
            <a:pPr lvl="1"/>
            <a:r>
              <a:rPr lang="en-GB" smtClean="0"/>
              <a:t>Click to insert table</a:t>
            </a:r>
            <a:endParaRPr lang="en-GB"/>
          </a:p>
        </p:txBody>
      </p:sp>
      <p:sp>
        <p:nvSpPr>
          <p:cNvPr id="7" name="Line 16"/>
          <p:cNvSpPr>
            <a:spLocks noChangeShapeType="1"/>
          </p:cNvSpPr>
          <p:nvPr userDrawn="1">
            <p:custDataLst>
              <p:tags r:id="rId6"/>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17710898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Map">
    <p:spTree>
      <p:nvGrpSpPr>
        <p:cNvPr id="1" name=""/>
        <p:cNvGrpSpPr/>
        <p:nvPr/>
      </p:nvGrpSpPr>
      <p:grpSpPr>
        <a:xfrm>
          <a:off x="0" y="0"/>
          <a: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CA" smtClean="0"/>
              <a:t>Slide title</a:t>
            </a:r>
            <a:endParaRPr lang="en-CA"/>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CA" smtClean="0"/>
              <a:t>‹#›</a:t>
            </a:fld>
            <a:endParaRPr lang="en-CA"/>
          </a:p>
        </p:txBody>
      </p:sp>
      <p:sp>
        <p:nvSpPr>
          <p:cNvPr id="9" name="Line 16"/>
          <p:cNvSpPr>
            <a:spLocks noChangeShapeType="1"/>
          </p:cNvSpPr>
          <p:nvPr userDrawn="1">
            <p:custDataLst>
              <p:tags r:id="rId3"/>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 name="Footer Placeholder 1"/>
          <p:cNvSpPr>
            <a:spLocks noGrp="1"/>
          </p:cNvSpPr>
          <p:nvPr>
            <p:ph type="ftr" sz="quarter" idx="12"/>
            <p:custDataLst>
              <p:tags r:id="rId4"/>
            </p:custDataLst>
          </p:nvPr>
        </p:nvSpPr>
        <p:spPr/>
        <p:txBody>
          <a:bodyPr/>
          <a:lstStyle/>
          <a:p>
            <a:endParaRPr lang="en-CA" smtClean="0"/>
          </a:p>
        </p:txBody>
      </p:sp>
    </p:spTree>
    <p:extLst>
      <p:ext uri="{BB962C8B-B14F-4D97-AF65-F5344CB8AC3E}">
        <p14:creationId xmlns:p14="http://schemas.microsoft.com/office/powerpoint/2010/main" val="260827420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Quotation - half page landscape image">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a:xfrm>
            <a:off x="360000" y="432000"/>
            <a:ext cx="8424000" cy="504000"/>
          </a:xfrm>
          <a:prstGeom prst="rect">
            <a:avLst/>
          </a:prstGeom>
        </p:spPr>
        <p:txBody>
          <a:bodyPr wrap="square" lIns="0" tIns="0" rIns="0" bIns="0"/>
          <a:lstStyle>
            <a:lvl1pPr>
              <a:defRPr/>
            </a:lvl1pPr>
          </a:lstStyle>
          <a:p>
            <a:r>
              <a:rPr lang="en-CA" smtClean="0"/>
              <a:t>Quotation – half page landscape image</a:t>
            </a:r>
            <a:endParaRPr lang="en-CA"/>
          </a:p>
        </p:txBody>
      </p:sp>
      <p:sp>
        <p:nvSpPr>
          <p:cNvPr id="3" name="Footer Placeholder 2"/>
          <p:cNvSpPr>
            <a:spLocks noGrp="1"/>
          </p:cNvSpPr>
          <p:nvPr>
            <p:ph type="ftr" sz="quarter" idx="10"/>
            <p:custDataLst>
              <p:tags r:id="rId2"/>
            </p:custDataLst>
          </p:nvPr>
        </p:nvSpPr>
        <p:spPr/>
        <p:txBody>
          <a:bodyPr/>
          <a:lstStyle/>
          <a:p>
            <a:endParaRPr lang="en-CA"/>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CA" smtClean="0"/>
              <a:t>‹#›</a:t>
            </a:fld>
            <a:endParaRPr lang="en-CA"/>
          </a:p>
        </p:txBody>
      </p:sp>
      <p:sp>
        <p:nvSpPr>
          <p:cNvPr id="6" name="Text Placeholder 5"/>
          <p:cNvSpPr>
            <a:spLocks noGrp="1"/>
          </p:cNvSpPr>
          <p:nvPr>
            <p:ph type="body" sz="quarter" idx="12" hasCustomPrompt="1"/>
            <p:custDataLst>
              <p:tags r:id="rId4"/>
            </p:custDataLst>
          </p:nvPr>
        </p:nvSpPr>
        <p:spPr>
          <a:xfrm>
            <a:off x="360000" y="1044000"/>
            <a:ext cx="8424000" cy="1620000"/>
          </a:xfrm>
          <a:prstGeom prst="rect">
            <a:avLst/>
          </a:prstGeom>
        </p:spPr>
        <p:txBody>
          <a:bodyPr/>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pic>
        <p:nvPicPr>
          <p:cNvPr id="7" name="Picture 3" descr="Quote-box-1"/>
          <p:cNvPicPr>
            <a:picLocks noChangeAspect="1" noChangeArrowheads="1"/>
          </p:cNvPicPr>
          <p:nvPr userDrawn="1">
            <p:custDataLst>
              <p:tags r:id="rId6"/>
            </p:custDataLst>
          </p:nvPr>
        </p:nvPicPr>
        <p:blipFill>
          <a:blip r:embed="rId5">
            <a:extLst>
              <a:ext uri="{28A0092B-C50C-407E-A947-70E740481C1C}">
                <a14:useLocalDpi xmlns:a14="http://schemas.microsoft.com/office/drawing/2010/main" val="0"/>
              </a:ext>
            </a:extLst>
          </a:blip>
          <a:stretch>
            <a:fillRect/>
          </a:stretch>
        </p:blipFill>
        <p:spPr bwMode="auto">
          <a:xfrm>
            <a:off x="360363" y="2898000"/>
            <a:ext cx="8434800" cy="1297296"/>
          </a:xfrm>
          <a:prstGeom prst="rect">
            <a:avLst/>
          </a:prstGeom>
          <a:solidFill>
            <a:schemeClr val="bg1">
              <a:lumMod val="85000"/>
            </a:schemeClr>
          </a:solidFill>
          <a:extLst/>
        </p:spPr>
      </p:pic>
      <p:sp>
        <p:nvSpPr>
          <p:cNvPr id="9" name="Text Placeholder 8"/>
          <p:cNvSpPr>
            <a:spLocks noGrp="1"/>
          </p:cNvSpPr>
          <p:nvPr>
            <p:ph type="body" sz="quarter" idx="13" hasCustomPrompt="1"/>
            <p:custDataLst>
              <p:tags r:id="rId7"/>
            </p:custDataLst>
          </p:nvPr>
        </p:nvSpPr>
        <p:spPr>
          <a:xfrm>
            <a:off x="1249200" y="3092400"/>
            <a:ext cx="6660000" cy="900000"/>
          </a:xfrm>
          <a:prstGeom prst="rect">
            <a:avLst/>
          </a:prstGeom>
        </p:spPr>
        <p:txBody>
          <a:bodyPr anchor="ctr" anchorCtr="0"/>
          <a:lstStyle>
            <a:lvl1pPr>
              <a:defRPr sz="1800" i="1">
                <a:solidFill>
                  <a:schemeClr val="tx1"/>
                </a:solidFill>
              </a:defRPr>
            </a:lvl1pPr>
            <a:lvl2pPr>
              <a:defRPr sz="1800" i="1">
                <a:solidFill>
                  <a:schemeClr val="tx1"/>
                </a:solidFill>
              </a:defRPr>
            </a:lvl2pPr>
            <a:lvl3pPr>
              <a:defRPr sz="1800" i="1">
                <a:solidFill>
                  <a:schemeClr val="tx1"/>
                </a:solidFill>
              </a:defRPr>
            </a:lvl3pPr>
            <a:lvl4pPr>
              <a:defRPr sz="1800" i="1">
                <a:solidFill>
                  <a:schemeClr val="tx1"/>
                </a:solidFill>
              </a:defRPr>
            </a:lvl4pPr>
            <a:lvl5pPr>
              <a:defRPr sz="1800" i="1">
                <a:solidFill>
                  <a:schemeClr val="tx1"/>
                </a:solidFill>
              </a:defRPr>
            </a:lvl5pPr>
          </a:lstStyle>
          <a:p>
            <a:pPr lvl="0"/>
            <a:r>
              <a:rPr lang="en-CA" i="1" smtClean="0"/>
              <a:t>Quote box, no more than 30 words</a:t>
            </a:r>
            <a:endParaRPr lang="en-CA" smtClean="0"/>
          </a:p>
        </p:txBody>
      </p:sp>
      <p:sp>
        <p:nvSpPr>
          <p:cNvPr id="10" name="Line 16"/>
          <p:cNvSpPr>
            <a:spLocks noChangeShapeType="1"/>
          </p:cNvSpPr>
          <p:nvPr userDrawn="1">
            <p:custDataLst>
              <p:tags r:id="rId8"/>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 name="Picture Placeholder 10"/>
          <p:cNvSpPr>
            <a:spLocks noGrp="1"/>
          </p:cNvSpPr>
          <p:nvPr>
            <p:ph type="pic" sz="quarter" idx="14"/>
            <p:custDataLst>
              <p:tags r:id="rId9"/>
            </p:custDataLst>
          </p:nvPr>
        </p:nvSpPr>
        <p:spPr>
          <a:xfrm>
            <a:off x="360000" y="4190400"/>
            <a:ext cx="8434800" cy="2005200"/>
          </a:xfrm>
        </p:spPr>
        <p:txBody>
          <a:bodyPr/>
          <a:lstStyle/>
          <a:p>
            <a:endParaRPr lang="en-GB"/>
          </a:p>
        </p:txBody>
      </p:sp>
    </p:spTree>
    <p:extLst>
      <p:ext uri="{BB962C8B-B14F-4D97-AF65-F5344CB8AC3E}">
        <p14:creationId xmlns:p14="http://schemas.microsoft.com/office/powerpoint/2010/main" val="327246780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Quotation - half page portrait image">
    <p:spTree>
      <p:nvGrpSpPr>
        <p:cNvPr id="1" name=""/>
        <p:cNvGrpSpPr/>
        <p:nvPr/>
      </p:nvGrpSpPr>
      <p:grpSpPr>
        <a:xfrm>
          <a:off x="0" y="0"/>
          <a:ext cx="0" cy="0"/>
        </a:xfrm>
      </p:grpSpPr>
      <p:sp>
        <p:nvSpPr>
          <p:cNvPr id="3" name="Footer Placeholder 2"/>
          <p:cNvSpPr>
            <a:spLocks noGrp="1"/>
          </p:cNvSpPr>
          <p:nvPr>
            <p:ph type="ftr" sz="quarter" idx="10"/>
            <p:custDataLst>
              <p:tags r:id="rId1"/>
            </p:custDataLst>
          </p:nvPr>
        </p:nvSpPr>
        <p:spPr/>
        <p:txBody>
          <a:bodyPr/>
          <a:lstStyle/>
          <a:p>
            <a:endParaRPr lang="en-CA"/>
          </a:p>
        </p:txBody>
      </p:sp>
      <p:sp>
        <p:nvSpPr>
          <p:cNvPr id="4" name="Slide Number Placeholder 3"/>
          <p:cNvSpPr>
            <a:spLocks noGrp="1"/>
          </p:cNvSpPr>
          <p:nvPr>
            <p:ph type="sldNum" sz="quarter" idx="11"/>
            <p:custDataLst>
              <p:tags r:id="rId2"/>
            </p:custDataLst>
          </p:nvPr>
        </p:nvSpPr>
        <p:spPr/>
        <p:txBody>
          <a:bodyPr/>
          <a:lstStyle/>
          <a:p>
            <a:fld id="{86A0AFEE-FA06-480F-B566-682FAB0A11CC}" type="slidenum">
              <a:rPr lang="en-CA" smtClean="0"/>
              <a:t>‹#›</a:t>
            </a:fld>
            <a:endParaRPr lang="en-CA"/>
          </a:p>
        </p:txBody>
      </p:sp>
      <p:pic>
        <p:nvPicPr>
          <p:cNvPr id="5" name="Picture 3" descr="Quote-box-2"/>
          <p:cNvPicPr preferRelativeResize="0">
            <a:picLocks noChangeAspect="1" noChangeArrowheads="1"/>
          </p:cNvPicPr>
          <p:nvPr userDrawn="1">
            <p:custDataLst>
              <p:tags r:id="rId4"/>
            </p:custDataLst>
          </p:nvPr>
        </p:nvPicPr>
        <p:blipFill>
          <a:blip r:embed="rId3">
            <a:extLst>
              <a:ext uri="{28A0092B-C50C-407E-A947-70E740481C1C}">
                <a14:useLocalDpi xmlns:a14="http://schemas.microsoft.com/office/drawing/2010/main" val="0"/>
              </a:ext>
            </a:extLst>
          </a:blip>
          <a:stretch>
            <a:fillRect/>
          </a:stretch>
        </p:blipFill>
        <p:spPr bwMode="auto">
          <a:xfrm>
            <a:off x="5040000" y="1079500"/>
            <a:ext cx="3746500" cy="2054225"/>
          </a:xfrm>
          <a:prstGeom prst="rect">
            <a:avLst/>
          </a:prstGeom>
          <a:solidFill>
            <a:schemeClr val="bg1">
              <a:lumMod val="85000"/>
            </a:schemeClr>
          </a:solidFill>
          <a:extLst/>
        </p:spPr>
      </p:pic>
      <p:sp>
        <p:nvSpPr>
          <p:cNvPr id="7" name="Text Placeholder 6"/>
          <p:cNvSpPr>
            <a:spLocks noGrp="1"/>
          </p:cNvSpPr>
          <p:nvPr>
            <p:ph type="body" sz="quarter" idx="12" hasCustomPrompt="1"/>
            <p:custDataLst>
              <p:tags r:id="rId5"/>
            </p:custDataLst>
          </p:nvPr>
        </p:nvSpPr>
        <p:spPr>
          <a:xfrm>
            <a:off x="360362" y="1044000"/>
            <a:ext cx="4132800" cy="5040000"/>
          </a:xfrm>
          <a:prstGeom prst="rect">
            <a:avLst/>
          </a:prstGeom>
        </p:spPr>
        <p:txBody>
          <a:bodyPr/>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9" name="Text Placeholder 8"/>
          <p:cNvSpPr>
            <a:spLocks noGrp="1"/>
          </p:cNvSpPr>
          <p:nvPr>
            <p:ph type="body" sz="quarter" idx="13" hasCustomPrompt="1"/>
            <p:custDataLst>
              <p:tags r:id="rId6"/>
            </p:custDataLst>
          </p:nvPr>
        </p:nvSpPr>
        <p:spPr>
          <a:xfrm>
            <a:off x="5922000" y="1332000"/>
            <a:ext cx="1940400" cy="1620000"/>
          </a:xfrm>
          <a:prstGeom prst="rect">
            <a:avLst/>
          </a:prstGeom>
        </p:spPr>
        <p:txBody>
          <a:bodyPr anchor="ctr" anchorCtr="0"/>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CA" i="1" smtClean="0"/>
              <a:t>Quote box, no more than 30 words</a:t>
            </a:r>
            <a:endParaRPr lang="en-CA"/>
          </a:p>
        </p:txBody>
      </p:sp>
      <p:sp>
        <p:nvSpPr>
          <p:cNvPr id="6" name="Title 5"/>
          <p:cNvSpPr>
            <a:spLocks noGrp="1"/>
          </p:cNvSpPr>
          <p:nvPr>
            <p:ph type="title" hasCustomPrompt="1"/>
            <p:custDataLst>
              <p:tags r:id="rId7"/>
            </p:custDataLst>
          </p:nvPr>
        </p:nvSpPr>
        <p:spPr/>
        <p:txBody>
          <a:bodyPr/>
          <a:lstStyle>
            <a:lvl1pPr>
              <a:defRPr baseline="0"/>
            </a:lvl1pPr>
          </a:lstStyle>
          <a:p>
            <a:r>
              <a:rPr lang="en-CA" smtClean="0"/>
              <a:t>Quotation – half page portrait image</a:t>
            </a:r>
            <a:endParaRPr lang="en-CA"/>
          </a:p>
        </p:txBody>
      </p:sp>
      <p:sp>
        <p:nvSpPr>
          <p:cNvPr id="10" name="Line 16"/>
          <p:cNvSpPr>
            <a:spLocks noChangeShapeType="1"/>
          </p:cNvSpPr>
          <p:nvPr userDrawn="1">
            <p:custDataLst>
              <p:tags r:id="rId8"/>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 name="Picture Placeholder 10"/>
          <p:cNvSpPr>
            <a:spLocks noGrp="1"/>
          </p:cNvSpPr>
          <p:nvPr>
            <p:ph type="pic" sz="quarter" idx="14"/>
            <p:custDataLst>
              <p:tags r:id="rId9"/>
            </p:custDataLst>
          </p:nvPr>
        </p:nvSpPr>
        <p:spPr>
          <a:xfrm>
            <a:off x="5040000" y="3132000"/>
            <a:ext cx="3747600" cy="3042000"/>
          </a:xfrm>
        </p:spPr>
        <p:txBody>
          <a:bodyPr/>
          <a:lstStyle/>
          <a:p>
            <a:endParaRPr lang="en-GB"/>
          </a:p>
        </p:txBody>
      </p:sp>
    </p:spTree>
    <p:extLst>
      <p:ext uri="{BB962C8B-B14F-4D97-AF65-F5344CB8AC3E}">
        <p14:creationId xmlns:p14="http://schemas.microsoft.com/office/powerpoint/2010/main" val="32456311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Standard quotation page">
    <p:spTree>
      <p:nvGrpSpPr>
        <p:cNvPr id="1" name=""/>
        <p:cNvGrpSpPr/>
        <p:nvPr/>
      </p:nvGrpSpPr>
      <p:grpSpPr>
        <a:xfrm>
          <a:off x="0" y="0"/>
          <a:ext cx="0" cy="0"/>
        </a:xfrm>
      </p:grpSpPr>
      <p:pic>
        <p:nvPicPr>
          <p:cNvPr id="7" name="Picture 15" descr="Grey-quote-mark_HJ_medium"/>
          <p:cNvPicPr>
            <a:picLocks noChangeAspect="1" noChangeArrowheads="1"/>
          </p:cNvPicPr>
          <p:nvPr userDrawn="1">
            <p:custDataLst>
              <p:tags r:id="rId2"/>
            </p:custDataLst>
          </p:nvPr>
        </p:nvPicPr>
        <p:blipFill>
          <a:blip r:embed="rId1">
            <a:extLst>
              <a:ext uri="{28A0092B-C50C-407E-A947-70E740481C1C}">
                <a14:useLocalDpi xmlns:a14="http://schemas.microsoft.com/office/drawing/2010/main" val="0"/>
              </a:ext>
            </a:extLst>
          </a:blip>
          <a:stretch>
            <a:fillRect/>
          </a:stretch>
        </p:blipFill>
        <p:spPr bwMode="gray">
          <a:xfrm>
            <a:off x="223838" y="188913"/>
            <a:ext cx="1468437" cy="1079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custDataLst>
              <p:tags r:id="rId3"/>
            </p:custDataLst>
          </p:nvPr>
        </p:nvSpPr>
        <p:spPr>
          <a:xfrm>
            <a:off x="1922400" y="907200"/>
            <a:ext cx="5040000" cy="4860000"/>
          </a:xfrm>
          <a:prstGeom prst="rect">
            <a:avLst/>
          </a:prstGeom>
        </p:spPr>
        <p:txBody>
          <a:bodyPr anchor="ctr" anchorCtr="0"/>
          <a:lstStyle>
            <a:lvl1pPr>
              <a:defRPr sz="1800">
                <a:solidFill>
                  <a:schemeClr val="tx1"/>
                </a:solidFill>
              </a:defRPr>
            </a:lvl1pPr>
            <a:lvl2pPr>
              <a:defRPr sz="1800">
                <a:solidFill>
                  <a:schemeClr val="tx2"/>
                </a:solidFill>
              </a:defRPr>
            </a:lvl2pPr>
          </a:lstStyle>
          <a:p>
            <a:pPr lvl="0"/>
            <a:r>
              <a:rPr lang="en-CA" smtClean="0"/>
              <a:t>Quote slide, 50 words or fewer</a:t>
            </a:r>
          </a:p>
          <a:p>
            <a:pPr lvl="1"/>
            <a:r>
              <a:rPr lang="en-CA" smtClean="0"/>
              <a:t>Name surname, position, entity</a:t>
            </a:r>
            <a:endParaRPr lang="en-CA"/>
          </a:p>
        </p:txBody>
      </p:sp>
      <p:pic>
        <p:nvPicPr>
          <p:cNvPr id="6" name="Picture 19" descr="Grey-quote-mark_HJ_medium"/>
          <p:cNvPicPr>
            <a:picLocks noChangeAspect="1" noChangeArrowheads="1"/>
          </p:cNvPicPr>
          <p:nvPr userDrawn="1">
            <p:custDataLst>
              <p:tags r:id="rId5"/>
            </p:custDataLst>
          </p:nvPr>
        </p:nvPicPr>
        <p:blipFill>
          <a:blip r:embed="rId4">
            <a:extLst>
              <a:ext uri="{28A0092B-C50C-407E-A947-70E740481C1C}">
                <a14:useLocalDpi xmlns:a14="http://schemas.microsoft.com/office/drawing/2010/main" val="0"/>
              </a:ext>
            </a:extLst>
          </a:blip>
          <a:stretch>
            <a:fillRect/>
          </a:stretch>
        </p:blipFill>
        <p:spPr bwMode="gray">
          <a:xfrm>
            <a:off x="7310438" y="5114925"/>
            <a:ext cx="146843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9551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Standard CV">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p:txBody>
          <a:bodyPr/>
          <a:lstStyle>
            <a:lvl1pPr>
              <a:defRPr/>
            </a:lvl1pPr>
          </a:lstStyle>
          <a:p>
            <a:r>
              <a:rPr lang="en-CA" smtClean="0"/>
              <a:t>Standard CV</a:t>
            </a:r>
            <a:endParaRPr lang="en-CA"/>
          </a:p>
        </p:txBody>
      </p:sp>
      <p:sp>
        <p:nvSpPr>
          <p:cNvPr id="3" name="Footer Placeholder 2"/>
          <p:cNvSpPr>
            <a:spLocks noGrp="1"/>
          </p:cNvSpPr>
          <p:nvPr>
            <p:ph type="ftr" sz="quarter" idx="10"/>
            <p:custDataLst>
              <p:tags r:id="rId2"/>
            </p:custDataLst>
          </p:nvPr>
        </p:nvSpPr>
        <p:spPr/>
        <p:txBody>
          <a:bodyPr/>
          <a:lstStyle/>
          <a:p>
            <a:endParaRPr lang="en-CA"/>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CA" smtClean="0"/>
              <a:t>‹#›</a:t>
            </a:fld>
            <a:endParaRPr lang="en-CA"/>
          </a:p>
        </p:txBody>
      </p:sp>
      <p:sp>
        <p:nvSpPr>
          <p:cNvPr id="10" name="Text Placeholder 9"/>
          <p:cNvSpPr>
            <a:spLocks noGrp="1"/>
          </p:cNvSpPr>
          <p:nvPr>
            <p:ph type="body" sz="quarter" idx="14" hasCustomPrompt="1"/>
            <p:custDataLst>
              <p:tags r:id="rId4"/>
            </p:custDataLst>
          </p:nvPr>
        </p:nvSpPr>
        <p:spPr>
          <a:xfrm>
            <a:off x="1296000" y="1079499"/>
            <a:ext cx="2880000" cy="5040000"/>
          </a:xfrm>
          <a:prstGeom prst="rect">
            <a:avLst/>
          </a:prstGeom>
        </p:spPr>
        <p:txBody>
          <a:bodyPr/>
          <a:lstStyle>
            <a:lvl1pPr>
              <a:defRPr sz="1700"/>
            </a:lvl1pPr>
            <a:lvl2pPr>
              <a:defRPr/>
            </a:lvl2pPr>
            <a:lvl3pPr>
              <a:defRPr baseline="0"/>
            </a:lvl3pPr>
          </a:lstStyle>
          <a:p>
            <a:pPr lvl="0"/>
            <a:r>
              <a:rPr lang="en-CA" smtClean="0"/>
              <a:t>Name Surname</a:t>
            </a:r>
          </a:p>
          <a:p>
            <a:pPr lvl="1"/>
            <a:r>
              <a:rPr lang="en-CA" smtClean="0"/>
              <a:t>Position, entity</a:t>
            </a:r>
          </a:p>
          <a:p>
            <a:pPr lvl="2"/>
            <a:r>
              <a:rPr lang="en-CA" smtClean="0"/>
              <a:t>Biography, no more than 200 words</a:t>
            </a:r>
          </a:p>
        </p:txBody>
      </p:sp>
      <p:sp>
        <p:nvSpPr>
          <p:cNvPr id="12" name="Text Placeholder 11"/>
          <p:cNvSpPr>
            <a:spLocks noGrp="1"/>
          </p:cNvSpPr>
          <p:nvPr>
            <p:ph type="body" sz="quarter" idx="15" hasCustomPrompt="1"/>
            <p:custDataLst>
              <p:tags r:id="rId5"/>
            </p:custDataLst>
          </p:nvPr>
        </p:nvSpPr>
        <p:spPr>
          <a:xfrm>
            <a:off x="5868000" y="1080000"/>
            <a:ext cx="2880000" cy="5040000"/>
          </a:xfrm>
          <a:prstGeom prst="rect">
            <a:avLst/>
          </a:prstGeom>
        </p:spPr>
        <p:txBody>
          <a:bodyPr/>
          <a:lstStyle>
            <a:lvl1pPr>
              <a:defRPr sz="1700"/>
            </a:lvl1pPr>
            <a:lvl2pPr>
              <a:defRPr/>
            </a:lvl2pPr>
            <a:lvl3pPr>
              <a:defRPr/>
            </a:lvl3pPr>
          </a:lstStyle>
          <a:p>
            <a:pPr lvl="0"/>
            <a:r>
              <a:rPr lang="en-CA" smtClean="0"/>
              <a:t>Name Surname</a:t>
            </a:r>
          </a:p>
          <a:p>
            <a:pPr lvl="1"/>
            <a:r>
              <a:rPr lang="en-CA" smtClean="0"/>
              <a:t>Position, entity</a:t>
            </a:r>
          </a:p>
          <a:p>
            <a:pPr lvl="2"/>
            <a:r>
              <a:rPr lang="en-CA" smtClean="0"/>
              <a:t>Biography, no more than 200 words</a:t>
            </a:r>
          </a:p>
        </p:txBody>
      </p:sp>
      <p:sp>
        <p:nvSpPr>
          <p:cNvPr id="9" name="Line 16"/>
          <p:cNvSpPr>
            <a:spLocks noChangeShapeType="1"/>
          </p:cNvSpPr>
          <p:nvPr userDrawn="1">
            <p:custDataLst>
              <p:tags r:id="rId6"/>
            </p:custDataLst>
          </p:nvPr>
        </p:nvSpPr>
        <p:spPr bwMode="gray">
          <a:xfrm flipH="1">
            <a:off x="538163" y="6563551"/>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 name="Picture Placeholder 6"/>
          <p:cNvSpPr>
            <a:spLocks noGrp="1"/>
          </p:cNvSpPr>
          <p:nvPr>
            <p:ph type="pic" sz="quarter" idx="16"/>
            <p:custDataLst>
              <p:tags r:id="rId7"/>
            </p:custDataLst>
          </p:nvPr>
        </p:nvSpPr>
        <p:spPr>
          <a:xfrm>
            <a:off x="360363" y="1080000"/>
            <a:ext cx="756000" cy="936000"/>
          </a:xfrm>
        </p:spPr>
        <p:txBody>
          <a:bodyPr/>
          <a:lstStyle/>
          <a:p>
            <a:endParaRPr lang="en-GB"/>
          </a:p>
        </p:txBody>
      </p:sp>
      <p:sp>
        <p:nvSpPr>
          <p:cNvPr id="13" name="Picture Placeholder 12"/>
          <p:cNvSpPr>
            <a:spLocks noGrp="1"/>
          </p:cNvSpPr>
          <p:nvPr>
            <p:ph type="pic" sz="quarter" idx="17"/>
            <p:custDataLst>
              <p:tags r:id="rId8"/>
            </p:custDataLst>
          </p:nvPr>
        </p:nvSpPr>
        <p:spPr>
          <a:xfrm>
            <a:off x="4935600" y="1080000"/>
            <a:ext cx="756000" cy="936000"/>
          </a:xfrm>
        </p:spPr>
        <p:txBody>
          <a:bodyPr/>
          <a:lstStyle/>
          <a:p>
            <a:endParaRPr lang="en-GB"/>
          </a:p>
        </p:txBody>
      </p:sp>
    </p:spTree>
    <p:extLst>
      <p:ext uri="{BB962C8B-B14F-4D97-AF65-F5344CB8AC3E}">
        <p14:creationId xmlns:p14="http://schemas.microsoft.com/office/powerpoint/2010/main" val="217833974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RF_Standard disclaimer">
    <p:spTree>
      <p:nvGrpSpPr>
        <p:cNvPr id="1" name=""/>
        <p:cNvGrpSpPr/>
        <p:nvPr/>
      </p:nvGrpSpPr>
      <p:grpSpPr>
        <a:xfrm>
          <a:off x="0" y="0"/>
          <a:ext cx="0" cy="0"/>
        </a:xfrm>
      </p:grpSpPr>
      <p:sp>
        <p:nvSpPr>
          <p:cNvPr id="4" name="Footer Placeholder 3"/>
          <p:cNvSpPr>
            <a:spLocks noGrp="1"/>
          </p:cNvSpPr>
          <p:nvPr>
            <p:ph type="ftr" sz="quarter" idx="10"/>
            <p:custDataLst>
              <p:tags r:id="rId1"/>
            </p:custDataLst>
          </p:nvPr>
        </p:nvSpPr>
        <p:spPr/>
        <p:txBody>
          <a:bodyPr/>
          <a:lstStyle>
            <a:lvl1pPr>
              <a:defRPr/>
            </a:lvl1pPr>
          </a:lstStyle>
          <a:p>
            <a:endParaRPr lang="en-CA"/>
          </a:p>
        </p:txBody>
      </p:sp>
      <p:sp>
        <p:nvSpPr>
          <p:cNvPr id="5" name="Slide Number Placeholder 4"/>
          <p:cNvSpPr>
            <a:spLocks noGrp="1"/>
          </p:cNvSpPr>
          <p:nvPr>
            <p:ph type="sldNum" sz="quarter" idx="11"/>
            <p:custDataLst>
              <p:tags r:id="rId2"/>
            </p:custDataLst>
          </p:nvPr>
        </p:nvSpPr>
        <p:spPr/>
        <p:txBody>
          <a:bodyPr/>
          <a:lstStyle>
            <a:lvl1pPr>
              <a:defRPr/>
            </a:lvl1pPr>
          </a:lstStyle>
          <a:p>
            <a:fld id="{4CF3FB75-92AC-43D7-B874-1B3BEFDC3FBA}" type="slidenum">
              <a:rPr lang="en-CA" smtClean="0"/>
              <a:t>‹#›</a:t>
            </a:fld>
            <a:endParaRPr lang="en-CA"/>
          </a:p>
        </p:txBody>
      </p:sp>
      <p:sp>
        <p:nvSpPr>
          <p:cNvPr id="7" name="Text Placeholder 6"/>
          <p:cNvSpPr>
            <a:spLocks noGrp="1"/>
          </p:cNvSpPr>
          <p:nvPr>
            <p:ph type="body" sz="quarter" idx="12" hasCustomPrompt="1"/>
            <p:custDataLst>
              <p:tags r:id="rId3"/>
            </p:custDataLst>
          </p:nvPr>
        </p:nvSpPr>
        <p:spPr>
          <a:xfrm>
            <a:off x="360000" y="1044000"/>
            <a:ext cx="8424000" cy="5040000"/>
          </a:xfrm>
          <a:prstGeom prst="rect">
            <a:avLst/>
          </a:prstGeom>
        </p:spPr>
        <p:txBody>
          <a:bodyPr anchor="b" anchorCtr="0"/>
          <a:lstStyle>
            <a:lvl1pPr>
              <a:defRPr/>
            </a:lvl1pPr>
            <a:lvl2pPr>
              <a:defRPr sz="700" b="1">
                <a:solidFill>
                  <a:schemeClr val="tx1"/>
                </a:solidFill>
              </a:defRPr>
            </a:lvl2pPr>
            <a:lvl3pPr>
              <a:defRPr sz="700"/>
            </a:lvl3pPr>
            <a:lvl4pPr>
              <a:defRPr sz="700"/>
            </a:lvl4pPr>
            <a:lvl5pPr>
              <a:defRPr sz="700"/>
            </a:lvl5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6" name="Line 16"/>
          <p:cNvSpPr>
            <a:spLocks noChangeShapeType="1"/>
          </p:cNvSpPr>
          <p:nvPr>
            <p:custDataLst>
              <p:tags r:id="rId4"/>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66170211"/>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NRF_Back cover">
    <p:spTree>
      <p:nvGrpSpPr>
        <p:cNvPr id="1" name=""/>
        <p:cNvGrpSpPr/>
        <p:nvPr/>
      </p:nvGrpSpPr>
      <p:grpSpPr>
        <a:xfrm>
          <a:off x="0" y="0"/>
          <a:ext cx="0" cy="0"/>
        </a:xfrm>
      </p:grpSpPr>
      <p:pic>
        <p:nvPicPr>
          <p:cNvPr id="4" name="Picture 3"/>
          <p:cNvPicPr/>
          <p:nvPr userDrawn="1">
            <p:custDataLst>
              <p:tags r:id="rId2"/>
            </p:custDataLst>
          </p:nvPr>
        </p:nvPicPr>
        <p:blipFill>
          <a:blip r:embed="rId1">
            <a:extLst>
              <a:ext uri="{28A0092B-C50C-407E-A947-70E740481C1C}">
                <a14:useLocalDpi xmlns:a14="http://schemas.microsoft.com/office/drawing/2010/main" val="0"/>
              </a:ext>
            </a:extLst>
          </a:blip>
          <a:stretch>
            <a:fillRect/>
          </a:stretch>
        </p:blipFill>
        <p:spPr>
          <a:xfrm>
            <a:off x="1335600" y="3070800"/>
            <a:ext cx="6461125" cy="720725"/>
          </a:xfrm>
          <a:prstGeom prst="rect">
            <a:avLst/>
          </a:prstGeom>
        </p:spPr>
      </p:pic>
    </p:spTree>
    <p:extLst>
      <p:ext uri="{BB962C8B-B14F-4D97-AF65-F5344CB8AC3E}">
        <p14:creationId xmlns:p14="http://schemas.microsoft.com/office/powerpoint/2010/main" val="320811443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Section Divider">
    <p:spTree>
      <p:nvGrpSpPr>
        <p:cNvPr id="1" name=""/>
        <p:cNvGrpSpPr/>
        <p:nvPr/>
      </p:nvGrpSpPr>
      <p:grpSpPr>
        <a:xfrm>
          <a:off x="0" y="0"/>
          <a:ext cx="0" cy="0"/>
        </a:xfrm>
      </p:grpSpPr>
      <p:sp>
        <p:nvSpPr>
          <p:cNvPr id="5" name="Title 2"/>
          <p:cNvSpPr>
            <a:spLocks noGrp="1"/>
          </p:cNvSpPr>
          <p:nvPr>
            <p:ph type="title" hasCustomPrompt="1"/>
            <p:custDataLst>
              <p:tags r:id="rId1"/>
            </p:custDataLst>
          </p:nvPr>
        </p:nvSpPr>
        <p:spPr>
          <a:xfrm>
            <a:off x="360000" y="432000"/>
            <a:ext cx="8424000" cy="504000"/>
          </a:xfrm>
        </p:spPr>
        <p:txBody>
          <a:bodyPr/>
          <a:lstStyle>
            <a:lvl1pPr>
              <a:defRPr>
                <a:solidFill>
                  <a:srgbClr val="FF0000"/>
                </a:solidFill>
              </a:defRPr>
            </a:lvl1pPr>
          </a:lstStyle>
          <a:p>
            <a:r>
              <a:rPr lang="en-CA" smtClean="0"/>
              <a:t>Section Divider</a:t>
            </a:r>
            <a:endParaRPr lang="en-CA"/>
          </a:p>
        </p:txBody>
      </p:sp>
      <p:sp>
        <p:nvSpPr>
          <p:cNvPr id="6" name="Rectangle 5"/>
          <p:cNvSpPr/>
          <p:nvPr userDrawn="1">
            <p:custDataLst>
              <p:tags r:id="rId2"/>
            </p:custDataLst>
          </p:nvPr>
        </p:nvSpPr>
        <p:spPr>
          <a:xfrm>
            <a:off x="0" y="6134400"/>
            <a:ext cx="9143999" cy="723600"/>
          </a:xfrm>
          <a:prstGeom prst="rect">
            <a:avLst/>
          </a:prstGeom>
          <a:solidFill>
            <a:schemeClr val="accent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p:nvPr userDrawn="1">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5932850" y="6325200"/>
            <a:ext cx="2851150" cy="320675"/>
          </a:xfrm>
          <a:prstGeom prst="rect">
            <a:avLst/>
          </a:prstGeom>
        </p:spPr>
      </p:pic>
    </p:spTree>
    <p:extLst>
      <p:ext uri="{BB962C8B-B14F-4D97-AF65-F5344CB8AC3E}">
        <p14:creationId xmlns:p14="http://schemas.microsoft.com/office/powerpoint/2010/main" val="233011458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RF_Standard slide">
    <p:spTree>
      <p:nvGrpSpPr>
        <p:cNvPr id="1" name=""/>
        <p:cNvGrpSpPr/>
        <p:nvPr/>
      </p:nvGrpSpPr>
      <p:grpSpPr>
        <a:xfrm>
          <a:off x="0" y="0"/>
          <a: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CA" smtClean="0"/>
              <a:t>Standard slide</a:t>
            </a:r>
            <a:endParaRPr lang="en-CA"/>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CA" smtClean="0"/>
              <a:t>‹#›</a:t>
            </a:fld>
            <a:endParaRPr lang="en-CA"/>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9" name="Line 16"/>
          <p:cNvSpPr>
            <a:spLocks noChangeShapeType="1"/>
          </p:cNvSpPr>
          <p:nvPr userDrawn="1">
            <p:custDataLst>
              <p:tags r:id="rId4"/>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 name="Footer Placeholder 1"/>
          <p:cNvSpPr>
            <a:spLocks noGrp="1"/>
          </p:cNvSpPr>
          <p:nvPr>
            <p:ph type="ftr" sz="quarter" idx="13"/>
            <p:custDataLst>
              <p:tags r:id="rId5"/>
            </p:custDataLst>
          </p:nvPr>
        </p:nvSpPr>
        <p:spPr/>
        <p:txBody>
          <a:bodyPr/>
          <a:lstStyle/>
          <a:p>
            <a:endParaRPr lang="en-CA" smtClean="0"/>
          </a:p>
        </p:txBody>
      </p:sp>
    </p:spTree>
    <p:extLst>
      <p:ext uri="{BB962C8B-B14F-4D97-AF65-F5344CB8AC3E}">
        <p14:creationId xmlns:p14="http://schemas.microsoft.com/office/powerpoint/2010/main" val="144299896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RF_Summary highlights two columns">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p:txBody>
          <a:bodyPr/>
          <a:lstStyle>
            <a:lvl1pPr>
              <a:defRPr/>
            </a:lvl1pPr>
          </a:lstStyle>
          <a:p>
            <a:r>
              <a:rPr lang="en-CA" smtClean="0"/>
              <a:t>Summary highlights two columns</a:t>
            </a:r>
            <a:endParaRPr lang="en-CA"/>
          </a:p>
        </p:txBody>
      </p:sp>
      <p:sp>
        <p:nvSpPr>
          <p:cNvPr id="5" name="Footer Placeholder 4"/>
          <p:cNvSpPr>
            <a:spLocks noGrp="1"/>
          </p:cNvSpPr>
          <p:nvPr>
            <p:ph type="ftr" sz="quarter" idx="10"/>
            <p:custDataLst>
              <p:tags r:id="rId2"/>
            </p:custDataLst>
          </p:nvPr>
        </p:nvSpPr>
        <p:spPr/>
        <p:txBody>
          <a:bodyPr/>
          <a:lstStyle>
            <a:lvl1pPr>
              <a:defRPr/>
            </a:lvl1pPr>
          </a:lstStyle>
          <a:p>
            <a:endParaRPr lang="en-CA"/>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CA" smtClean="0"/>
              <a:t>‹#›</a:t>
            </a:fld>
            <a:endParaRPr lang="en-CA"/>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7" name="Line 16"/>
          <p:cNvSpPr>
            <a:spLocks noChangeShapeType="1"/>
          </p:cNvSpPr>
          <p:nvPr userDrawn="1">
            <p:custDataLst>
              <p:tags r:id="rId6"/>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284933060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RF_Summary highlights grid of four">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CA" smtClean="0"/>
              <a:t>Summary highlights grid of four</a:t>
            </a:r>
            <a:endParaRPr lang="en-CA"/>
          </a:p>
        </p:txBody>
      </p:sp>
      <p:sp>
        <p:nvSpPr>
          <p:cNvPr id="5" name="Footer Placeholder 4"/>
          <p:cNvSpPr>
            <a:spLocks noGrp="1"/>
          </p:cNvSpPr>
          <p:nvPr>
            <p:ph type="ftr" sz="quarter" idx="10"/>
            <p:custDataLst>
              <p:tags r:id="rId2"/>
            </p:custDataLst>
          </p:nvPr>
        </p:nvSpPr>
        <p:spPr/>
        <p:txBody>
          <a:bodyPr/>
          <a:lstStyle>
            <a:lvl1pPr>
              <a:defRPr/>
            </a:lvl1pPr>
          </a:lstStyle>
          <a:p>
            <a:endParaRPr lang="en-CA"/>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CA" smtClean="0"/>
              <a:t>‹#›</a:t>
            </a:fld>
            <a:endParaRPr lang="en-CA"/>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11" name="Line 16"/>
          <p:cNvSpPr>
            <a:spLocks noChangeShapeType="1"/>
          </p:cNvSpPr>
          <p:nvPr userDrawn="1">
            <p:custDataLst>
              <p:tags r:id="rId8"/>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219975413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RF_Content">
    <p:spTree>
      <p:nvGrpSpPr>
        <p:cNvPr id="1" name=""/>
        <p:cNvGrpSpPr/>
        <p:nvPr/>
      </p:nvGrpSpPr>
      <p:grpSpPr>
        <a:xfrm>
          <a:off x="0" y="0"/>
          <a: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CA" smtClean="0"/>
              <a:t>‹#›</a:t>
            </a:fld>
            <a:endParaRPr lang="en-CA"/>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5" name="Line 16"/>
          <p:cNvSpPr>
            <a:spLocks noChangeShapeType="1"/>
          </p:cNvSpPr>
          <p:nvPr userDrawn="1">
            <p:custDataLst>
              <p:tags r:id="rId3"/>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 name="Footer Placeholder 1"/>
          <p:cNvSpPr>
            <a:spLocks noGrp="1"/>
          </p:cNvSpPr>
          <p:nvPr>
            <p:ph type="ftr" sz="quarter" idx="13"/>
            <p:custDataLst>
              <p:tags r:id="rId4"/>
            </p:custDataLst>
          </p:nvPr>
        </p:nvSpPr>
        <p:spPr/>
        <p:txBody>
          <a:bodyPr/>
          <a:lstStyle/>
          <a:p>
            <a:endParaRPr lang="en-CA" smtClean="0"/>
          </a:p>
        </p:txBody>
      </p:sp>
    </p:spTree>
    <p:extLst>
      <p:ext uri="{BB962C8B-B14F-4D97-AF65-F5344CB8AC3E}">
        <p14:creationId xmlns:p14="http://schemas.microsoft.com/office/powerpoint/2010/main" val="163071203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Standard picture">
    <p:spTree>
      <p:nvGrpSpPr>
        <p:cNvPr id="1" name=""/>
        <p:cNvGrpSpPr/>
        <p:nvPr/>
      </p:nvGrpSpPr>
      <p:grpSpPr>
        <a:xfrm>
          <a:off x="0" y="0"/>
          <a:ext cx="0" cy="0"/>
        </a:xfrm>
      </p:grpSpPr>
      <p:sp>
        <p:nvSpPr>
          <p:cNvPr id="3" name="Picture Placeholder 2"/>
          <p:cNvSpPr>
            <a:spLocks noGrp="1"/>
          </p:cNvSpPr>
          <p:nvPr>
            <p:ph type="pic" sz="quarter" idx="10"/>
            <p:custDataLst>
              <p:tags r:id="rId1"/>
            </p:custDataLst>
          </p:nvPr>
        </p:nvSpPr>
        <p:spPr>
          <a:xfrm>
            <a:off x="0" y="0"/>
            <a:ext cx="9147600" cy="6861600"/>
          </a:xfrm>
        </p:spPr>
        <p:txBody>
          <a:bodyPr/>
          <a:lstStyle/>
          <a:p>
            <a:endParaRPr lang="en-GB"/>
          </a:p>
        </p:txBody>
      </p:sp>
    </p:spTree>
    <p:extLst>
      <p:ext uri="{BB962C8B-B14F-4D97-AF65-F5344CB8AC3E}">
        <p14:creationId xmlns:p14="http://schemas.microsoft.com/office/powerpoint/2010/main" val="317848536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Page width chart">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CA" smtClean="0"/>
              <a:t>Full page chart</a:t>
            </a:r>
            <a:endParaRPr lang="en-CA"/>
          </a:p>
        </p:txBody>
      </p:sp>
      <p:sp>
        <p:nvSpPr>
          <p:cNvPr id="4" name="Footer Placeholder 3"/>
          <p:cNvSpPr>
            <a:spLocks noGrp="1"/>
          </p:cNvSpPr>
          <p:nvPr>
            <p:ph type="ftr" sz="quarter" idx="10"/>
            <p:custDataLst>
              <p:tags r:id="rId2"/>
            </p:custDataLst>
          </p:nvPr>
        </p:nvSpPr>
        <p:spPr/>
        <p:txBody>
          <a:bodyPr/>
          <a:lstStyle>
            <a:lvl1pPr>
              <a:defRPr/>
            </a:lvl1pPr>
          </a:lstStyle>
          <a:p>
            <a:endParaRPr lang="en-CA"/>
          </a:p>
        </p:txBody>
      </p:sp>
      <p:sp>
        <p:nvSpPr>
          <p:cNvPr id="5" name="Slide Number Placeholder 4"/>
          <p:cNvSpPr>
            <a:spLocks noGrp="1"/>
          </p:cNvSpPr>
          <p:nvPr>
            <p:ph type="sldNum" sz="quarter" idx="11"/>
            <p:custDataLst>
              <p:tags r:id="rId3"/>
            </p:custDataLst>
          </p:nvPr>
        </p:nvSpPr>
        <p:spPr/>
        <p:txBody>
          <a:bodyPr/>
          <a:lstStyle>
            <a:lvl1pPr>
              <a:defRPr/>
            </a:lvl1pPr>
          </a:lstStyle>
          <a:p>
            <a:fld id="{5E83CE79-D54A-42ED-A996-D7F7DAB0BD49}" type="slidenum">
              <a:rPr lang="en-CA" smtClean="0"/>
              <a:t>‹#›</a:t>
            </a:fld>
            <a:endParaRPr lang="en-CA"/>
          </a:p>
        </p:txBody>
      </p:sp>
      <p:sp>
        <p:nvSpPr>
          <p:cNvPr id="7" name="Chart Placeholder 6"/>
          <p:cNvSpPr>
            <a:spLocks noGrp="1"/>
          </p:cNvSpPr>
          <p:nvPr>
            <p:ph type="chart" sz="quarter" idx="12" hasCustomPrompt="1"/>
            <p:custDataLst>
              <p:tags r:id="rId4"/>
            </p:custDataLst>
          </p:nvPr>
        </p:nvSpPr>
        <p:spPr>
          <a:xfrm>
            <a:off x="360000" y="1044000"/>
            <a:ext cx="8424000" cy="5040000"/>
          </a:xfrm>
        </p:spPr>
        <p:txBody>
          <a:bodyPr/>
          <a:lstStyle>
            <a:lvl1pPr>
              <a:defRPr lang="en-GB" sz="2200" kern="1200" baseline="0">
                <a:solidFill>
                  <a:schemeClr val="tx1"/>
                </a:solidFill>
                <a:latin typeface="Arial" pitchFamily="34" charset="0"/>
                <a:ea typeface="+mn-ea"/>
                <a:cs typeface="Arial" pitchFamily="34" charset="0"/>
              </a:defRPr>
            </a:lvl1pPr>
          </a:lstStyle>
          <a:p>
            <a:r>
              <a:rPr lang="en-GB" sz="2200" kern="1200" baseline="0" smtClean="0">
                <a:solidFill>
                  <a:schemeClr val="tx1"/>
                </a:solidFill>
                <a:latin typeface="Arial" pitchFamily="34" charset="0"/>
                <a:ea typeface="+mn-ea"/>
                <a:cs typeface="Arial" pitchFamily="34" charset="0"/>
              </a:rPr>
              <a:t>Click to insert a chart</a:t>
            </a:r>
            <a:endParaRPr lang="en-GB"/>
          </a:p>
        </p:txBody>
      </p:sp>
      <p:sp>
        <p:nvSpPr>
          <p:cNvPr id="6" name="Line 16"/>
          <p:cNvSpPr>
            <a:spLocks noChangeShapeType="1"/>
          </p:cNvSpPr>
          <p:nvPr userDrawn="1">
            <p:custDataLst>
              <p:tags r:id="rId5"/>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162375435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NRF_Text and chart">
    <p:spTree>
      <p:nvGrpSpPr>
        <p:cNvPr id="1" name=""/>
        <p:cNvGrpSpPr/>
        <p:nvPr/>
      </p:nvGrpSpPr>
      <p:grpSpPr>
        <a:xfrm>
          <a:off x="0" y="0"/>
          <a:ext cx="0" cy="0"/>
        </a:xfrm>
      </p:grpSpPr>
      <p:sp>
        <p:nvSpPr>
          <p:cNvPr id="2"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CA" smtClean="0"/>
              <a:t>Text and half page chart</a:t>
            </a:r>
            <a:endParaRPr lang="en-CA"/>
          </a:p>
        </p:txBody>
      </p:sp>
      <p:sp>
        <p:nvSpPr>
          <p:cNvPr id="3" name="Text Placeholder 2"/>
          <p:cNvSpPr>
            <a:spLocks noGrp="1"/>
          </p:cNvSpPr>
          <p:nvPr>
            <p:ph type="body" sz="half" idx="1" hasCustomPrompt="1"/>
            <p:custDataLst>
              <p:tags r:id="rId2"/>
            </p:custDataLst>
          </p:nvPr>
        </p:nvSpPr>
        <p:spPr>
          <a:xfrm>
            <a:off x="358775" y="1042988"/>
            <a:ext cx="4136400" cy="5038725"/>
          </a:xfrm>
          <a:prstGeom prst="rect">
            <a:avLst/>
          </a:prstGeom>
        </p:spPr>
        <p:txBody>
          <a:bodyPr wrap="square"/>
          <a:lstStyle/>
          <a:p>
            <a:pPr lvl="0"/>
            <a:r>
              <a:rPr lang="en-CA" smtClean="0"/>
              <a:t>Click to type text</a:t>
            </a:r>
          </a:p>
          <a:p>
            <a:pPr lvl="1"/>
            <a:r>
              <a:rPr lang="en-CA" smtClean="0"/>
              <a:t>Second level</a:t>
            </a:r>
          </a:p>
          <a:p>
            <a:pPr lvl="2"/>
            <a:r>
              <a:rPr lang="en-CA" smtClean="0"/>
              <a:t>Third level</a:t>
            </a:r>
          </a:p>
          <a:p>
            <a:pPr lvl="3"/>
            <a:r>
              <a:rPr lang="en-CA" smtClean="0"/>
              <a:t>Fourth level</a:t>
            </a:r>
          </a:p>
          <a:p>
            <a:pPr lvl="4"/>
            <a:r>
              <a:rPr lang="en-CA" smtClean="0"/>
              <a:t>Fifth level</a:t>
            </a:r>
          </a:p>
          <a:p>
            <a:pPr lvl="5"/>
            <a:r>
              <a:rPr lang="en-CA" smtClean="0"/>
              <a:t>Sixth level</a:t>
            </a:r>
          </a:p>
          <a:p>
            <a:pPr lvl="6"/>
            <a:r>
              <a:rPr lang="en-CA" smtClean="0"/>
              <a:t>Seventh level</a:t>
            </a:r>
          </a:p>
          <a:p>
            <a:pPr lvl="7"/>
            <a:r>
              <a:rPr lang="en-CA" smtClean="0"/>
              <a:t>Eighth level</a:t>
            </a:r>
          </a:p>
          <a:p>
            <a:pPr lvl="8"/>
            <a:r>
              <a:rPr lang="en-CA" err="1" smtClean="0"/>
              <a:t>Nineth level</a:t>
            </a:r>
          </a:p>
        </p:txBody>
      </p:sp>
      <p:sp>
        <p:nvSpPr>
          <p:cNvPr id="6" name="Slide Number Placeholder 5"/>
          <p:cNvSpPr>
            <a:spLocks noGrp="1"/>
          </p:cNvSpPr>
          <p:nvPr>
            <p:ph type="sldNum" sz="quarter" idx="11"/>
            <p:custDataLst>
              <p:tags r:id="rId3"/>
            </p:custDataLst>
          </p:nvPr>
        </p:nvSpPr>
        <p:spPr>
          <a:xfrm>
            <a:off x="358775" y="6529388"/>
            <a:ext cx="179388" cy="179387"/>
          </a:xfrm>
        </p:spPr>
        <p:txBody>
          <a:bodyPr/>
          <a:lstStyle>
            <a:lvl1pPr>
              <a:defRPr/>
            </a:lvl1pPr>
          </a:lstStyle>
          <a:p>
            <a:fld id="{AD972588-2F52-4EC8-BA3F-A8BECB387D9B}" type="slidenum">
              <a:rPr lang="en-CA" smtClean="0"/>
              <a:t>‹#›</a:t>
            </a:fld>
            <a:endParaRPr lang="en-CA"/>
          </a:p>
        </p:txBody>
      </p:sp>
      <p:sp>
        <p:nvSpPr>
          <p:cNvPr id="8" name="Chart Placeholder 7"/>
          <p:cNvSpPr>
            <a:spLocks noGrp="1"/>
          </p:cNvSpPr>
          <p:nvPr>
            <p:ph type="chart" sz="quarter" idx="12" hasCustomPrompt="1"/>
            <p:custDataLst>
              <p:tags r:id="rId4"/>
            </p:custDataLst>
          </p:nvPr>
        </p:nvSpPr>
        <p:spPr>
          <a:xfrm>
            <a:off x="4644000" y="1044000"/>
            <a:ext cx="4136400" cy="5040000"/>
          </a:xfrm>
        </p:spPr>
        <p:txBody>
          <a:bodyPr/>
          <a:lstStyle>
            <a:lvl1pPr>
              <a:defRPr lang="en-GB" sz="2200" kern="1200" baseline="0">
                <a:solidFill>
                  <a:schemeClr val="tx1"/>
                </a:solidFill>
                <a:latin typeface="Arial" pitchFamily="34" charset="0"/>
                <a:ea typeface="+mn-ea"/>
                <a:cs typeface="Arial" pitchFamily="34" charset="0"/>
              </a:defRPr>
            </a:lvl1pPr>
          </a:lstStyle>
          <a:p>
            <a:r>
              <a:rPr lang="en-GB" sz="2200" kern="1200" baseline="0" smtClean="0">
                <a:solidFill>
                  <a:schemeClr val="tx1"/>
                </a:solidFill>
                <a:latin typeface="Arial" pitchFamily="34" charset="0"/>
                <a:ea typeface="+mn-ea"/>
                <a:cs typeface="Arial" pitchFamily="34" charset="0"/>
              </a:rPr>
              <a:t>Click to insert a chart</a:t>
            </a:r>
            <a:endParaRPr lang="en-GB"/>
          </a:p>
        </p:txBody>
      </p:sp>
      <p:sp>
        <p:nvSpPr>
          <p:cNvPr id="7" name="Line 16"/>
          <p:cNvSpPr>
            <a:spLocks noChangeShapeType="1"/>
          </p:cNvSpPr>
          <p:nvPr userDrawn="1">
            <p:custDataLst>
              <p:tags r:id="rId5"/>
            </p:custDataLst>
          </p:nvPr>
        </p:nvSpPr>
        <p:spPr bwMode="gray">
          <a:xfrm flipH="1">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 name="Footer Placeholder 3"/>
          <p:cNvSpPr>
            <a:spLocks noGrp="1"/>
          </p:cNvSpPr>
          <p:nvPr>
            <p:ph type="ftr" sz="quarter" idx="13"/>
            <p:custDataLst>
              <p:tags r:id="rId6"/>
            </p:custDataLst>
          </p:nvPr>
        </p:nvSpPr>
        <p:spPr/>
        <p:txBody>
          <a:bodyPr/>
          <a:lstStyle/>
          <a:p>
            <a:endParaRPr lang="en-CA" smtClean="0"/>
          </a:p>
        </p:txBody>
      </p:sp>
    </p:spTree>
    <p:extLst>
      <p:ext uri="{BB962C8B-B14F-4D97-AF65-F5344CB8AC3E}">
        <p14:creationId xmlns:p14="http://schemas.microsoft.com/office/powerpoint/2010/main" val="73277659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_rels/slideMaster1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image" Target="../media/image3.emf" /><Relationship Id="rId3" Type="http://schemas.openxmlformats.org/officeDocument/2006/relationships/theme" Target="../theme/theme10.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image" Target="../media/image3.emf" /><Relationship Id="rId7" Type="http://schemas.openxmlformats.org/officeDocument/2006/relationships/theme" Target="../theme/theme3.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slideLayout" Target="../slideLayouts/slideLayout9.xml" /><Relationship Id="rId3" Type="http://schemas.openxmlformats.org/officeDocument/2006/relationships/image" Target="../media/image3.emf" /><Relationship Id="rId4" Type="http://schemas.openxmlformats.org/officeDocument/2006/relationships/theme" Target="../theme/theme4.xml" /></Relationships>
</file>

<file path=ppt/slideMasters/_rels/slideMaster5.xml.rels>&#65279;<?xml version="1.0" encoding="utf-8" standalone="yes"?><Relationships xmlns="http://schemas.openxmlformats.org/package/2006/relationships"><Relationship Id="rId1" Type="http://schemas.openxmlformats.org/officeDocument/2006/relationships/slideLayout" Target="../slideLayouts/slideLayout10.xml" /><Relationship Id="rId2" Type="http://schemas.openxmlformats.org/officeDocument/2006/relationships/tags" Target="../tags/tag48.xml" /><Relationship Id="rId3" Type="http://schemas.openxmlformats.org/officeDocument/2006/relationships/image" Target="../media/image3.emf" /><Relationship Id="rId4" Type="http://schemas.openxmlformats.org/officeDocument/2006/relationships/theme" Target="../theme/theme5.xml" /></Relationships>
</file>

<file path=ppt/slideMasters/_rels/slideMaster6.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image" Target="../media/image3.emf" /><Relationship Id="rId3" Type="http://schemas.openxmlformats.org/officeDocument/2006/relationships/theme" Target="../theme/theme6.xml" /></Relationships>
</file>

<file path=ppt/slideMasters/_rels/slideMaster7.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image" Target="../media/image3.emf" /><Relationship Id="rId5" Type="http://schemas.openxmlformats.org/officeDocument/2006/relationships/theme" Target="../theme/theme7.xml" /></Relationships>
</file>

<file path=ppt/slideMasters/_rels/slideMaster8.xml.rels>&#65279;<?xml version="1.0" encoding="utf-8" standalone="yes"?><Relationships xmlns="http://schemas.openxmlformats.org/package/2006/relationships"><Relationship Id="rId1" Type="http://schemas.openxmlformats.org/officeDocument/2006/relationships/slideLayout" Target="../slideLayouts/slideLayout15.xml" /><Relationship Id="rId2" Type="http://schemas.openxmlformats.org/officeDocument/2006/relationships/image" Target="../media/image3.emf" /><Relationship Id="rId3" Type="http://schemas.openxmlformats.org/officeDocument/2006/relationships/theme" Target="../theme/theme8.xml" /></Relationships>
</file>

<file path=ppt/slideMasters/_rels/slideMaster9.xml.rels>&#65279;<?xml version="1.0" encoding="utf-8" standalone="yes"?><Relationships xmlns="http://schemas.openxmlformats.org/package/2006/relationships"><Relationship Id="rId1" Type="http://schemas.openxmlformats.org/officeDocument/2006/relationships/slideLayout" Target="../slideLayouts/slideLayout16.xml" /><Relationship Id="rId2" Type="http://schemas.openxmlformats.org/officeDocument/2006/relationships/image" Target="../media/image3.emf" /><Relationship Id="rId3" Type="http://schemas.openxmlformats.org/officeDocument/2006/relationships/theme" Target="../theme/theme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2" name="Title Placeholder 1"/>
          <p:cNvSpPr>
            <a:spLocks noGrp="1"/>
          </p:cNvSpPr>
          <p:nvPr>
            <p:ph type="title"/>
          </p:nvPr>
        </p:nvSpPr>
        <p:spPr>
          <a:xfrm>
            <a:off x="853200" y="1962000"/>
            <a:ext cx="7560000" cy="468000"/>
          </a:xfrm>
          <a:prstGeom prst="rect">
            <a:avLst/>
          </a:prstGeom>
        </p:spPr>
        <p:txBody>
          <a:bodyPr vert="horz" lIns="0" tIns="0" rIns="0" bIns="0" rtlCol="0" anchor="t" anchorCtr="0">
            <a:noAutofit/>
          </a:bodyPr>
          <a:lstStyle/>
          <a:p>
            <a:r>
              <a:rPr lang="en-CA" smtClean="0"/>
              <a:t>Slide title</a:t>
            </a:r>
            <a:endParaRPr lang="en-CA"/>
          </a:p>
        </p:txBody>
      </p:sp>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58" r:id="rId1"/>
  </p:sldLayoutIdLst>
  <p:transition/>
  <p:timing/>
  <p:hf hdr="0" dt="0"/>
  <p:txStyles>
    <p:titleStyle>
      <a:lvl1pPr algn="l" defTabSz="914400" rtl="0" eaLnBrk="1" latinLnBrk="0" hangingPunct="1">
        <a:spcBef>
          <a:spcPct val="0"/>
        </a:spcBef>
        <a:buNone/>
        <a:defRPr sz="3000" b="1" kern="1200" baseline="0">
          <a:solidFill>
            <a:schemeClr val="bg1"/>
          </a:solidFill>
          <a:latin typeface="+mj-lt"/>
          <a:ea typeface="+mj-ea"/>
          <a:cs typeface="Arial" pitchFamily="34" charset="0"/>
        </a:defRPr>
      </a:lvl1pPr>
    </p:titleStyle>
    <p:bodyStyle>
      <a:lvl1pPr marL="0" indent="0" algn="l" defTabSz="914400" rtl="0" eaLnBrk="1" latinLnBrk="0" hangingPunct="1">
        <a:lnSpc>
          <a:spcPct val="100000"/>
        </a:lnSpc>
        <a:spcBef>
          <a:spcPct val="0"/>
        </a:spcBef>
        <a:spcAft>
          <a:spcPts val="12"/>
        </a:spcAft>
        <a:buFontTx/>
        <a:buNone/>
        <a:defRPr sz="3000" kern="1200" baseline="0">
          <a:solidFill>
            <a:schemeClr val="tx2"/>
          </a:solidFill>
          <a:latin typeface="+mn-lt"/>
          <a:ea typeface="+mn-ea"/>
          <a:cs typeface="Arial" pitchFamily="34" charset="0"/>
        </a:defRPr>
      </a:lvl1pPr>
      <a:lvl2pPr marL="0" indent="0" algn="l" defTabSz="914400" rtl="0" eaLnBrk="1" latinLnBrk="0" hangingPunct="1">
        <a:lnSpc>
          <a:spcPct val="100000"/>
        </a:lnSpc>
        <a:spcBef>
          <a:spcPct val="0"/>
        </a:spcBef>
        <a:spcAft>
          <a:spcPct val="0"/>
        </a:spcAft>
        <a:buFontTx/>
        <a:buNone/>
        <a:defRPr sz="18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18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5" r:id="rId1"/>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C6C7C8"/>
        </a:solidFill>
        <a:effectLst/>
      </p:bgPr>
    </p:bg>
    <p:spTree>
      <p:nvGrpSpPr>
        <p:cNvPr id="1" name=""/>
        <p:cNvGrpSpPr/>
        <p:nvPr/>
      </p:nvGrpSpPr>
      <p:grpSpPr>
        <a:xfrm>
          <a:off x="0" y="0"/>
          <a:ext cx="0" cy="0"/>
        </a:xfrm>
      </p:grpSpPr>
      <p:sp>
        <p:nvSpPr>
          <p:cNvPr id="3" name="Text Placeholder 2"/>
          <p:cNvSpPr>
            <a:spLocks noGrp="1"/>
          </p:cNvSpPr>
          <p:nvPr>
            <p:ph type="body" idx="1"/>
          </p:nvPr>
        </p:nvSpPr>
        <p:spPr>
          <a:xfrm>
            <a:off x="361800" y="11558"/>
            <a:ext cx="8420400" cy="485457"/>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Tree>
    <p:extLst>
      <p:ext uri="{BB962C8B-B14F-4D97-AF65-F5344CB8AC3E}">
        <p14:creationId xmlns:p14="http://schemas.microsoft.com/office/powerpoint/2010/main" val="1678543723"/>
      </p:ext>
    </p:extLst>
  </p:cSld>
  <p:clrMap bg1="lt1" tx1="dk1" bg2="lt2" tx2="dk2" accent1="accent1" accent2="accent2" accent3="accent3" accent4="accent4" accent5="accent5" accent6="accent6" hlink="hlink" folHlink="folHlink"/>
  <p:sldLayoutIdLst>
    <p:sldLayoutId id="2147483681" r:id="rId1"/>
  </p:sldLayoutIdLst>
  <p:transition/>
  <p:timing/>
  <p:hf hdr="0" dt="0"/>
  <p:txStyles>
    <p:titleStyle>
      <a:lvl1pPr algn="l" defTabSz="914400" rtl="0" eaLnBrk="1" latinLnBrk="0" hangingPunct="1">
        <a:spcBef>
          <a:spcPct val="0"/>
        </a:spcBef>
        <a:buNone/>
        <a:defRPr sz="3000" b="1"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93919968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66" r:id="rId1"/>
    <p:sldLayoutId id="2147483667" r:id="rId2"/>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custDataLst>
              <p:tags r:id="rId2"/>
            </p:custDataLst>
          </p:nvPr>
        </p:nvSpPr>
        <p:spPr>
          <a:xfrm>
            <a:off x="360000" y="1044000"/>
            <a:ext cx="84240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47114873"/>
      </p:ext>
    </p:extLst>
  </p:cSld>
  <p:clrMap bg1="lt1" tx1="dk1" bg2="lt2" tx2="dk2" accent1="accent1" accent2="accent2" accent3="accent3" accent4="accent4" accent5="accent5" accent6="accent6" hlink="hlink" folHlink="folHlink"/>
  <p:sldLayoutIdLst>
    <p:sldLayoutId id="2147483679" r:id="rId1"/>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69" r:id="rId1"/>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2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8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CA" smtClean="0"/>
              <a:t>Click to type Name Surname</a:t>
            </a:r>
          </a:p>
          <a:p>
            <a:pPr lvl="1"/>
            <a:r>
              <a:rPr lang="en-CA" smtClean="0"/>
              <a:t>Position, entity</a:t>
            </a:r>
          </a:p>
          <a:p>
            <a:pPr lvl="2"/>
            <a:r>
              <a:rPr lang="en-CA" smtClean="0"/>
              <a:t>Biography, no more than 200 words</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3" r:id="rId1"/>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1152"/>
        </a:spcAft>
        <a:buFontTx/>
        <a:buNone/>
        <a:defRPr sz="2400" kern="1200" baseline="0">
          <a:solidFill>
            <a:schemeClr val="tx2"/>
          </a:solidFill>
          <a:latin typeface="+mn-lt"/>
          <a:ea typeface="+mn-ea"/>
          <a:cs typeface="Arial" pitchFamily="34" charset="0"/>
        </a:defRPr>
      </a:lvl1pPr>
      <a:lvl2pPr marL="0" indent="0" algn="l" defTabSz="914400" rtl="0" eaLnBrk="1" latinLnBrk="0" hangingPunct="1">
        <a:lnSpc>
          <a:spcPct val="85000"/>
        </a:lnSpc>
        <a:spcBef>
          <a:spcPct val="0"/>
        </a:spcBef>
        <a:spcAft>
          <a:spcPts val="576"/>
        </a:spcAft>
        <a:buFontTx/>
        <a:buNone/>
        <a:defRPr sz="1600" b="1" kern="1200" baseline="0">
          <a:solidFill>
            <a:schemeClr val="tx1"/>
          </a:solidFill>
          <a:latin typeface="+mn-lt"/>
          <a:ea typeface="+mn-ea"/>
          <a:cs typeface="Arial" pitchFamily="34" charset="0"/>
        </a:defRPr>
      </a:lvl2pPr>
      <a:lvl3pPr marL="0" indent="0" algn="l" defTabSz="914400" rtl="0" eaLnBrk="1" latinLnBrk="0" hangingPunct="1">
        <a:lnSpc>
          <a:spcPct val="85000"/>
        </a:lnSpc>
        <a:spcBef>
          <a:spcPct val="0"/>
        </a:spcBef>
        <a:spcAft>
          <a:spcPts val="540"/>
        </a:spcAft>
        <a:buClr>
          <a:schemeClr val="tx2"/>
        </a:buClr>
        <a:buFontTx/>
        <a:buNone/>
        <a:defRPr sz="1500" kern="1200" baseline="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5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5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5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5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5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5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CA" smtClean="0"/>
              <a:t>Slide title</a:t>
            </a:r>
            <a:endParaRPr lang="en-CA"/>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chor="b" anchorCtr="0">
            <a:noAutofit/>
          </a:bodyPr>
          <a:lstStyle/>
          <a:p>
            <a:pPr lvl="0"/>
            <a:r>
              <a:rPr lang="en-CA" smtClean="0"/>
              <a:t>Click to type text</a:t>
            </a:r>
          </a:p>
          <a:p>
            <a:pPr lvl="1"/>
            <a:r>
              <a:rPr lang="en-CA" smtClean="0"/>
              <a:t>Body text</a:t>
            </a:r>
          </a:p>
          <a:p>
            <a:pPr lvl="2"/>
            <a:r>
              <a:rPr lang="en-CA" smtClean="0"/>
              <a:t>Bullet text</a:t>
            </a:r>
          </a:p>
          <a:p>
            <a:pPr lvl="3"/>
            <a:r>
              <a:rPr lang="en-CA" smtClean="0"/>
              <a:t>Bullet numbered text 1</a:t>
            </a:r>
          </a:p>
          <a:p>
            <a:pPr lvl="4"/>
            <a:r>
              <a:rPr lang="en-CA" smtClean="0"/>
              <a:t>Bullet numbered text 2</a:t>
            </a:r>
          </a:p>
          <a:p>
            <a:pPr lvl="5"/>
            <a:r>
              <a:rPr lang="en-CA" smtClean="0"/>
              <a:t>Bullet numbered text 3</a:t>
            </a:r>
          </a:p>
          <a:p>
            <a:pPr lvl="6"/>
            <a:r>
              <a:rPr lang="en-CA" smtClean="0"/>
              <a:t>Bullet numbered text 4</a:t>
            </a:r>
          </a:p>
          <a:p>
            <a:pPr lvl="7"/>
            <a:r>
              <a:rPr lang="en-CA" smtClean="0"/>
              <a:t>Bullet numbered text 5</a:t>
            </a:r>
          </a:p>
          <a:p>
            <a:pPr lvl="8"/>
            <a:r>
              <a:rPr lang="en-CA" smtClean="0"/>
              <a:t>Bullet numbered text 6</a:t>
            </a:r>
            <a:endParaRPr lang="en-CA"/>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CA"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CA" smtClean="0"/>
              <a:t>‹#›</a:t>
            </a:fld>
            <a:endParaRPr lang="en-CA"/>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4" r:id="rId1"/>
  </p:sldLayoutIdLst>
  <p:transition/>
  <p:timing/>
  <p:hf hdr="0" dt="0"/>
  <p:txStyles>
    <p:titleStyle>
      <a:lvl1pPr algn="l" defTabSz="914400" rtl="0" eaLnBrk="1" latinLnBrk="0" hangingPunct="1">
        <a:spcBef>
          <a:spcPct val="0"/>
        </a:spcBef>
        <a:buNone/>
        <a:defRPr sz="2800" kern="1200" baseline="0">
          <a:solidFill>
            <a:schemeClr val="tx2"/>
          </a:solidFill>
          <a:latin typeface="+mj-lt"/>
          <a:ea typeface="+mj-ea"/>
          <a:cs typeface="Arial" pitchFamily="34" charset="0"/>
        </a:defRPr>
      </a:lvl1pPr>
    </p:titleStyle>
    <p:bodyStyle>
      <a:lvl1pPr marL="0" indent="0" algn="l" defTabSz="914400" rtl="0" eaLnBrk="1" latinLnBrk="0" hangingPunct="1">
        <a:lnSpc>
          <a:spcPct val="95000"/>
        </a:lnSpc>
        <a:spcBef>
          <a:spcPct val="0"/>
        </a:spcBef>
        <a:spcAft>
          <a:spcPts val="576"/>
        </a:spcAft>
        <a:buFontTx/>
        <a:buNone/>
        <a:defRPr sz="1200" b="1" kern="1200" baseline="0">
          <a:solidFill>
            <a:srgbClr val="FF0000"/>
          </a:solidFill>
          <a:latin typeface="+mn-lt"/>
          <a:ea typeface="+mn-ea"/>
          <a:cs typeface="Arial" pitchFamily="34" charset="0"/>
        </a:defRPr>
      </a:lvl1pPr>
      <a:lvl2pPr marL="0" indent="0" algn="l" defTabSz="914400" rtl="0" eaLnBrk="1" latinLnBrk="0" hangingPunct="1">
        <a:lnSpc>
          <a:spcPct val="85000"/>
        </a:lnSpc>
        <a:spcBef>
          <a:spcPct val="0"/>
        </a:spcBef>
        <a:spcAft>
          <a:spcPts val="432"/>
        </a:spcAft>
        <a:buFontTx/>
        <a:buNone/>
        <a:defRPr sz="1200" kern="1200" baseline="0">
          <a:solidFill>
            <a:schemeClr val="tx1"/>
          </a:solidFill>
          <a:latin typeface="+mn-lt"/>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tx2"/>
        </a:buClr>
        <a:buFont typeface="Arial" pitchFamily="34" charset="0"/>
        <a:buChar char="•"/>
        <a:defRPr sz="1200" kern="1200">
          <a:solidFill>
            <a:schemeClr val="tx1"/>
          </a:solidFill>
          <a:latin typeface="+mn-lt"/>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tx2"/>
        </a:buClr>
        <a:buFont typeface="Arial" pitchFamily="34" charset="0"/>
        <a:buChar char="–"/>
        <a:defRPr sz="1200" kern="1200">
          <a:solidFill>
            <a:schemeClr val="tx1"/>
          </a:solidFill>
          <a:latin typeface="+mn-lt"/>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tx2"/>
        </a:buClr>
        <a:buFont typeface="Arial" pitchFamily="34" charset="0"/>
        <a:buChar char="–"/>
        <a:defRPr sz="1200" kern="1200">
          <a:solidFill>
            <a:schemeClr val="tx1"/>
          </a:solidFill>
          <a:latin typeface="+mn-lt"/>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tx2"/>
        </a:buClr>
        <a:buFont typeface="Arial" pitchFamily="34" charset="0"/>
        <a:buChar char="–"/>
        <a:defRPr sz="1200" kern="1200">
          <a:solidFill>
            <a:schemeClr val="tx1"/>
          </a:solidFill>
          <a:latin typeface="+mn-lt"/>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tx2"/>
        </a:buClr>
        <a:buFont typeface="Arial" pitchFamily="34" charset="0"/>
        <a:buChar char="–"/>
        <a:defRPr sz="1200" kern="1200">
          <a:solidFill>
            <a:schemeClr val="tx1"/>
          </a:solidFill>
          <a:latin typeface="+mn-lt"/>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tx2"/>
        </a:buClr>
        <a:buFont typeface="Arial" pitchFamily="34" charset="0"/>
        <a:buChar char="–"/>
        <a:defRPr sz="1200" kern="1200">
          <a:solidFill>
            <a:schemeClr val="tx1"/>
          </a:solidFill>
          <a:latin typeface="+mn-lt"/>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tx2"/>
        </a:buClr>
        <a:buFont typeface="Arial" pitchFamily="34" charset="0"/>
        <a:buChar char="–"/>
        <a:defRPr sz="1200" kern="1200">
          <a:solidFill>
            <a:schemeClr val="tx1"/>
          </a:solidFill>
          <a:latin typeface="+mn-lt"/>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tags" Target="../tags/tag8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0.xml" /><Relationship Id="rId3" Type="http://schemas.openxmlformats.org/officeDocument/2006/relationships/tags" Target="../tags/tag128.xml" /><Relationship Id="rId4" Type="http://schemas.openxmlformats.org/officeDocument/2006/relationships/tags" Target="../tags/tag129.xml" /><Relationship Id="rId5" Type="http://schemas.openxmlformats.org/officeDocument/2006/relationships/tags" Target="../tags/tag130.xml" /><Relationship Id="rId6" Type="http://schemas.openxmlformats.org/officeDocument/2006/relationships/tags" Target="../tags/tag131.xml" /><Relationship Id="rId7" Type="http://schemas.openxmlformats.org/officeDocument/2006/relationships/tags" Target="../tags/tag13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1.xml" /><Relationship Id="rId3" Type="http://schemas.openxmlformats.org/officeDocument/2006/relationships/tags" Target="../tags/tag133.xml" /><Relationship Id="rId4" Type="http://schemas.openxmlformats.org/officeDocument/2006/relationships/tags" Target="../tags/tag134.xml" /><Relationship Id="rId5" Type="http://schemas.openxmlformats.org/officeDocument/2006/relationships/tags" Target="../tags/tag135.xml" /><Relationship Id="rId6" Type="http://schemas.openxmlformats.org/officeDocument/2006/relationships/tags" Target="../tags/tag136.xml" /><Relationship Id="rId7" Type="http://schemas.openxmlformats.org/officeDocument/2006/relationships/tags" Target="../tags/tag13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2.xml" /><Relationship Id="rId3" Type="http://schemas.openxmlformats.org/officeDocument/2006/relationships/tags" Target="../tags/tag138.xml" /><Relationship Id="rId4" Type="http://schemas.openxmlformats.org/officeDocument/2006/relationships/tags" Target="../tags/tag139.xml" /><Relationship Id="rId5" Type="http://schemas.openxmlformats.org/officeDocument/2006/relationships/tags" Target="../tags/tag140.xml" /><Relationship Id="rId6" Type="http://schemas.openxmlformats.org/officeDocument/2006/relationships/tags" Target="../tags/tag141.xml" /><Relationship Id="rId7" Type="http://schemas.openxmlformats.org/officeDocument/2006/relationships/tags" Target="../tags/tag14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notesSlide" Target="../notesSlides/notesSlide13.xml" /><Relationship Id="rId3" Type="http://schemas.openxmlformats.org/officeDocument/2006/relationships/tags" Target="../tags/tag143.xml" /><Relationship Id="rId4" Type="http://schemas.openxmlformats.org/officeDocument/2006/relationships/tags" Target="../tags/tag144.xml" /><Relationship Id="rId5" Type="http://schemas.openxmlformats.org/officeDocument/2006/relationships/tags" Target="../tags/tag145.xml" /><Relationship Id="rId6" Type="http://schemas.openxmlformats.org/officeDocument/2006/relationships/tags" Target="../tags/tag14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6.xml" /><Relationship Id="rId2" Type="http://schemas.openxmlformats.org/officeDocument/2006/relationships/notesSlide" Target="../notesSlides/notesSlide15.xml" /><Relationship Id="rId3" Type="http://schemas.openxmlformats.org/officeDocument/2006/relationships/tags" Target="../tags/tag147.xml" /><Relationship Id="rId4" Type="http://schemas.openxmlformats.org/officeDocument/2006/relationships/tags" Target="../tags/tag148.xml" /><Relationship Id="rId5" Type="http://schemas.openxmlformats.org/officeDocument/2006/relationships/tags" Target="../tags/tag149.xml" /><Relationship Id="rId6" Type="http://schemas.openxmlformats.org/officeDocument/2006/relationships/tags" Target="../tags/tag15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xml" /><Relationship Id="rId3" Type="http://schemas.openxmlformats.org/officeDocument/2006/relationships/tags" Target="../tags/tag88.xml" /><Relationship Id="rId4" Type="http://schemas.openxmlformats.org/officeDocument/2006/relationships/tags" Target="../tags/tag89.xml" /><Relationship Id="rId5" Type="http://schemas.openxmlformats.org/officeDocument/2006/relationships/tags" Target="../tags/tag90.xml" /><Relationship Id="rId6" Type="http://schemas.openxmlformats.org/officeDocument/2006/relationships/tags" Target="../tags/tag91.xml" /><Relationship Id="rId7" Type="http://schemas.openxmlformats.org/officeDocument/2006/relationships/tags" Target="../tags/tag9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xml" /><Relationship Id="rId3" Type="http://schemas.openxmlformats.org/officeDocument/2006/relationships/tags" Target="../tags/tag93.xml" /><Relationship Id="rId4" Type="http://schemas.openxmlformats.org/officeDocument/2006/relationships/tags" Target="../tags/tag94.xml" /><Relationship Id="rId5" Type="http://schemas.openxmlformats.org/officeDocument/2006/relationships/tags" Target="../tags/tag95.xml" /><Relationship Id="rId6" Type="http://schemas.openxmlformats.org/officeDocument/2006/relationships/tags" Target="../tags/tag96.xml" /><Relationship Id="rId7" Type="http://schemas.openxmlformats.org/officeDocument/2006/relationships/tags" Target="../tags/tag9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4.xml" /><Relationship Id="rId3" Type="http://schemas.openxmlformats.org/officeDocument/2006/relationships/tags" Target="../tags/tag98.xml" /><Relationship Id="rId4" Type="http://schemas.openxmlformats.org/officeDocument/2006/relationships/tags" Target="../tags/tag99.xml" /><Relationship Id="rId5" Type="http://schemas.openxmlformats.org/officeDocument/2006/relationships/tags" Target="../tags/tag100.xml" /><Relationship Id="rId6" Type="http://schemas.openxmlformats.org/officeDocument/2006/relationships/tags" Target="../tags/tag101.xml" /><Relationship Id="rId7" Type="http://schemas.openxmlformats.org/officeDocument/2006/relationships/tags" Target="../tags/tag10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5.xml" /><Relationship Id="rId3" Type="http://schemas.openxmlformats.org/officeDocument/2006/relationships/tags" Target="../tags/tag103.xml" /><Relationship Id="rId4" Type="http://schemas.openxmlformats.org/officeDocument/2006/relationships/tags" Target="../tags/tag104.xml" /><Relationship Id="rId5" Type="http://schemas.openxmlformats.org/officeDocument/2006/relationships/tags" Target="../tags/tag105.xml" /><Relationship Id="rId6" Type="http://schemas.openxmlformats.org/officeDocument/2006/relationships/tags" Target="../tags/tag106.xml" /><Relationship Id="rId7" Type="http://schemas.openxmlformats.org/officeDocument/2006/relationships/tags" Target="../tags/tag107.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6.xml" /><Relationship Id="rId3" Type="http://schemas.openxmlformats.org/officeDocument/2006/relationships/tags" Target="../tags/tag108.xml" /><Relationship Id="rId4" Type="http://schemas.openxmlformats.org/officeDocument/2006/relationships/tags" Target="../tags/tag109.xml" /><Relationship Id="rId5" Type="http://schemas.openxmlformats.org/officeDocument/2006/relationships/tags" Target="../tags/tag110.xml" /><Relationship Id="rId6" Type="http://schemas.openxmlformats.org/officeDocument/2006/relationships/tags" Target="../tags/tag111.xml" /><Relationship Id="rId7" Type="http://schemas.openxmlformats.org/officeDocument/2006/relationships/tags" Target="../tags/tag11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7.xml" /><Relationship Id="rId3" Type="http://schemas.openxmlformats.org/officeDocument/2006/relationships/tags" Target="../tags/tag113.xml" /><Relationship Id="rId4" Type="http://schemas.openxmlformats.org/officeDocument/2006/relationships/tags" Target="../tags/tag114.xml" /><Relationship Id="rId5" Type="http://schemas.openxmlformats.org/officeDocument/2006/relationships/tags" Target="../tags/tag115.xml" /><Relationship Id="rId6" Type="http://schemas.openxmlformats.org/officeDocument/2006/relationships/tags" Target="../tags/tag116.xml" /><Relationship Id="rId7" Type="http://schemas.openxmlformats.org/officeDocument/2006/relationships/tags" Target="../tags/tag11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8.xml" /><Relationship Id="rId3" Type="http://schemas.openxmlformats.org/officeDocument/2006/relationships/tags" Target="../tags/tag118.xml" /><Relationship Id="rId4" Type="http://schemas.openxmlformats.org/officeDocument/2006/relationships/tags" Target="../tags/tag119.xml" /><Relationship Id="rId5" Type="http://schemas.openxmlformats.org/officeDocument/2006/relationships/tags" Target="../tags/tag120.xml" /><Relationship Id="rId6" Type="http://schemas.openxmlformats.org/officeDocument/2006/relationships/tags" Target="../tags/tag121.xml" /><Relationship Id="rId7" Type="http://schemas.openxmlformats.org/officeDocument/2006/relationships/tags" Target="../tags/tag12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9.xml" /><Relationship Id="rId3" Type="http://schemas.openxmlformats.org/officeDocument/2006/relationships/tags" Target="../tags/tag123.xml" /><Relationship Id="rId4" Type="http://schemas.openxmlformats.org/officeDocument/2006/relationships/tags" Target="../tags/tag124.xml" /><Relationship Id="rId5" Type="http://schemas.openxmlformats.org/officeDocument/2006/relationships/tags" Target="../tags/tag125.xml" /><Relationship Id="rId6" Type="http://schemas.openxmlformats.org/officeDocument/2006/relationships/tags" Target="../tags/tag126.xml" /><Relationship Id="rId7" Type="http://schemas.openxmlformats.org/officeDocument/2006/relationships/tags" Target="../tags/tag127.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Considering a Combination</a:t>
            </a:r>
            <a:endParaRPr lang="en-CA"/>
          </a:p>
        </p:txBody>
      </p:sp>
      <p:sp>
        <p:nvSpPr>
          <p:cNvPr id="3" name="Text Placeholder 2"/>
          <p:cNvSpPr>
            <a:spLocks noGrp="1"/>
          </p:cNvSpPr>
          <p:nvPr>
            <p:ph type="body" sz="half" idx="1"/>
            <p:custDataLst>
              <p:tags r:id="rId4"/>
            </p:custDataLst>
          </p:nvPr>
        </p:nvSpPr>
        <p:spPr/>
        <p:txBody>
          <a:bodyPr/>
          <a:lstStyle/>
          <a:p>
            <a:r>
              <a:rPr lang="en-CA" smtClean="0"/>
              <a:t>Margaret Mason QC</a:t>
            </a:r>
          </a:p>
          <a:p>
            <a:r>
              <a:rPr lang="en-CA" smtClean="0"/>
              <a:t>Norton Rose Fulbright Canada LLP</a:t>
            </a:r>
          </a:p>
          <a:p>
            <a:r>
              <a:rPr lang="en-CA" smtClean="0"/>
              <a:t>September 2020</a:t>
            </a:r>
            <a:endParaRPr lang="en-CA"/>
          </a:p>
        </p:txBody>
      </p:sp>
    </p:spTree>
    <p:custDataLst>
      <p:tags r:id="rId5"/>
    </p:custDataLst>
    <p:extLst>
      <p:ext uri="{BB962C8B-B14F-4D97-AF65-F5344CB8AC3E}">
        <p14:creationId xmlns:p14="http://schemas.microsoft.com/office/powerpoint/2010/main" val="3318570105"/>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Requirements of Corporate Legislation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10</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determine legislation of incorporation</a:t>
            </a:r>
            <a:endParaRPr lang="en-CA"/>
          </a:p>
          <a:p>
            <a:pPr marL="530100" lvl="2" indent="-342900"/>
            <a:r>
              <a:rPr lang="en-CA" i="1" smtClean="0"/>
              <a:t>Societies Act</a:t>
            </a:r>
            <a:endParaRPr lang="en-CA" i="1"/>
          </a:p>
          <a:p>
            <a:pPr marL="530100" lvl="2" indent="-342900"/>
            <a:r>
              <a:rPr lang="en-CA" i="1" smtClean="0"/>
              <a:t>Business Corporations Act</a:t>
            </a:r>
            <a:endParaRPr lang="en-CA" i="1"/>
          </a:p>
          <a:p>
            <a:pPr marL="530100" lvl="2" indent="-342900"/>
            <a:r>
              <a:rPr lang="en-CA" i="1" smtClean="0"/>
              <a:t>Canada Not-for-Profit Corporations Act</a:t>
            </a:r>
            <a:endParaRPr lang="en-CA" i="1"/>
          </a:p>
          <a:p>
            <a:pPr marL="342900" lvl="1" indent="-342900">
              <a:buFont typeface="Arial" pitchFamily="34" charset="0"/>
              <a:buChar char="•"/>
            </a:pPr>
            <a:r>
              <a:rPr lang="en-CA"/>
              <a:t>i</a:t>
            </a:r>
            <a:r>
              <a:rPr lang="en-CA" smtClean="0"/>
              <a:t>f both incorporated under the same legislation, then generally the requirements are:</a:t>
            </a:r>
          </a:p>
          <a:p>
            <a:pPr marL="530100" lvl="2" indent="-342900"/>
            <a:r>
              <a:rPr lang="en-CA" smtClean="0"/>
              <a:t>Amalgamation Agreement</a:t>
            </a:r>
          </a:p>
          <a:p>
            <a:pPr marL="706500" lvl="3" indent="-342900"/>
            <a:r>
              <a:rPr lang="en-CA"/>
              <a:t>n</a:t>
            </a:r>
            <a:r>
              <a:rPr lang="en-CA" smtClean="0"/>
              <a:t>egotiated by the parties</a:t>
            </a:r>
          </a:p>
          <a:p>
            <a:pPr marL="706500" lvl="3" indent="-342900"/>
            <a:r>
              <a:rPr lang="en-CA" smtClean="0"/>
              <a:t>sets new/ongoing name, objects, bylaws (governance model), first directors, members</a:t>
            </a:r>
          </a:p>
          <a:p>
            <a:pPr marL="530100" lvl="2" indent="-342900"/>
            <a:r>
              <a:rPr lang="en-CA" smtClean="0"/>
              <a:t>Board resolutions from both parties</a:t>
            </a:r>
          </a:p>
          <a:p>
            <a:pPr marL="530100" lvl="2" indent="-342900"/>
            <a:r>
              <a:rPr lang="en-CA" smtClean="0"/>
              <a:t>Members’ Resolution from both parties</a:t>
            </a: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2766511331"/>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Requirements of Corporate Legislation (cont.)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11</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if incorporated under different legislation, then two options:</a:t>
            </a:r>
          </a:p>
          <a:p>
            <a:pPr marL="530100" lvl="2" indent="-342900"/>
            <a:r>
              <a:rPr lang="en-CA" smtClean="0"/>
              <a:t>Asset and Liability Transfer/Dissolution</a:t>
            </a:r>
          </a:p>
          <a:p>
            <a:pPr marL="706500" lvl="3" indent="-342900"/>
            <a:r>
              <a:rPr lang="en-CA"/>
              <a:t>p</a:t>
            </a:r>
            <a:r>
              <a:rPr lang="en-CA" smtClean="0"/>
              <a:t>arties negotiate an Asset and Liability Transfer Agreement</a:t>
            </a:r>
          </a:p>
          <a:p>
            <a:pPr marL="706500" lvl="3" indent="-342900"/>
            <a:r>
              <a:rPr lang="en-CA" smtClean="0"/>
              <a:t>all assets, employees, contracts transferred to one organization, transferor organization ultimately dissolved</a:t>
            </a:r>
          </a:p>
          <a:p>
            <a:pPr marL="706500" lvl="3" indent="-342900"/>
            <a:r>
              <a:rPr lang="en-CA"/>
              <a:t>a</a:t>
            </a:r>
            <a:r>
              <a:rPr lang="en-CA" smtClean="0"/>
              <a:t>s part of process, name for continuing organization and governance negotiated and continuing organization makes changes as required</a:t>
            </a:r>
          </a:p>
          <a:p>
            <a:pPr marL="706500" lvl="3" indent="-342900"/>
            <a:r>
              <a:rPr lang="en-CA"/>
              <a:t>n</a:t>
            </a:r>
            <a:r>
              <a:rPr lang="en-CA" smtClean="0"/>
              <a:t>ot optimum if transferring entity has estate expectancies</a:t>
            </a:r>
          </a:p>
          <a:p>
            <a:pPr marL="530100" lvl="2" indent="-342900"/>
            <a:r>
              <a:rPr lang="en-CA" smtClean="0"/>
              <a:t>Continuance and then Amalgamate</a:t>
            </a:r>
          </a:p>
          <a:p>
            <a:pPr marL="706500" lvl="3" indent="-342900"/>
            <a:r>
              <a:rPr lang="en-CA"/>
              <a:t>o</a:t>
            </a:r>
            <a:r>
              <a:rPr lang="en-CA" smtClean="0"/>
              <a:t>ne entity continues under the appropriate corresponding legislation</a:t>
            </a:r>
          </a:p>
          <a:p>
            <a:pPr marL="893700" lvl="4" indent="-342900"/>
            <a:r>
              <a:rPr lang="en-CA"/>
              <a:t>i</a:t>
            </a:r>
            <a:r>
              <a:rPr lang="en-CA" smtClean="0"/>
              <a:t>n effect is treated as if originally incorporated under the legislation</a:t>
            </a:r>
          </a:p>
          <a:p>
            <a:pPr marL="706500" lvl="3" indent="-342900"/>
            <a:r>
              <a:rPr lang="en-CA"/>
              <a:t>t</a:t>
            </a:r>
            <a:r>
              <a:rPr lang="en-CA" smtClean="0"/>
              <a:t>hereafter the two organizations amalgamate</a:t>
            </a: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1914639746"/>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Moving Forward</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12</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a:t>c</a:t>
            </a:r>
            <a:r>
              <a:rPr lang="en-CA" smtClean="0"/>
              <a:t>an often be the most challenging part of the whole process!</a:t>
            </a:r>
          </a:p>
          <a:p>
            <a:pPr marL="342900" lvl="1" indent="-342900">
              <a:buFont typeface="Arial" pitchFamily="34" charset="0"/>
              <a:buChar char="•"/>
            </a:pPr>
            <a:r>
              <a:rPr lang="en-CA"/>
              <a:t>g</a:t>
            </a:r>
            <a:r>
              <a:rPr lang="en-CA" smtClean="0"/>
              <a:t>reat attention must be paid to integration and cultural transfer</a:t>
            </a:r>
          </a:p>
          <a:p>
            <a:pPr lvl="1"/>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2513526353"/>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Title 1"/>
          <p:cNvSpPr>
            <a:spLocks noGrp="1"/>
          </p:cNvSpPr>
          <p:nvPr>
            <p:ph type="title"/>
            <p:custDataLst>
              <p:tags r:id="rId3"/>
            </p:custDataLst>
          </p:nvPr>
        </p:nvSpPr>
        <p:spPr>
          <a:xfrm>
            <a:off x="358775" y="431800"/>
            <a:ext cx="8421688" cy="503238"/>
          </a:xfrm>
        </p:spPr>
        <p:txBody>
          <a:bodyPr/>
          <a:lstStyle/>
          <a:p>
            <a:r>
              <a:rPr lang="en-CA" smtClean="0"/>
              <a:t>USA and Canada</a:t>
            </a:r>
            <a:endParaRPr lang="en-CA"/>
          </a:p>
        </p:txBody>
      </p:sp>
      <p:sp>
        <p:nvSpPr>
          <p:cNvPr id="6" name="Slide Number Placeholder 2"/>
          <p:cNvSpPr>
            <a:spLocks noGrp="1"/>
          </p:cNvSpPr>
          <p:nvPr>
            <p:ph type="sldNum" sz="quarter" idx="11"/>
            <p:custDataLst>
              <p:tags r:id="rId4"/>
            </p:custDataLst>
          </p:nvPr>
        </p:nvSpPr>
        <p:spPr>
          <a:xfrm>
            <a:off x="358775" y="6529388"/>
            <a:ext cx="179388" cy="179387"/>
          </a:xfrm>
        </p:spPr>
        <p:txBody>
          <a:bodyPr/>
          <a:lstStyle/>
          <a:p>
            <a:fld id="{5E83CE79-D54A-42ED-A996-D7F7DAB0BD49}" type="slidenum">
              <a:rPr lang="en-CA" smtClean="0"/>
              <a:t>13</a:t>
            </a:fld>
            <a:endParaRPr lang="en-CA"/>
          </a:p>
        </p:txBody>
      </p:sp>
      <p:sp>
        <p:nvSpPr>
          <p:cNvPr id="7" name="Footer Placeholder 3"/>
          <p:cNvSpPr>
            <a:spLocks noGrp="1"/>
          </p:cNvSpPr>
          <p:nvPr>
            <p:ph type="ftr" sz="quarter" idx="12"/>
            <p:custDataLst>
              <p:tags r:id="rId5"/>
            </p:custDataLst>
          </p:nvPr>
        </p:nvSpPr>
        <p:spPr>
          <a:xfrm>
            <a:off x="582613" y="6529388"/>
            <a:ext cx="5220000" cy="179387"/>
          </a:xfrm>
        </p:spPr>
        <p:txBody>
          <a:bodyPr/>
          <a:lstStyle/>
          <a:p>
            <a:endParaRPr lang="en-CA"/>
          </a:p>
        </p:txBody>
      </p:sp>
      <p:grpSp>
        <p:nvGrpSpPr>
          <p:cNvPr id="8" name="Group 7"/>
          <p:cNvGrpSpPr/>
          <p:nvPr/>
        </p:nvGrpSpPr>
        <p:grpSpPr>
          <a:xfrm>
            <a:off x="1933964" y="1211580"/>
            <a:ext cx="5731755" cy="4273032"/>
            <a:chOff x="1933964" y="1211580"/>
            <a:chExt cx="5731755" cy="4273032"/>
          </a:xfrm>
        </p:grpSpPr>
        <p:sp>
          <p:nvSpPr>
            <p:cNvPr id="9" name="Freeform 3"/>
            <p:cNvSpPr/>
            <p:nvPr/>
          </p:nvSpPr>
          <p:spPr bwMode="auto">
            <a:xfrm>
              <a:off x="2075214" y="3154308"/>
              <a:ext cx="56993" cy="33913"/>
            </a:xfrm>
            <a:custGeom>
              <a:gdLst>
                <a:gd name="T0" fmla="*/ 18 w 20"/>
                <a:gd name="T1" fmla="*/ 2 h 12"/>
                <a:gd name="T2" fmla="*/ 18 w 20"/>
                <a:gd name="T3" fmla="*/ 2 h 12"/>
                <a:gd name="T4" fmla="*/ 16 w 20"/>
                <a:gd name="T5" fmla="*/ 0 h 12"/>
                <a:gd name="T6" fmla="*/ 12 w 20"/>
                <a:gd name="T7" fmla="*/ 0 h 12"/>
                <a:gd name="T8" fmla="*/ 12 w 20"/>
                <a:gd name="T9" fmla="*/ 0 h 12"/>
                <a:gd name="T10" fmla="*/ 6 w 20"/>
                <a:gd name="T11" fmla="*/ 2 h 12"/>
                <a:gd name="T12" fmla="*/ 2 w 20"/>
                <a:gd name="T13" fmla="*/ 6 h 12"/>
                <a:gd name="T14" fmla="*/ 0 w 20"/>
                <a:gd name="T15" fmla="*/ 12 h 12"/>
                <a:gd name="T16" fmla="*/ 0 w 20"/>
                <a:gd name="T17" fmla="*/ 12 h 12"/>
                <a:gd name="T18" fmla="*/ 2 w 20"/>
                <a:gd name="T19" fmla="*/ 12 h 12"/>
                <a:gd name="T20" fmla="*/ 4 w 20"/>
                <a:gd name="T21" fmla="*/ 8 h 12"/>
                <a:gd name="T22" fmla="*/ 4 w 20"/>
                <a:gd name="T23" fmla="*/ 8 h 12"/>
                <a:gd name="T24" fmla="*/ 16 w 20"/>
                <a:gd name="T25" fmla="*/ 6 h 12"/>
                <a:gd name="T26" fmla="*/ 20 w 20"/>
                <a:gd name="T27" fmla="*/ 4 h 12"/>
                <a:gd name="T28" fmla="*/ 20 w 20"/>
                <a:gd name="T29" fmla="*/ 2 h 12"/>
                <a:gd name="T30" fmla="*/ 18 w 20"/>
                <a:gd name="T31" fmla="*/ 2 h 12"/>
                <a:gd name="T32" fmla="*/ 18 w 20"/>
                <a:gd name="T33" fmla="*/ 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2"/>
                <a:gd name="T53" fmla="*/ 20 w 20"/>
                <a:gd name="T54" fmla="*/ 12 h 12"/>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2">
                  <a:moveTo>
                    <a:pt x="18" y="2"/>
                  </a:moveTo>
                  <a:lnTo>
                    <a:pt x="18" y="2"/>
                  </a:lnTo>
                  <a:lnTo>
                    <a:pt x="16" y="0"/>
                  </a:lnTo>
                  <a:lnTo>
                    <a:pt x="12" y="0"/>
                  </a:lnTo>
                  <a:lnTo>
                    <a:pt x="6" y="2"/>
                  </a:lnTo>
                  <a:lnTo>
                    <a:pt x="2" y="6"/>
                  </a:lnTo>
                  <a:lnTo>
                    <a:pt x="0" y="12"/>
                  </a:lnTo>
                  <a:lnTo>
                    <a:pt x="2" y="12"/>
                  </a:lnTo>
                  <a:lnTo>
                    <a:pt x="4" y="8"/>
                  </a:lnTo>
                  <a:lnTo>
                    <a:pt x="16" y="6"/>
                  </a:lnTo>
                  <a:lnTo>
                    <a:pt x="20" y="4"/>
                  </a:lnTo>
                  <a:lnTo>
                    <a:pt x="20" y="2"/>
                  </a:lnTo>
                  <a:lnTo>
                    <a:pt x="18" y="2"/>
                  </a:lnTo>
                  <a:close/>
                </a:path>
              </a:pathLst>
            </a:custGeom>
            <a:solidFill>
              <a:srgbClr val="B7BCBE"/>
            </a:solidFill>
            <a:ln w="3175" cmpd="sng">
              <a:solidFill>
                <a:schemeClr val="bg1"/>
              </a:solidFill>
              <a:prstDash val="solid"/>
              <a:round/>
            </a:ln>
          </p:spPr>
          <p:txBody>
            <a:bodyPr/>
            <a:lstStyle/>
            <a:p>
              <a:endParaRPr lang="en-GB"/>
            </a:p>
          </p:txBody>
        </p:sp>
        <p:sp>
          <p:nvSpPr>
            <p:cNvPr id="10" name="Freeform 4"/>
            <p:cNvSpPr/>
            <p:nvPr/>
          </p:nvSpPr>
          <p:spPr bwMode="auto">
            <a:xfrm>
              <a:off x="2226374" y="3130085"/>
              <a:ext cx="12390" cy="12111"/>
            </a:xfrm>
            <a:custGeom>
              <a:gdLst>
                <a:gd name="T0" fmla="*/ 0 w 4"/>
                <a:gd name="T1" fmla="*/ 0 h 4"/>
                <a:gd name="T2" fmla="*/ 2 w 4"/>
                <a:gd name="T3" fmla="*/ 4 h 4"/>
                <a:gd name="T4" fmla="*/ 2 w 4"/>
                <a:gd name="T5" fmla="*/ 4 h 4"/>
                <a:gd name="T6" fmla="*/ 4 w 4"/>
                <a:gd name="T7" fmla="*/ 4 h 4"/>
                <a:gd name="T8" fmla="*/ 4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1" name="Freeform 5"/>
            <p:cNvSpPr/>
            <p:nvPr/>
          </p:nvSpPr>
          <p:spPr bwMode="auto">
            <a:xfrm>
              <a:off x="1993437" y="2827290"/>
              <a:ext cx="64428" cy="33913"/>
            </a:xfrm>
            <a:custGeom>
              <a:gdLst>
                <a:gd name="T0" fmla="*/ 14 w 22"/>
                <a:gd name="T1" fmla="*/ 0 h 12"/>
                <a:gd name="T2" fmla="*/ 10 w 22"/>
                <a:gd name="T3" fmla="*/ 4 h 12"/>
                <a:gd name="T4" fmla="*/ 10 w 22"/>
                <a:gd name="T5" fmla="*/ 4 h 12"/>
                <a:gd name="T6" fmla="*/ 6 w 22"/>
                <a:gd name="T7" fmla="*/ 4 h 12"/>
                <a:gd name="T8" fmla="*/ 4 w 22"/>
                <a:gd name="T9" fmla="*/ 2 h 12"/>
                <a:gd name="T10" fmla="*/ 4 w 22"/>
                <a:gd name="T11" fmla="*/ 2 h 12"/>
                <a:gd name="T12" fmla="*/ 2 w 22"/>
                <a:gd name="T13" fmla="*/ 4 h 12"/>
                <a:gd name="T14" fmla="*/ 0 w 22"/>
                <a:gd name="T15" fmla="*/ 6 h 12"/>
                <a:gd name="T16" fmla="*/ 0 w 22"/>
                <a:gd name="T17" fmla="*/ 6 h 12"/>
                <a:gd name="T18" fmla="*/ 6 w 22"/>
                <a:gd name="T19" fmla="*/ 8 h 12"/>
                <a:gd name="T20" fmla="*/ 12 w 22"/>
                <a:gd name="T21" fmla="*/ 12 h 12"/>
                <a:gd name="T22" fmla="*/ 12 w 22"/>
                <a:gd name="T23" fmla="*/ 12 h 12"/>
                <a:gd name="T24" fmla="*/ 18 w 22"/>
                <a:gd name="T25" fmla="*/ 10 h 12"/>
                <a:gd name="T26" fmla="*/ 22 w 22"/>
                <a:gd name="T27" fmla="*/ 6 h 12"/>
                <a:gd name="T28" fmla="*/ 22 w 22"/>
                <a:gd name="T29" fmla="*/ 4 h 12"/>
                <a:gd name="T30" fmla="*/ 20 w 22"/>
                <a:gd name="T31" fmla="*/ 2 h 12"/>
                <a:gd name="T32" fmla="*/ 18 w 22"/>
                <a:gd name="T33" fmla="*/ 0 h 12"/>
                <a:gd name="T34" fmla="*/ 14 w 22"/>
                <a:gd name="T35" fmla="*/ 0 h 12"/>
                <a:gd name="T36" fmla="*/ 14 w 22"/>
                <a:gd name="T37" fmla="*/ 0 h 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
                <a:gd name="T58" fmla="*/ 0 h 12"/>
                <a:gd name="T59" fmla="*/ 22 w 22"/>
                <a:gd name="T60" fmla="*/ 12 h 12"/>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 h="12">
                  <a:moveTo>
                    <a:pt x="14" y="0"/>
                  </a:moveTo>
                  <a:lnTo>
                    <a:pt x="10" y="4"/>
                  </a:lnTo>
                  <a:lnTo>
                    <a:pt x="6" y="4"/>
                  </a:lnTo>
                  <a:lnTo>
                    <a:pt x="4" y="2"/>
                  </a:lnTo>
                  <a:lnTo>
                    <a:pt x="2" y="4"/>
                  </a:lnTo>
                  <a:lnTo>
                    <a:pt x="0" y="6"/>
                  </a:lnTo>
                  <a:lnTo>
                    <a:pt x="6" y="8"/>
                  </a:lnTo>
                  <a:lnTo>
                    <a:pt x="12" y="12"/>
                  </a:lnTo>
                  <a:lnTo>
                    <a:pt x="18" y="10"/>
                  </a:lnTo>
                  <a:lnTo>
                    <a:pt x="22" y="6"/>
                  </a:lnTo>
                  <a:lnTo>
                    <a:pt x="22" y="4"/>
                  </a:lnTo>
                  <a:lnTo>
                    <a:pt x="20" y="2"/>
                  </a:lnTo>
                  <a:lnTo>
                    <a:pt x="18" y="0"/>
                  </a:lnTo>
                  <a:lnTo>
                    <a:pt x="14" y="0"/>
                  </a:lnTo>
                  <a:close/>
                </a:path>
              </a:pathLst>
            </a:custGeom>
            <a:solidFill>
              <a:srgbClr val="B7BCBE"/>
            </a:solidFill>
            <a:ln w="3175" cmpd="sng">
              <a:solidFill>
                <a:schemeClr val="bg1"/>
              </a:solidFill>
              <a:prstDash val="solid"/>
              <a:round/>
            </a:ln>
          </p:spPr>
          <p:txBody>
            <a:bodyPr/>
            <a:lstStyle/>
            <a:p>
              <a:endParaRPr lang="en-GB"/>
            </a:p>
          </p:txBody>
        </p:sp>
        <p:sp>
          <p:nvSpPr>
            <p:cNvPr id="12" name="Freeform 6"/>
            <p:cNvSpPr/>
            <p:nvPr/>
          </p:nvSpPr>
          <p:spPr bwMode="auto">
            <a:xfrm>
              <a:off x="2251155" y="3147041"/>
              <a:ext cx="9911" cy="12111"/>
            </a:xfrm>
            <a:custGeom>
              <a:gdLst>
                <a:gd name="T0" fmla="*/ 2 w 4"/>
                <a:gd name="T1" fmla="*/ 0 h 4"/>
                <a:gd name="T2" fmla="*/ 2 w 4"/>
                <a:gd name="T3" fmla="*/ 0 h 4"/>
                <a:gd name="T4" fmla="*/ 0 w 4"/>
                <a:gd name="T5" fmla="*/ 0 h 4"/>
                <a:gd name="T6" fmla="*/ 0 w 4"/>
                <a:gd name="T7" fmla="*/ 2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0" y="2"/>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3" name="Freeform 7"/>
            <p:cNvSpPr/>
            <p:nvPr/>
          </p:nvSpPr>
          <p:spPr bwMode="auto">
            <a:xfrm>
              <a:off x="1968658" y="3222133"/>
              <a:ext cx="47082" cy="41179"/>
            </a:xfrm>
            <a:custGeom>
              <a:gdLst>
                <a:gd name="T0" fmla="*/ 10 w 16"/>
                <a:gd name="T1" fmla="*/ 0 h 14"/>
                <a:gd name="T2" fmla="*/ 10 w 16"/>
                <a:gd name="T3" fmla="*/ 4 h 14"/>
                <a:gd name="T4" fmla="*/ 10 w 16"/>
                <a:gd name="T5" fmla="*/ 4 h 14"/>
                <a:gd name="T6" fmla="*/ 2 w 16"/>
                <a:gd name="T7" fmla="*/ 10 h 14"/>
                <a:gd name="T8" fmla="*/ 0 w 16"/>
                <a:gd name="T9" fmla="*/ 14 h 14"/>
                <a:gd name="T10" fmla="*/ 8 w 16"/>
                <a:gd name="T11" fmla="*/ 12 h 14"/>
                <a:gd name="T12" fmla="*/ 8 w 16"/>
                <a:gd name="T13" fmla="*/ 12 h 14"/>
                <a:gd name="T14" fmla="*/ 14 w 16"/>
                <a:gd name="T15" fmla="*/ 6 h 14"/>
                <a:gd name="T16" fmla="*/ 16 w 16"/>
                <a:gd name="T17" fmla="*/ 4 h 14"/>
                <a:gd name="T18" fmla="*/ 16 w 16"/>
                <a:gd name="T19" fmla="*/ 2 h 14"/>
                <a:gd name="T20" fmla="*/ 16 w 16"/>
                <a:gd name="T21" fmla="*/ 2 h 14"/>
                <a:gd name="T22" fmla="*/ 14 w 16"/>
                <a:gd name="T23" fmla="*/ 0 h 14"/>
                <a:gd name="T24" fmla="*/ 12 w 16"/>
                <a:gd name="T25" fmla="*/ 0 h 14"/>
                <a:gd name="T26" fmla="*/ 10 w 16"/>
                <a:gd name="T27" fmla="*/ 0 h 14"/>
                <a:gd name="T28" fmla="*/ 10 w 16"/>
                <a:gd name="T29" fmla="*/ 0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14"/>
                <a:gd name="T47" fmla="*/ 16 w 1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14">
                  <a:moveTo>
                    <a:pt x="10" y="0"/>
                  </a:moveTo>
                  <a:lnTo>
                    <a:pt x="10" y="4"/>
                  </a:lnTo>
                  <a:lnTo>
                    <a:pt x="2" y="10"/>
                  </a:lnTo>
                  <a:lnTo>
                    <a:pt x="0" y="14"/>
                  </a:lnTo>
                  <a:lnTo>
                    <a:pt x="8" y="12"/>
                  </a:lnTo>
                  <a:lnTo>
                    <a:pt x="14" y="6"/>
                  </a:lnTo>
                  <a:lnTo>
                    <a:pt x="16" y="4"/>
                  </a:lnTo>
                  <a:lnTo>
                    <a:pt x="16" y="2"/>
                  </a:lnTo>
                  <a:lnTo>
                    <a:pt x="14" y="0"/>
                  </a:lnTo>
                  <a:lnTo>
                    <a:pt x="12"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14" name="Freeform 8"/>
            <p:cNvSpPr/>
            <p:nvPr/>
          </p:nvSpPr>
          <p:spPr bwMode="auto">
            <a:xfrm>
              <a:off x="1951310" y="3234244"/>
              <a:ext cx="12390" cy="16955"/>
            </a:xfrm>
            <a:custGeom>
              <a:gdLst>
                <a:gd name="T0" fmla="*/ 0 w 4"/>
                <a:gd name="T1" fmla="*/ 2 h 6"/>
                <a:gd name="T2" fmla="*/ 0 w 4"/>
                <a:gd name="T3" fmla="*/ 2 h 6"/>
                <a:gd name="T4" fmla="*/ 0 w 4"/>
                <a:gd name="T5" fmla="*/ 2 h 6"/>
                <a:gd name="T6" fmla="*/ 0 w 4"/>
                <a:gd name="T7" fmla="*/ 6 h 6"/>
                <a:gd name="T8" fmla="*/ 0 w 4"/>
                <a:gd name="T9" fmla="*/ 6 h 6"/>
                <a:gd name="T10" fmla="*/ 4 w 4"/>
                <a:gd name="T11" fmla="*/ 2 h 6"/>
                <a:gd name="T12" fmla="*/ 4 w 4"/>
                <a:gd name="T13" fmla="*/ 0 h 6"/>
                <a:gd name="T14" fmla="*/ 0 w 4"/>
                <a:gd name="T15" fmla="*/ 2 h 6"/>
                <a:gd name="T16" fmla="*/ 0 w 4"/>
                <a:gd name="T17" fmla="*/ 2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0" y="2"/>
                  </a:moveTo>
                  <a:lnTo>
                    <a:pt x="0" y="2"/>
                  </a:lnTo>
                  <a:lnTo>
                    <a:pt x="0" y="6"/>
                  </a:lnTo>
                  <a:lnTo>
                    <a:pt x="4" y="2"/>
                  </a:lnTo>
                  <a:lnTo>
                    <a:pt x="4" y="0"/>
                  </a:lnTo>
                  <a:lnTo>
                    <a:pt x="0" y="2"/>
                  </a:lnTo>
                  <a:close/>
                </a:path>
              </a:pathLst>
            </a:custGeom>
            <a:solidFill>
              <a:srgbClr val="B7BCBE"/>
            </a:solidFill>
            <a:ln w="3175" cmpd="sng">
              <a:solidFill>
                <a:schemeClr val="bg1"/>
              </a:solidFill>
              <a:prstDash val="solid"/>
              <a:round/>
            </a:ln>
          </p:spPr>
          <p:txBody>
            <a:bodyPr/>
            <a:lstStyle/>
            <a:p>
              <a:endParaRPr lang="en-GB"/>
            </a:p>
          </p:txBody>
        </p:sp>
        <p:sp>
          <p:nvSpPr>
            <p:cNvPr id="15" name="Freeform 9"/>
            <p:cNvSpPr/>
            <p:nvPr/>
          </p:nvSpPr>
          <p:spPr bwMode="auto">
            <a:xfrm>
              <a:off x="2156989" y="3159152"/>
              <a:ext cx="12390" cy="4846"/>
            </a:xfrm>
            <a:custGeom>
              <a:gdLst>
                <a:gd name="T0" fmla="*/ 2 w 4"/>
                <a:gd name="T1" fmla="*/ 0 h 2"/>
                <a:gd name="T2" fmla="*/ 2 w 4"/>
                <a:gd name="T3" fmla="*/ 0 h 2"/>
                <a:gd name="T4" fmla="*/ 0 w 4"/>
                <a:gd name="T5" fmla="*/ 0 h 2"/>
                <a:gd name="T6" fmla="*/ 2 w 4"/>
                <a:gd name="T7" fmla="*/ 2 h 2"/>
                <a:gd name="T8" fmla="*/ 4 w 4"/>
                <a:gd name="T9" fmla="*/ 2 h 2"/>
                <a:gd name="T10" fmla="*/ 4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2"/>
                <a:gd name="T32" fmla="*/ 4 w 4"/>
                <a:gd name="T33" fmla="*/ 2 h 2"/>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2">
                  <a:moveTo>
                    <a:pt x="2" y="0"/>
                  </a:moveTo>
                  <a:lnTo>
                    <a:pt x="2" y="0"/>
                  </a:lnTo>
                  <a:lnTo>
                    <a:pt x="0" y="0"/>
                  </a:lnTo>
                  <a:lnTo>
                    <a:pt x="2" y="2"/>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6" name="Freeform 10"/>
            <p:cNvSpPr/>
            <p:nvPr/>
          </p:nvSpPr>
          <p:spPr bwMode="auto">
            <a:xfrm>
              <a:off x="2508875" y="2936296"/>
              <a:ext cx="34692" cy="33913"/>
            </a:xfrm>
            <a:custGeom>
              <a:gdLst>
                <a:gd name="T0" fmla="*/ 2 w 12"/>
                <a:gd name="T1" fmla="*/ 8 h 12"/>
                <a:gd name="T2" fmla="*/ 2 w 12"/>
                <a:gd name="T3" fmla="*/ 8 h 12"/>
                <a:gd name="T4" fmla="*/ 0 w 12"/>
                <a:gd name="T5" fmla="*/ 12 h 12"/>
                <a:gd name="T6" fmla="*/ 0 w 12"/>
                <a:gd name="T7" fmla="*/ 12 h 12"/>
                <a:gd name="T8" fmla="*/ 2 w 12"/>
                <a:gd name="T9" fmla="*/ 12 h 12"/>
                <a:gd name="T10" fmla="*/ 2 w 12"/>
                <a:gd name="T11" fmla="*/ 12 h 12"/>
                <a:gd name="T12" fmla="*/ 6 w 12"/>
                <a:gd name="T13" fmla="*/ 8 h 12"/>
                <a:gd name="T14" fmla="*/ 12 w 12"/>
                <a:gd name="T15" fmla="*/ 6 h 12"/>
                <a:gd name="T16" fmla="*/ 4 w 12"/>
                <a:gd name="T17" fmla="*/ 0 h 12"/>
                <a:gd name="T18" fmla="*/ 4 w 12"/>
                <a:gd name="T19" fmla="*/ 0 h 12"/>
                <a:gd name="T20" fmla="*/ 2 w 12"/>
                <a:gd name="T21" fmla="*/ 8 h 12"/>
                <a:gd name="T22" fmla="*/ 2 w 12"/>
                <a:gd name="T23" fmla="*/ 8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12"/>
                <a:gd name="T38" fmla="*/ 12 w 12"/>
                <a:gd name="T39" fmla="*/ 12 h 12"/>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12">
                  <a:moveTo>
                    <a:pt x="2" y="8"/>
                  </a:moveTo>
                  <a:lnTo>
                    <a:pt x="2" y="8"/>
                  </a:lnTo>
                  <a:lnTo>
                    <a:pt x="0" y="12"/>
                  </a:lnTo>
                  <a:lnTo>
                    <a:pt x="2" y="12"/>
                  </a:lnTo>
                  <a:lnTo>
                    <a:pt x="6" y="8"/>
                  </a:lnTo>
                  <a:lnTo>
                    <a:pt x="12" y="6"/>
                  </a:lnTo>
                  <a:lnTo>
                    <a:pt x="4" y="0"/>
                  </a:lnTo>
                  <a:lnTo>
                    <a:pt x="2" y="8"/>
                  </a:lnTo>
                  <a:close/>
                </a:path>
              </a:pathLst>
            </a:custGeom>
            <a:solidFill>
              <a:srgbClr val="B7BCBE"/>
            </a:solidFill>
            <a:ln w="3175" cmpd="sng">
              <a:solidFill>
                <a:schemeClr val="bg1"/>
              </a:solidFill>
              <a:prstDash val="solid"/>
              <a:round/>
            </a:ln>
          </p:spPr>
          <p:txBody>
            <a:bodyPr/>
            <a:lstStyle/>
            <a:p>
              <a:endParaRPr lang="en-GB"/>
            </a:p>
          </p:txBody>
        </p:sp>
        <p:sp>
          <p:nvSpPr>
            <p:cNvPr id="17" name="Freeform 11"/>
            <p:cNvSpPr/>
            <p:nvPr/>
          </p:nvSpPr>
          <p:spPr bwMode="auto">
            <a:xfrm>
              <a:off x="3165561" y="3028346"/>
              <a:ext cx="4957" cy="9688"/>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8" name="Freeform 12"/>
            <p:cNvSpPr/>
            <p:nvPr/>
          </p:nvSpPr>
          <p:spPr bwMode="auto">
            <a:xfrm>
              <a:off x="2719510" y="2832134"/>
              <a:ext cx="17346" cy="24222"/>
            </a:xfrm>
            <a:custGeom>
              <a:gdLst>
                <a:gd name="T0" fmla="*/ 4 w 6"/>
                <a:gd name="T1" fmla="*/ 0 h 8"/>
                <a:gd name="T2" fmla="*/ 4 w 6"/>
                <a:gd name="T3" fmla="*/ 0 h 8"/>
                <a:gd name="T4" fmla="*/ 0 w 6"/>
                <a:gd name="T5" fmla="*/ 8 h 8"/>
                <a:gd name="T6" fmla="*/ 2 w 6"/>
                <a:gd name="T7" fmla="*/ 8 h 8"/>
                <a:gd name="T8" fmla="*/ 6 w 6"/>
                <a:gd name="T9" fmla="*/ 6 h 8"/>
                <a:gd name="T10" fmla="*/ 6 w 6"/>
                <a:gd name="T11" fmla="*/ 6 h 8"/>
                <a:gd name="T12" fmla="*/ 4 w 6"/>
                <a:gd name="T13" fmla="*/ 2 h 8"/>
                <a:gd name="T14" fmla="*/ 4 w 6"/>
                <a:gd name="T15" fmla="*/ 0 h 8"/>
                <a:gd name="T16" fmla="*/ 4 w 6"/>
                <a:gd name="T17" fmla="*/ 0 h 8"/>
                <a:gd name="T18" fmla="*/ 4 w 6"/>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8"/>
                <a:gd name="T32" fmla="*/ 6 w 6"/>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8">
                  <a:moveTo>
                    <a:pt x="4" y="0"/>
                  </a:moveTo>
                  <a:lnTo>
                    <a:pt x="4" y="0"/>
                  </a:lnTo>
                  <a:lnTo>
                    <a:pt x="0" y="8"/>
                  </a:lnTo>
                  <a:lnTo>
                    <a:pt x="2" y="8"/>
                  </a:lnTo>
                  <a:lnTo>
                    <a:pt x="6" y="6"/>
                  </a:lnTo>
                  <a:lnTo>
                    <a:pt x="4" y="2"/>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9" name="Freeform 13"/>
            <p:cNvSpPr/>
            <p:nvPr/>
          </p:nvSpPr>
          <p:spPr bwMode="auto">
            <a:xfrm>
              <a:off x="2256112" y="4803930"/>
              <a:ext cx="17346" cy="12111"/>
            </a:xfrm>
            <a:custGeom>
              <a:gdLst>
                <a:gd name="T0" fmla="*/ 2 w 6"/>
                <a:gd name="T1" fmla="*/ 0 h 4"/>
                <a:gd name="T2" fmla="*/ 2 w 6"/>
                <a:gd name="T3" fmla="*/ 0 h 4"/>
                <a:gd name="T4" fmla="*/ 0 w 6"/>
                <a:gd name="T5" fmla="*/ 4 h 4"/>
                <a:gd name="T6" fmla="*/ 0 w 6"/>
                <a:gd name="T7" fmla="*/ 4 h 4"/>
                <a:gd name="T8" fmla="*/ 6 w 6"/>
                <a:gd name="T9" fmla="*/ 4 h 4"/>
                <a:gd name="T10" fmla="*/ 6 w 6"/>
                <a:gd name="T11" fmla="*/ 4 h 4"/>
                <a:gd name="T12" fmla="*/ 6 w 6"/>
                <a:gd name="T13" fmla="*/ 2 h 4"/>
                <a:gd name="T14" fmla="*/ 6 w 6"/>
                <a:gd name="T15" fmla="*/ 0 h 4"/>
                <a:gd name="T16" fmla="*/ 6 w 6"/>
                <a:gd name="T17" fmla="*/ 0 h 4"/>
                <a:gd name="T18" fmla="*/ 2 w 6"/>
                <a:gd name="T19" fmla="*/ 0 h 4"/>
                <a:gd name="T20" fmla="*/ 2 w 6"/>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4"/>
                <a:gd name="T35" fmla="*/ 6 w 6"/>
                <a:gd name="T36" fmla="*/ 4 h 4"/>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4">
                  <a:moveTo>
                    <a:pt x="2" y="0"/>
                  </a:moveTo>
                  <a:lnTo>
                    <a:pt x="2" y="0"/>
                  </a:lnTo>
                  <a:lnTo>
                    <a:pt x="0" y="4"/>
                  </a:lnTo>
                  <a:lnTo>
                    <a:pt x="6" y="4"/>
                  </a:lnTo>
                  <a:lnTo>
                    <a:pt x="6"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0" name="Freeform 14"/>
            <p:cNvSpPr/>
            <p:nvPr/>
          </p:nvSpPr>
          <p:spPr bwMode="auto">
            <a:xfrm>
              <a:off x="3264683" y="3217289"/>
              <a:ext cx="47082" cy="55714"/>
            </a:xfrm>
            <a:custGeom>
              <a:gdLst>
                <a:gd name="T0" fmla="*/ 16 w 16"/>
                <a:gd name="T1" fmla="*/ 0 h 20"/>
                <a:gd name="T2" fmla="*/ 16 w 16"/>
                <a:gd name="T3" fmla="*/ 0 h 20"/>
                <a:gd name="T4" fmla="*/ 10 w 16"/>
                <a:gd name="T5" fmla="*/ 2 h 20"/>
                <a:gd name="T6" fmla="*/ 4 w 16"/>
                <a:gd name="T7" fmla="*/ 4 h 20"/>
                <a:gd name="T8" fmla="*/ 4 w 16"/>
                <a:gd name="T9" fmla="*/ 4 h 20"/>
                <a:gd name="T10" fmla="*/ 4 w 16"/>
                <a:gd name="T11" fmla="*/ 2 h 20"/>
                <a:gd name="T12" fmla="*/ 2 w 16"/>
                <a:gd name="T13" fmla="*/ 0 h 20"/>
                <a:gd name="T14" fmla="*/ 0 w 16"/>
                <a:gd name="T15" fmla="*/ 0 h 20"/>
                <a:gd name="T16" fmla="*/ 0 w 16"/>
                <a:gd name="T17" fmla="*/ 0 h 20"/>
                <a:gd name="T18" fmla="*/ 2 w 16"/>
                <a:gd name="T19" fmla="*/ 10 h 20"/>
                <a:gd name="T20" fmla="*/ 4 w 16"/>
                <a:gd name="T21" fmla="*/ 20 h 20"/>
                <a:gd name="T22" fmla="*/ 4 w 16"/>
                <a:gd name="T23" fmla="*/ 20 h 20"/>
                <a:gd name="T24" fmla="*/ 8 w 16"/>
                <a:gd name="T25" fmla="*/ 18 h 20"/>
                <a:gd name="T26" fmla="*/ 14 w 16"/>
                <a:gd name="T27" fmla="*/ 16 h 20"/>
                <a:gd name="T28" fmla="*/ 14 w 16"/>
                <a:gd name="T29" fmla="*/ 16 h 20"/>
                <a:gd name="T30" fmla="*/ 14 w 16"/>
                <a:gd name="T31" fmla="*/ 8 h 20"/>
                <a:gd name="T32" fmla="*/ 16 w 16"/>
                <a:gd name="T33" fmla="*/ 0 h 20"/>
                <a:gd name="T34" fmla="*/ 16 w 16"/>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20"/>
                <a:gd name="T56" fmla="*/ 16 w 16"/>
                <a:gd name="T57" fmla="*/ 20 h 20"/>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20">
                  <a:moveTo>
                    <a:pt x="16" y="0"/>
                  </a:moveTo>
                  <a:lnTo>
                    <a:pt x="16" y="0"/>
                  </a:lnTo>
                  <a:lnTo>
                    <a:pt x="10" y="2"/>
                  </a:lnTo>
                  <a:lnTo>
                    <a:pt x="4" y="4"/>
                  </a:lnTo>
                  <a:lnTo>
                    <a:pt x="4" y="2"/>
                  </a:lnTo>
                  <a:lnTo>
                    <a:pt x="2" y="0"/>
                  </a:lnTo>
                  <a:lnTo>
                    <a:pt x="0" y="0"/>
                  </a:lnTo>
                  <a:lnTo>
                    <a:pt x="2" y="10"/>
                  </a:lnTo>
                  <a:lnTo>
                    <a:pt x="4" y="20"/>
                  </a:lnTo>
                  <a:lnTo>
                    <a:pt x="8" y="18"/>
                  </a:lnTo>
                  <a:lnTo>
                    <a:pt x="14" y="16"/>
                  </a:lnTo>
                  <a:lnTo>
                    <a:pt x="14" y="8"/>
                  </a:lnTo>
                  <a:lnTo>
                    <a:pt x="16" y="0"/>
                  </a:lnTo>
                  <a:close/>
                </a:path>
              </a:pathLst>
            </a:custGeom>
            <a:solidFill>
              <a:srgbClr val="B7BCBE"/>
            </a:solidFill>
            <a:ln w="3175" cmpd="sng">
              <a:solidFill>
                <a:schemeClr val="bg1"/>
              </a:solidFill>
              <a:prstDash val="solid"/>
              <a:round/>
            </a:ln>
          </p:spPr>
          <p:txBody>
            <a:bodyPr/>
            <a:lstStyle/>
            <a:p>
              <a:endParaRPr lang="en-GB"/>
            </a:p>
          </p:txBody>
        </p:sp>
        <p:sp>
          <p:nvSpPr>
            <p:cNvPr id="21" name="Freeform 15"/>
            <p:cNvSpPr/>
            <p:nvPr/>
          </p:nvSpPr>
          <p:spPr bwMode="auto">
            <a:xfrm>
              <a:off x="2449400" y="2975055"/>
              <a:ext cx="94166" cy="58135"/>
            </a:xfrm>
            <a:custGeom>
              <a:gdLst>
                <a:gd name="T0" fmla="*/ 32 w 32"/>
                <a:gd name="T1" fmla="*/ 12 h 20"/>
                <a:gd name="T2" fmla="*/ 32 w 32"/>
                <a:gd name="T3" fmla="*/ 12 h 20"/>
                <a:gd name="T4" fmla="*/ 28 w 32"/>
                <a:gd name="T5" fmla="*/ 4 h 20"/>
                <a:gd name="T6" fmla="*/ 26 w 32"/>
                <a:gd name="T7" fmla="*/ 2 h 20"/>
                <a:gd name="T8" fmla="*/ 20 w 32"/>
                <a:gd name="T9" fmla="*/ 0 h 20"/>
                <a:gd name="T10" fmla="*/ 20 w 32"/>
                <a:gd name="T11" fmla="*/ 4 h 20"/>
                <a:gd name="T12" fmla="*/ 20 w 32"/>
                <a:gd name="T13" fmla="*/ 4 h 20"/>
                <a:gd name="T14" fmla="*/ 14 w 32"/>
                <a:gd name="T15" fmla="*/ 2 h 20"/>
                <a:gd name="T16" fmla="*/ 10 w 32"/>
                <a:gd name="T17" fmla="*/ 2 h 20"/>
                <a:gd name="T18" fmla="*/ 10 w 32"/>
                <a:gd name="T19" fmla="*/ 2 h 20"/>
                <a:gd name="T20" fmla="*/ 8 w 32"/>
                <a:gd name="T21" fmla="*/ 2 h 20"/>
                <a:gd name="T22" fmla="*/ 10 w 32"/>
                <a:gd name="T23" fmla="*/ 4 h 20"/>
                <a:gd name="T24" fmla="*/ 12 w 32"/>
                <a:gd name="T25" fmla="*/ 8 h 20"/>
                <a:gd name="T26" fmla="*/ 12 w 32"/>
                <a:gd name="T27" fmla="*/ 8 h 20"/>
                <a:gd name="T28" fmla="*/ 0 w 32"/>
                <a:gd name="T29" fmla="*/ 10 h 20"/>
                <a:gd name="T30" fmla="*/ 0 w 32"/>
                <a:gd name="T31" fmla="*/ 10 h 20"/>
                <a:gd name="T32" fmla="*/ 2 w 32"/>
                <a:gd name="T33" fmla="*/ 18 h 20"/>
                <a:gd name="T34" fmla="*/ 2 w 32"/>
                <a:gd name="T35" fmla="*/ 18 h 20"/>
                <a:gd name="T36" fmla="*/ 6 w 32"/>
                <a:gd name="T37" fmla="*/ 18 h 20"/>
                <a:gd name="T38" fmla="*/ 10 w 32"/>
                <a:gd name="T39" fmla="*/ 16 h 20"/>
                <a:gd name="T40" fmla="*/ 10 w 32"/>
                <a:gd name="T41" fmla="*/ 16 h 20"/>
                <a:gd name="T42" fmla="*/ 12 w 32"/>
                <a:gd name="T43" fmla="*/ 18 h 20"/>
                <a:gd name="T44" fmla="*/ 14 w 32"/>
                <a:gd name="T45" fmla="*/ 20 h 20"/>
                <a:gd name="T46" fmla="*/ 14 w 32"/>
                <a:gd name="T47" fmla="*/ 20 h 20"/>
                <a:gd name="T48" fmla="*/ 16 w 32"/>
                <a:gd name="T49" fmla="*/ 18 h 20"/>
                <a:gd name="T50" fmla="*/ 18 w 32"/>
                <a:gd name="T51" fmla="*/ 18 h 20"/>
                <a:gd name="T52" fmla="*/ 20 w 32"/>
                <a:gd name="T53" fmla="*/ 16 h 20"/>
                <a:gd name="T54" fmla="*/ 20 w 32"/>
                <a:gd name="T55" fmla="*/ 16 h 20"/>
                <a:gd name="T56" fmla="*/ 20 w 32"/>
                <a:gd name="T57" fmla="*/ 18 h 20"/>
                <a:gd name="T58" fmla="*/ 20 w 32"/>
                <a:gd name="T59" fmla="*/ 20 h 20"/>
                <a:gd name="T60" fmla="*/ 22 w 32"/>
                <a:gd name="T61" fmla="*/ 20 h 20"/>
                <a:gd name="T62" fmla="*/ 22 w 32"/>
                <a:gd name="T63" fmla="*/ 20 h 20"/>
                <a:gd name="T64" fmla="*/ 22 w 32"/>
                <a:gd name="T65" fmla="*/ 18 h 20"/>
                <a:gd name="T66" fmla="*/ 20 w 32"/>
                <a:gd name="T67" fmla="*/ 16 h 20"/>
                <a:gd name="T68" fmla="*/ 20 w 32"/>
                <a:gd name="T69" fmla="*/ 16 h 20"/>
                <a:gd name="T70" fmla="*/ 28 w 32"/>
                <a:gd name="T71" fmla="*/ 16 h 20"/>
                <a:gd name="T72" fmla="*/ 28 w 32"/>
                <a:gd name="T73" fmla="*/ 16 h 20"/>
                <a:gd name="T74" fmla="*/ 26 w 32"/>
                <a:gd name="T75" fmla="*/ 14 h 20"/>
                <a:gd name="T76" fmla="*/ 24 w 32"/>
                <a:gd name="T77" fmla="*/ 12 h 20"/>
                <a:gd name="T78" fmla="*/ 24 w 32"/>
                <a:gd name="T79" fmla="*/ 12 h 20"/>
                <a:gd name="T80" fmla="*/ 28 w 32"/>
                <a:gd name="T81" fmla="*/ 10 h 20"/>
                <a:gd name="T82" fmla="*/ 32 w 32"/>
                <a:gd name="T83" fmla="*/ 12 h 20"/>
                <a:gd name="T84" fmla="*/ 32 w 32"/>
                <a:gd name="T85" fmla="*/ 12 h 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
                <a:gd name="T130" fmla="*/ 0 h 20"/>
                <a:gd name="T131" fmla="*/ 32 w 32"/>
                <a:gd name="T132" fmla="*/ 20 h 20"/>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 h="20">
                  <a:moveTo>
                    <a:pt x="32" y="12"/>
                  </a:moveTo>
                  <a:lnTo>
                    <a:pt x="32" y="12"/>
                  </a:lnTo>
                  <a:lnTo>
                    <a:pt x="28" y="4"/>
                  </a:lnTo>
                  <a:lnTo>
                    <a:pt x="26" y="2"/>
                  </a:lnTo>
                  <a:lnTo>
                    <a:pt x="20" y="0"/>
                  </a:lnTo>
                  <a:lnTo>
                    <a:pt x="20" y="4"/>
                  </a:lnTo>
                  <a:lnTo>
                    <a:pt x="14" y="2"/>
                  </a:lnTo>
                  <a:lnTo>
                    <a:pt x="10" y="2"/>
                  </a:lnTo>
                  <a:lnTo>
                    <a:pt x="8" y="2"/>
                  </a:lnTo>
                  <a:lnTo>
                    <a:pt x="10" y="4"/>
                  </a:lnTo>
                  <a:lnTo>
                    <a:pt x="12" y="8"/>
                  </a:lnTo>
                  <a:lnTo>
                    <a:pt x="0" y="10"/>
                  </a:lnTo>
                  <a:lnTo>
                    <a:pt x="2" y="18"/>
                  </a:lnTo>
                  <a:lnTo>
                    <a:pt x="6" y="18"/>
                  </a:lnTo>
                  <a:lnTo>
                    <a:pt x="10" y="16"/>
                  </a:lnTo>
                  <a:lnTo>
                    <a:pt x="12" y="18"/>
                  </a:lnTo>
                  <a:lnTo>
                    <a:pt x="14" y="20"/>
                  </a:lnTo>
                  <a:lnTo>
                    <a:pt x="16" y="18"/>
                  </a:lnTo>
                  <a:lnTo>
                    <a:pt x="18" y="18"/>
                  </a:lnTo>
                  <a:lnTo>
                    <a:pt x="20" y="16"/>
                  </a:lnTo>
                  <a:lnTo>
                    <a:pt x="20" y="18"/>
                  </a:lnTo>
                  <a:lnTo>
                    <a:pt x="20" y="20"/>
                  </a:lnTo>
                  <a:lnTo>
                    <a:pt x="22" y="20"/>
                  </a:lnTo>
                  <a:lnTo>
                    <a:pt x="22" y="18"/>
                  </a:lnTo>
                  <a:lnTo>
                    <a:pt x="20" y="16"/>
                  </a:lnTo>
                  <a:lnTo>
                    <a:pt x="28" y="16"/>
                  </a:lnTo>
                  <a:lnTo>
                    <a:pt x="26" y="14"/>
                  </a:lnTo>
                  <a:lnTo>
                    <a:pt x="24" y="12"/>
                  </a:lnTo>
                  <a:lnTo>
                    <a:pt x="28" y="10"/>
                  </a:lnTo>
                  <a:lnTo>
                    <a:pt x="32" y="12"/>
                  </a:lnTo>
                  <a:close/>
                </a:path>
              </a:pathLst>
            </a:custGeom>
            <a:solidFill>
              <a:srgbClr val="B7BCBE"/>
            </a:solidFill>
            <a:ln w="3175" cmpd="sng">
              <a:solidFill>
                <a:schemeClr val="bg1"/>
              </a:solidFill>
              <a:prstDash val="solid"/>
              <a:round/>
            </a:ln>
          </p:spPr>
          <p:txBody>
            <a:bodyPr/>
            <a:lstStyle/>
            <a:p>
              <a:endParaRPr lang="en-GB"/>
            </a:p>
          </p:txBody>
        </p:sp>
        <p:sp>
          <p:nvSpPr>
            <p:cNvPr id="22" name="Freeform 16"/>
            <p:cNvSpPr/>
            <p:nvPr/>
          </p:nvSpPr>
          <p:spPr bwMode="auto">
            <a:xfrm>
              <a:off x="2384972" y="4854802"/>
              <a:ext cx="17346" cy="16955"/>
            </a:xfrm>
            <a:custGeom>
              <a:gdLst>
                <a:gd name="T0" fmla="*/ 0 w 6"/>
                <a:gd name="T1" fmla="*/ 0 h 6"/>
                <a:gd name="T2" fmla="*/ 0 w 6"/>
                <a:gd name="T3" fmla="*/ 0 h 6"/>
                <a:gd name="T4" fmla="*/ 2 w 6"/>
                <a:gd name="T5" fmla="*/ 6 h 6"/>
                <a:gd name="T6" fmla="*/ 2 w 6"/>
                <a:gd name="T7" fmla="*/ 6 h 6"/>
                <a:gd name="T8" fmla="*/ 4 w 6"/>
                <a:gd name="T9" fmla="*/ 6 h 6"/>
                <a:gd name="T10" fmla="*/ 6 w 6"/>
                <a:gd name="T11" fmla="*/ 4 h 6"/>
                <a:gd name="T12" fmla="*/ 4 w 6"/>
                <a:gd name="T13" fmla="*/ 2 h 6"/>
                <a:gd name="T14" fmla="*/ 0 w 6"/>
                <a:gd name="T15" fmla="*/ 0 h 6"/>
                <a:gd name="T16" fmla="*/ 0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0" y="0"/>
                  </a:moveTo>
                  <a:lnTo>
                    <a:pt x="0" y="0"/>
                  </a:lnTo>
                  <a:lnTo>
                    <a:pt x="2" y="6"/>
                  </a:lnTo>
                  <a:lnTo>
                    <a:pt x="4" y="6"/>
                  </a:lnTo>
                  <a:lnTo>
                    <a:pt x="6"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3" name="Freeform 17"/>
            <p:cNvSpPr/>
            <p:nvPr/>
          </p:nvSpPr>
          <p:spPr bwMode="auto">
            <a:xfrm>
              <a:off x="2320540" y="4816043"/>
              <a:ext cx="17346" cy="21801"/>
            </a:xfrm>
            <a:custGeom>
              <a:gdLst>
                <a:gd name="T0" fmla="*/ 6 w 6"/>
                <a:gd name="T1" fmla="*/ 6 h 8"/>
                <a:gd name="T2" fmla="*/ 6 w 6"/>
                <a:gd name="T3" fmla="*/ 8 h 8"/>
                <a:gd name="T4" fmla="*/ 6 w 6"/>
                <a:gd name="T5" fmla="*/ 8 h 8"/>
                <a:gd name="T6" fmla="*/ 6 w 6"/>
                <a:gd name="T7" fmla="*/ 8 h 8"/>
                <a:gd name="T8" fmla="*/ 6 w 6"/>
                <a:gd name="T9" fmla="*/ 6 h 8"/>
                <a:gd name="T10" fmla="*/ 4 w 6"/>
                <a:gd name="T11" fmla="*/ 0 h 8"/>
                <a:gd name="T12" fmla="*/ 4 w 6"/>
                <a:gd name="T13" fmla="*/ 0 h 8"/>
                <a:gd name="T14" fmla="*/ 0 w 6"/>
                <a:gd name="T15" fmla="*/ 2 h 8"/>
                <a:gd name="T16" fmla="*/ 0 w 6"/>
                <a:gd name="T17" fmla="*/ 4 h 8"/>
                <a:gd name="T18" fmla="*/ 6 w 6"/>
                <a:gd name="T19" fmla="*/ 6 h 8"/>
                <a:gd name="T20" fmla="*/ 6 w 6"/>
                <a:gd name="T21" fmla="*/ 6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8"/>
                <a:gd name="T35" fmla="*/ 6 w 6"/>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8">
                  <a:moveTo>
                    <a:pt x="6" y="6"/>
                  </a:moveTo>
                  <a:lnTo>
                    <a:pt x="6" y="8"/>
                  </a:lnTo>
                  <a:lnTo>
                    <a:pt x="6" y="6"/>
                  </a:lnTo>
                  <a:lnTo>
                    <a:pt x="4" y="0"/>
                  </a:lnTo>
                  <a:lnTo>
                    <a:pt x="0" y="2"/>
                  </a:lnTo>
                  <a:lnTo>
                    <a:pt x="0" y="4"/>
                  </a:lnTo>
                  <a:lnTo>
                    <a:pt x="6" y="6"/>
                  </a:lnTo>
                  <a:close/>
                </a:path>
              </a:pathLst>
            </a:custGeom>
            <a:solidFill>
              <a:srgbClr val="B7BCBE"/>
            </a:solidFill>
            <a:ln w="3175" cmpd="sng">
              <a:solidFill>
                <a:schemeClr val="bg1"/>
              </a:solidFill>
              <a:prstDash val="solid"/>
              <a:round/>
            </a:ln>
          </p:spPr>
          <p:txBody>
            <a:bodyPr/>
            <a:lstStyle/>
            <a:p>
              <a:endParaRPr lang="en-GB"/>
            </a:p>
          </p:txBody>
        </p:sp>
        <p:sp>
          <p:nvSpPr>
            <p:cNvPr id="24" name="Freeform 19"/>
            <p:cNvSpPr/>
            <p:nvPr/>
          </p:nvSpPr>
          <p:spPr bwMode="auto">
            <a:xfrm>
              <a:off x="3581875" y="3428033"/>
              <a:ext cx="9911" cy="24222"/>
            </a:xfrm>
            <a:custGeom>
              <a:gdLst>
                <a:gd name="T0" fmla="*/ 2 w 4"/>
                <a:gd name="T1" fmla="*/ 4 h 8"/>
                <a:gd name="T2" fmla="*/ 2 w 4"/>
                <a:gd name="T3" fmla="*/ 4 h 8"/>
                <a:gd name="T4" fmla="*/ 4 w 4"/>
                <a:gd name="T5" fmla="*/ 8 h 8"/>
                <a:gd name="T6" fmla="*/ 4 w 4"/>
                <a:gd name="T7" fmla="*/ 6 h 8"/>
                <a:gd name="T8" fmla="*/ 0 w 4"/>
                <a:gd name="T9" fmla="*/ 0 h 8"/>
                <a:gd name="T10" fmla="*/ 0 w 4"/>
                <a:gd name="T11" fmla="*/ 0 h 8"/>
                <a:gd name="T12" fmla="*/ 2 w 4"/>
                <a:gd name="T13" fmla="*/ 4 h 8"/>
                <a:gd name="T14" fmla="*/ 2 w 4"/>
                <a:gd name="T15" fmla="*/ 4 h 8"/>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8"/>
                <a:gd name="T26" fmla="*/ 4 w 4"/>
                <a:gd name="T27" fmla="*/ 8 h 8"/>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8">
                  <a:moveTo>
                    <a:pt x="2" y="4"/>
                  </a:moveTo>
                  <a:lnTo>
                    <a:pt x="2" y="4"/>
                  </a:lnTo>
                  <a:lnTo>
                    <a:pt x="4" y="8"/>
                  </a:lnTo>
                  <a:lnTo>
                    <a:pt x="4" y="6"/>
                  </a:lnTo>
                  <a:lnTo>
                    <a:pt x="0" y="0"/>
                  </a:lnTo>
                  <a:lnTo>
                    <a:pt x="2" y="4"/>
                  </a:lnTo>
                  <a:close/>
                </a:path>
              </a:pathLst>
            </a:custGeom>
            <a:solidFill>
              <a:srgbClr val="B7BCBE"/>
            </a:solidFill>
            <a:ln w="3175" cmpd="sng">
              <a:solidFill>
                <a:schemeClr val="bg1"/>
              </a:solidFill>
              <a:prstDash val="solid"/>
              <a:round/>
            </a:ln>
          </p:spPr>
          <p:txBody>
            <a:bodyPr/>
            <a:lstStyle/>
            <a:p>
              <a:endParaRPr lang="en-GB"/>
            </a:p>
          </p:txBody>
        </p:sp>
        <p:sp>
          <p:nvSpPr>
            <p:cNvPr id="25" name="Freeform 20"/>
            <p:cNvSpPr/>
            <p:nvPr/>
          </p:nvSpPr>
          <p:spPr bwMode="auto">
            <a:xfrm>
              <a:off x="3200253" y="2970209"/>
              <a:ext cx="39649" cy="62981"/>
            </a:xfrm>
            <a:custGeom>
              <a:gdLst>
                <a:gd name="T0" fmla="*/ 0 w 14"/>
                <a:gd name="T1" fmla="*/ 0 h 22"/>
                <a:gd name="T2" fmla="*/ 0 w 14"/>
                <a:gd name="T3" fmla="*/ 0 h 22"/>
                <a:gd name="T4" fmla="*/ 6 w 14"/>
                <a:gd name="T5" fmla="*/ 22 h 22"/>
                <a:gd name="T6" fmla="*/ 6 w 14"/>
                <a:gd name="T7" fmla="*/ 22 h 22"/>
                <a:gd name="T8" fmla="*/ 10 w 14"/>
                <a:gd name="T9" fmla="*/ 22 h 22"/>
                <a:gd name="T10" fmla="*/ 12 w 14"/>
                <a:gd name="T11" fmla="*/ 20 h 22"/>
                <a:gd name="T12" fmla="*/ 12 w 14"/>
                <a:gd name="T13" fmla="*/ 20 h 22"/>
                <a:gd name="T14" fmla="*/ 14 w 14"/>
                <a:gd name="T15" fmla="*/ 16 h 22"/>
                <a:gd name="T16" fmla="*/ 12 w 14"/>
                <a:gd name="T17" fmla="*/ 10 h 22"/>
                <a:gd name="T18" fmla="*/ 8 w 14"/>
                <a:gd name="T19" fmla="*/ 2 h 22"/>
                <a:gd name="T20" fmla="*/ 8 w 14"/>
                <a:gd name="T21" fmla="*/ 2 h 22"/>
                <a:gd name="T22" fmla="*/ 4 w 14"/>
                <a:gd name="T23" fmla="*/ 0 h 22"/>
                <a:gd name="T24" fmla="*/ 0 w 14"/>
                <a:gd name="T25" fmla="*/ 0 h 22"/>
                <a:gd name="T26" fmla="*/ 0 w 14"/>
                <a:gd name="T27" fmla="*/ 0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22"/>
                <a:gd name="T44" fmla="*/ 14 w 14"/>
                <a:gd name="T45" fmla="*/ 22 h 22"/>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22">
                  <a:moveTo>
                    <a:pt x="0" y="0"/>
                  </a:moveTo>
                  <a:lnTo>
                    <a:pt x="0" y="0"/>
                  </a:lnTo>
                  <a:lnTo>
                    <a:pt x="6" y="22"/>
                  </a:lnTo>
                  <a:lnTo>
                    <a:pt x="10" y="22"/>
                  </a:lnTo>
                  <a:lnTo>
                    <a:pt x="12" y="20"/>
                  </a:lnTo>
                  <a:lnTo>
                    <a:pt x="14" y="16"/>
                  </a:lnTo>
                  <a:lnTo>
                    <a:pt x="12" y="10"/>
                  </a:lnTo>
                  <a:lnTo>
                    <a:pt x="8" y="2"/>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6" name="Freeform 24"/>
            <p:cNvSpPr/>
            <p:nvPr/>
          </p:nvSpPr>
          <p:spPr bwMode="auto">
            <a:xfrm>
              <a:off x="3371240" y="3176109"/>
              <a:ext cx="2476" cy="4846"/>
            </a:xfrm>
            <a:custGeom>
              <a:gdLst>
                <a:gd name="T0" fmla="*/ 0 w 1"/>
                <a:gd name="T1" fmla="*/ 0 h 2"/>
                <a:gd name="T2" fmla="*/ 0 w 1"/>
                <a:gd name="T3" fmla="*/ 0 h 2"/>
                <a:gd name="T4" fmla="*/ 0 w 1"/>
                <a:gd name="T5" fmla="*/ 0 h 2"/>
                <a:gd name="T6" fmla="*/ 0 w 1"/>
                <a:gd name="T7" fmla="*/ 0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0" y="0"/>
                  </a:lnTo>
                  <a:lnTo>
                    <a:pt x="0"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7" name="Freeform 27"/>
            <p:cNvSpPr/>
            <p:nvPr/>
          </p:nvSpPr>
          <p:spPr bwMode="auto">
            <a:xfrm>
              <a:off x="3286986" y="3263314"/>
              <a:ext cx="37170" cy="55714"/>
            </a:xfrm>
            <a:custGeom>
              <a:gdLst>
                <a:gd name="T0" fmla="*/ 6 w 12"/>
                <a:gd name="T1" fmla="*/ 0 h 20"/>
                <a:gd name="T2" fmla="*/ 6 w 12"/>
                <a:gd name="T3" fmla="*/ 0 h 20"/>
                <a:gd name="T4" fmla="*/ 0 w 12"/>
                <a:gd name="T5" fmla="*/ 6 h 20"/>
                <a:gd name="T6" fmla="*/ 0 w 12"/>
                <a:gd name="T7" fmla="*/ 8 h 20"/>
                <a:gd name="T8" fmla="*/ 4 w 12"/>
                <a:gd name="T9" fmla="*/ 12 h 20"/>
                <a:gd name="T10" fmla="*/ 4 w 12"/>
                <a:gd name="T11" fmla="*/ 12 h 20"/>
                <a:gd name="T12" fmla="*/ 6 w 12"/>
                <a:gd name="T13" fmla="*/ 16 h 20"/>
                <a:gd name="T14" fmla="*/ 12 w 12"/>
                <a:gd name="T15" fmla="*/ 18 h 20"/>
                <a:gd name="T16" fmla="*/ 12 w 12"/>
                <a:gd name="T17" fmla="*/ 20 h 20"/>
                <a:gd name="T18" fmla="*/ 12 w 12"/>
                <a:gd name="T19" fmla="*/ 20 h 20"/>
                <a:gd name="T20" fmla="*/ 12 w 12"/>
                <a:gd name="T21" fmla="*/ 10 h 20"/>
                <a:gd name="T22" fmla="*/ 10 w 12"/>
                <a:gd name="T23" fmla="*/ 2 h 20"/>
                <a:gd name="T24" fmla="*/ 6 w 12"/>
                <a:gd name="T25" fmla="*/ 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20"/>
                <a:gd name="T41" fmla="*/ 12 w 12"/>
                <a:gd name="T42" fmla="*/ 20 h 20"/>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20">
                  <a:moveTo>
                    <a:pt x="6" y="0"/>
                  </a:moveTo>
                  <a:lnTo>
                    <a:pt x="6" y="0"/>
                  </a:lnTo>
                  <a:lnTo>
                    <a:pt x="0" y="6"/>
                  </a:lnTo>
                  <a:lnTo>
                    <a:pt x="0" y="8"/>
                  </a:lnTo>
                  <a:lnTo>
                    <a:pt x="4" y="12"/>
                  </a:lnTo>
                  <a:lnTo>
                    <a:pt x="6" y="16"/>
                  </a:lnTo>
                  <a:lnTo>
                    <a:pt x="12" y="18"/>
                  </a:lnTo>
                  <a:lnTo>
                    <a:pt x="12" y="20"/>
                  </a:lnTo>
                  <a:lnTo>
                    <a:pt x="12" y="10"/>
                  </a:lnTo>
                  <a:lnTo>
                    <a:pt x="10"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28" name="Freeform 28"/>
            <p:cNvSpPr/>
            <p:nvPr/>
          </p:nvSpPr>
          <p:spPr bwMode="auto">
            <a:xfrm>
              <a:off x="3252292" y="3084060"/>
              <a:ext cx="76819" cy="92049"/>
            </a:xfrm>
            <a:custGeom>
              <a:gdLst>
                <a:gd name="T0" fmla="*/ 24 w 26"/>
                <a:gd name="T1" fmla="*/ 18 h 32"/>
                <a:gd name="T2" fmla="*/ 24 w 26"/>
                <a:gd name="T3" fmla="*/ 18 h 32"/>
                <a:gd name="T4" fmla="*/ 20 w 26"/>
                <a:gd name="T5" fmla="*/ 18 h 32"/>
                <a:gd name="T6" fmla="*/ 20 w 26"/>
                <a:gd name="T7" fmla="*/ 18 h 32"/>
                <a:gd name="T8" fmla="*/ 18 w 26"/>
                <a:gd name="T9" fmla="*/ 14 h 32"/>
                <a:gd name="T10" fmla="*/ 16 w 26"/>
                <a:gd name="T11" fmla="*/ 14 h 32"/>
                <a:gd name="T12" fmla="*/ 16 w 26"/>
                <a:gd name="T13" fmla="*/ 14 h 32"/>
                <a:gd name="T14" fmla="*/ 16 w 26"/>
                <a:gd name="T15" fmla="*/ 10 h 32"/>
                <a:gd name="T16" fmla="*/ 18 w 26"/>
                <a:gd name="T17" fmla="*/ 8 h 32"/>
                <a:gd name="T18" fmla="*/ 18 w 26"/>
                <a:gd name="T19" fmla="*/ 4 h 32"/>
                <a:gd name="T20" fmla="*/ 18 w 26"/>
                <a:gd name="T21" fmla="*/ 4 h 32"/>
                <a:gd name="T22" fmla="*/ 10 w 26"/>
                <a:gd name="T23" fmla="*/ 0 h 32"/>
                <a:gd name="T24" fmla="*/ 10 w 26"/>
                <a:gd name="T25" fmla="*/ 0 h 32"/>
                <a:gd name="T26" fmla="*/ 14 w 26"/>
                <a:gd name="T27" fmla="*/ 6 h 32"/>
                <a:gd name="T28" fmla="*/ 12 w 26"/>
                <a:gd name="T29" fmla="*/ 6 h 32"/>
                <a:gd name="T30" fmla="*/ 0 w 26"/>
                <a:gd name="T31" fmla="*/ 0 h 32"/>
                <a:gd name="T32" fmla="*/ 0 w 26"/>
                <a:gd name="T33" fmla="*/ 0 h 32"/>
                <a:gd name="T34" fmla="*/ 0 w 26"/>
                <a:gd name="T35" fmla="*/ 4 h 32"/>
                <a:gd name="T36" fmla="*/ 0 w 26"/>
                <a:gd name="T37" fmla="*/ 8 h 32"/>
                <a:gd name="T38" fmla="*/ 0 w 26"/>
                <a:gd name="T39" fmla="*/ 8 h 32"/>
                <a:gd name="T40" fmla="*/ 6 w 26"/>
                <a:gd name="T41" fmla="*/ 8 h 32"/>
                <a:gd name="T42" fmla="*/ 6 w 26"/>
                <a:gd name="T43" fmla="*/ 8 h 32"/>
                <a:gd name="T44" fmla="*/ 6 w 26"/>
                <a:gd name="T45" fmla="*/ 14 h 32"/>
                <a:gd name="T46" fmla="*/ 6 w 26"/>
                <a:gd name="T47" fmla="*/ 14 h 32"/>
                <a:gd name="T48" fmla="*/ 8 w 26"/>
                <a:gd name="T49" fmla="*/ 12 h 32"/>
                <a:gd name="T50" fmla="*/ 10 w 26"/>
                <a:gd name="T51" fmla="*/ 12 h 32"/>
                <a:gd name="T52" fmla="*/ 10 w 26"/>
                <a:gd name="T53" fmla="*/ 12 h 32"/>
                <a:gd name="T54" fmla="*/ 10 w 26"/>
                <a:gd name="T55" fmla="*/ 16 h 32"/>
                <a:gd name="T56" fmla="*/ 10 w 26"/>
                <a:gd name="T57" fmla="*/ 20 h 32"/>
                <a:gd name="T58" fmla="*/ 10 w 26"/>
                <a:gd name="T59" fmla="*/ 20 h 32"/>
                <a:gd name="T60" fmla="*/ 22 w 26"/>
                <a:gd name="T61" fmla="*/ 26 h 32"/>
                <a:gd name="T62" fmla="*/ 22 w 26"/>
                <a:gd name="T63" fmla="*/ 26 h 32"/>
                <a:gd name="T64" fmla="*/ 20 w 26"/>
                <a:gd name="T65" fmla="*/ 28 h 32"/>
                <a:gd name="T66" fmla="*/ 22 w 26"/>
                <a:gd name="T67" fmla="*/ 32 h 32"/>
                <a:gd name="T68" fmla="*/ 22 w 26"/>
                <a:gd name="T69" fmla="*/ 32 h 32"/>
                <a:gd name="T70" fmla="*/ 26 w 26"/>
                <a:gd name="T71" fmla="*/ 32 h 32"/>
                <a:gd name="T72" fmla="*/ 26 w 26"/>
                <a:gd name="T73" fmla="*/ 32 h 32"/>
                <a:gd name="T74" fmla="*/ 24 w 26"/>
                <a:gd name="T75" fmla="*/ 22 h 32"/>
                <a:gd name="T76" fmla="*/ 24 w 26"/>
                <a:gd name="T77" fmla="*/ 22 h 32"/>
                <a:gd name="T78" fmla="*/ 24 w 26"/>
                <a:gd name="T79" fmla="*/ 22 h 32"/>
                <a:gd name="T80" fmla="*/ 26 w 26"/>
                <a:gd name="T81" fmla="*/ 20 h 32"/>
                <a:gd name="T82" fmla="*/ 24 w 26"/>
                <a:gd name="T83" fmla="*/ 18 h 32"/>
                <a:gd name="T84" fmla="*/ 24 w 26"/>
                <a:gd name="T85" fmla="*/ 18 h 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32"/>
                <a:gd name="T131" fmla="*/ 26 w 26"/>
                <a:gd name="T132" fmla="*/ 32 h 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32">
                  <a:moveTo>
                    <a:pt x="24" y="18"/>
                  </a:moveTo>
                  <a:lnTo>
                    <a:pt x="24" y="18"/>
                  </a:lnTo>
                  <a:lnTo>
                    <a:pt x="20" y="18"/>
                  </a:lnTo>
                  <a:lnTo>
                    <a:pt x="18" y="14"/>
                  </a:lnTo>
                  <a:lnTo>
                    <a:pt x="16" y="14"/>
                  </a:lnTo>
                  <a:lnTo>
                    <a:pt x="16" y="10"/>
                  </a:lnTo>
                  <a:lnTo>
                    <a:pt x="18" y="8"/>
                  </a:lnTo>
                  <a:lnTo>
                    <a:pt x="18" y="4"/>
                  </a:lnTo>
                  <a:lnTo>
                    <a:pt x="10" y="0"/>
                  </a:lnTo>
                  <a:lnTo>
                    <a:pt x="14" y="6"/>
                  </a:lnTo>
                  <a:lnTo>
                    <a:pt x="12" y="6"/>
                  </a:lnTo>
                  <a:lnTo>
                    <a:pt x="0" y="0"/>
                  </a:lnTo>
                  <a:lnTo>
                    <a:pt x="0" y="4"/>
                  </a:lnTo>
                  <a:lnTo>
                    <a:pt x="0" y="8"/>
                  </a:lnTo>
                  <a:lnTo>
                    <a:pt x="6" y="8"/>
                  </a:lnTo>
                  <a:lnTo>
                    <a:pt x="6" y="14"/>
                  </a:lnTo>
                  <a:lnTo>
                    <a:pt x="8" y="12"/>
                  </a:lnTo>
                  <a:lnTo>
                    <a:pt x="10" y="12"/>
                  </a:lnTo>
                  <a:lnTo>
                    <a:pt x="10" y="16"/>
                  </a:lnTo>
                  <a:lnTo>
                    <a:pt x="10" y="20"/>
                  </a:lnTo>
                  <a:lnTo>
                    <a:pt x="22" y="26"/>
                  </a:lnTo>
                  <a:lnTo>
                    <a:pt x="20" y="28"/>
                  </a:lnTo>
                  <a:lnTo>
                    <a:pt x="22" y="32"/>
                  </a:lnTo>
                  <a:lnTo>
                    <a:pt x="26" y="32"/>
                  </a:lnTo>
                  <a:lnTo>
                    <a:pt x="24" y="22"/>
                  </a:lnTo>
                  <a:lnTo>
                    <a:pt x="26" y="20"/>
                  </a:lnTo>
                  <a:lnTo>
                    <a:pt x="24" y="18"/>
                  </a:lnTo>
                  <a:close/>
                </a:path>
              </a:pathLst>
            </a:custGeom>
            <a:solidFill>
              <a:srgbClr val="B7BCBE"/>
            </a:solidFill>
            <a:ln w="3175" cmpd="sng">
              <a:solidFill>
                <a:schemeClr val="bg1"/>
              </a:solidFill>
              <a:prstDash val="solid"/>
              <a:round/>
            </a:ln>
          </p:spPr>
          <p:txBody>
            <a:bodyPr/>
            <a:lstStyle/>
            <a:p>
              <a:endParaRPr lang="en-GB"/>
            </a:p>
          </p:txBody>
        </p:sp>
        <p:sp>
          <p:nvSpPr>
            <p:cNvPr id="29" name="Freeform 29"/>
            <p:cNvSpPr/>
            <p:nvPr/>
          </p:nvSpPr>
          <p:spPr bwMode="auto">
            <a:xfrm>
              <a:off x="5135617" y="3679958"/>
              <a:ext cx="4957" cy="12111"/>
            </a:xfrm>
            <a:custGeom>
              <a:gdLst>
                <a:gd name="T0" fmla="*/ 0 w 2"/>
                <a:gd name="T1" fmla="*/ 0 h 4"/>
                <a:gd name="T2" fmla="*/ 2 w 2"/>
                <a:gd name="T3" fmla="*/ 4 h 4"/>
                <a:gd name="T4" fmla="*/ 2 w 2"/>
                <a:gd name="T5" fmla="*/ 4 h 4"/>
                <a:gd name="T6" fmla="*/ 2 w 2"/>
                <a:gd name="T7" fmla="*/ 0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0" name="Freeform 30"/>
            <p:cNvSpPr/>
            <p:nvPr/>
          </p:nvSpPr>
          <p:spPr bwMode="auto">
            <a:xfrm>
              <a:off x="5076144" y="3646046"/>
              <a:ext cx="47082" cy="16955"/>
            </a:xfrm>
            <a:custGeom>
              <a:gdLst>
                <a:gd name="T0" fmla="*/ 10 w 16"/>
                <a:gd name="T1" fmla="*/ 0 h 6"/>
                <a:gd name="T2" fmla="*/ 10 w 16"/>
                <a:gd name="T3" fmla="*/ 0 h 6"/>
                <a:gd name="T4" fmla="*/ 4 w 16"/>
                <a:gd name="T5" fmla="*/ 0 h 6"/>
                <a:gd name="T6" fmla="*/ 0 w 16"/>
                <a:gd name="T7" fmla="*/ 0 h 6"/>
                <a:gd name="T8" fmla="*/ 0 w 16"/>
                <a:gd name="T9" fmla="*/ 0 h 6"/>
                <a:gd name="T10" fmla="*/ 10 w 16"/>
                <a:gd name="T11" fmla="*/ 6 h 6"/>
                <a:gd name="T12" fmla="*/ 10 w 16"/>
                <a:gd name="T13" fmla="*/ 6 h 6"/>
                <a:gd name="T14" fmla="*/ 16 w 16"/>
                <a:gd name="T15" fmla="*/ 6 h 6"/>
                <a:gd name="T16" fmla="*/ 16 w 16"/>
                <a:gd name="T17" fmla="*/ 6 h 6"/>
                <a:gd name="T18" fmla="*/ 16 w 16"/>
                <a:gd name="T19" fmla="*/ 4 h 6"/>
                <a:gd name="T20" fmla="*/ 10 w 16"/>
                <a:gd name="T21" fmla="*/ 0 h 6"/>
                <a:gd name="T22" fmla="*/ 10 w 1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6"/>
                <a:gd name="T38" fmla="*/ 16 w 1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6">
                  <a:moveTo>
                    <a:pt x="10" y="0"/>
                  </a:moveTo>
                  <a:lnTo>
                    <a:pt x="10" y="0"/>
                  </a:lnTo>
                  <a:lnTo>
                    <a:pt x="4" y="0"/>
                  </a:lnTo>
                  <a:lnTo>
                    <a:pt x="0" y="0"/>
                  </a:lnTo>
                  <a:lnTo>
                    <a:pt x="10" y="6"/>
                  </a:lnTo>
                  <a:lnTo>
                    <a:pt x="16" y="6"/>
                  </a:lnTo>
                  <a:lnTo>
                    <a:pt x="16" y="4"/>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31" name="Freeform 31"/>
            <p:cNvSpPr/>
            <p:nvPr/>
          </p:nvSpPr>
          <p:spPr bwMode="auto">
            <a:xfrm>
              <a:off x="3767729" y="2546295"/>
              <a:ext cx="4957" cy="2421"/>
            </a:xfrm>
            <a:custGeom>
              <a:gdLst>
                <a:gd name="T0" fmla="*/ 0 w 2"/>
                <a:gd name="T1" fmla="*/ 0 h 1"/>
                <a:gd name="T2" fmla="*/ 0 w 2"/>
                <a:gd name="T3" fmla="*/ 0 h 1"/>
                <a:gd name="T4" fmla="*/ 0 w 2"/>
                <a:gd name="T5" fmla="*/ 0 h 1"/>
                <a:gd name="T6" fmla="*/ 0 w 2"/>
                <a:gd name="T7" fmla="*/ 0 h 1"/>
                <a:gd name="T8" fmla="*/ 0 w 2"/>
                <a:gd name="T9" fmla="*/ 0 h 1"/>
                <a:gd name="T10" fmla="*/ 0 w 2"/>
                <a:gd name="T11" fmla="*/ 0 h 1"/>
                <a:gd name="T12" fmla="*/ 0 w 2"/>
                <a:gd name="T13" fmla="*/ 0 h 1"/>
                <a:gd name="T14" fmla="*/ 0 w 2"/>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1"/>
                <a:gd name="T26" fmla="*/ 2 w 2"/>
                <a:gd name="T27" fmla="*/ 1 h 1"/>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1">
                  <a:moveTo>
                    <a:pt x="0" y="0"/>
                  </a:moveTo>
                  <a:lnTo>
                    <a:pt x="0" y="0"/>
                  </a:lnTo>
                  <a:close/>
                </a:path>
              </a:pathLst>
            </a:custGeom>
            <a:solidFill>
              <a:srgbClr val="B7BCBE"/>
            </a:solidFill>
            <a:ln w="3175" cmpd="sng">
              <a:solidFill>
                <a:schemeClr val="bg1"/>
              </a:solidFill>
              <a:prstDash val="solid"/>
              <a:round/>
            </a:ln>
          </p:spPr>
          <p:txBody>
            <a:bodyPr/>
            <a:lstStyle/>
            <a:p>
              <a:endParaRPr lang="en-GB"/>
            </a:p>
          </p:txBody>
        </p:sp>
        <p:sp>
          <p:nvSpPr>
            <p:cNvPr id="32" name="Freeform 32"/>
            <p:cNvSpPr/>
            <p:nvPr/>
          </p:nvSpPr>
          <p:spPr bwMode="auto">
            <a:xfrm>
              <a:off x="4952242" y="3646046"/>
              <a:ext cx="7433" cy="12111"/>
            </a:xfrm>
            <a:custGeom>
              <a:gdLst>
                <a:gd name="T0" fmla="*/ 0 w 2"/>
                <a:gd name="T1" fmla="*/ 0 h 4"/>
                <a:gd name="T2" fmla="*/ 2 w 2"/>
                <a:gd name="T3" fmla="*/ 4 h 4"/>
                <a:gd name="T4" fmla="*/ 2 w 2"/>
                <a:gd name="T5" fmla="*/ 4 h 4"/>
                <a:gd name="T6" fmla="*/ 2 w 2"/>
                <a:gd name="T7" fmla="*/ 0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3" name="Freeform 37"/>
            <p:cNvSpPr/>
            <p:nvPr/>
          </p:nvSpPr>
          <p:spPr bwMode="auto">
            <a:xfrm>
              <a:off x="3423278" y="3319028"/>
              <a:ext cx="12390" cy="12111"/>
            </a:xfrm>
            <a:custGeom>
              <a:gdLst>
                <a:gd name="T0" fmla="*/ 2 w 4"/>
                <a:gd name="T1" fmla="*/ 0 h 4"/>
                <a:gd name="T2" fmla="*/ 2 w 4"/>
                <a:gd name="T3" fmla="*/ 0 h 4"/>
                <a:gd name="T4" fmla="*/ 0 w 4"/>
                <a:gd name="T5" fmla="*/ 2 h 4"/>
                <a:gd name="T6" fmla="*/ 2 w 4"/>
                <a:gd name="T7" fmla="*/ 2 h 4"/>
                <a:gd name="T8" fmla="*/ 4 w 4"/>
                <a:gd name="T9" fmla="*/ 4 h 4"/>
                <a:gd name="T10" fmla="*/ 4 w 4"/>
                <a:gd name="T11" fmla="*/ 4 h 4"/>
                <a:gd name="T12" fmla="*/ 4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2"/>
                  </a:lnTo>
                  <a:lnTo>
                    <a:pt x="4"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4" name="Freeform 38"/>
            <p:cNvSpPr/>
            <p:nvPr/>
          </p:nvSpPr>
          <p:spPr bwMode="auto">
            <a:xfrm>
              <a:off x="3351414" y="3222133"/>
              <a:ext cx="12390" cy="12111"/>
            </a:xfrm>
            <a:custGeom>
              <a:gdLst>
                <a:gd name="T0" fmla="*/ 2 w 4"/>
                <a:gd name="T1" fmla="*/ 0 h 4"/>
                <a:gd name="T2" fmla="*/ 2 w 4"/>
                <a:gd name="T3" fmla="*/ 0 h 4"/>
                <a:gd name="T4" fmla="*/ 0 w 4"/>
                <a:gd name="T5" fmla="*/ 2 h 4"/>
                <a:gd name="T6" fmla="*/ 2 w 4"/>
                <a:gd name="T7" fmla="*/ 4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4"/>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5" name="Freeform 39"/>
            <p:cNvSpPr/>
            <p:nvPr/>
          </p:nvSpPr>
          <p:spPr bwMode="auto">
            <a:xfrm>
              <a:off x="4466542" y="3171263"/>
              <a:ext cx="128860" cy="218011"/>
            </a:xfrm>
            <a:custGeom>
              <a:gdLst>
                <a:gd name="T0" fmla="*/ 2 w 44"/>
                <a:gd name="T1" fmla="*/ 24 h 76"/>
                <a:gd name="T2" fmla="*/ 8 w 44"/>
                <a:gd name="T3" fmla="*/ 24 h 76"/>
                <a:gd name="T4" fmla="*/ 6 w 44"/>
                <a:gd name="T5" fmla="*/ 32 h 76"/>
                <a:gd name="T6" fmla="*/ 16 w 44"/>
                <a:gd name="T7" fmla="*/ 36 h 76"/>
                <a:gd name="T8" fmla="*/ 18 w 44"/>
                <a:gd name="T9" fmla="*/ 44 h 76"/>
                <a:gd name="T10" fmla="*/ 20 w 44"/>
                <a:gd name="T11" fmla="*/ 42 h 76"/>
                <a:gd name="T12" fmla="*/ 22 w 44"/>
                <a:gd name="T13" fmla="*/ 40 h 76"/>
                <a:gd name="T14" fmla="*/ 24 w 44"/>
                <a:gd name="T15" fmla="*/ 42 h 76"/>
                <a:gd name="T16" fmla="*/ 22 w 44"/>
                <a:gd name="T17" fmla="*/ 50 h 76"/>
                <a:gd name="T18" fmla="*/ 30 w 44"/>
                <a:gd name="T19" fmla="*/ 50 h 76"/>
                <a:gd name="T20" fmla="*/ 30 w 44"/>
                <a:gd name="T21" fmla="*/ 52 h 76"/>
                <a:gd name="T22" fmla="*/ 34 w 44"/>
                <a:gd name="T23" fmla="*/ 56 h 76"/>
                <a:gd name="T24" fmla="*/ 34 w 44"/>
                <a:gd name="T25" fmla="*/ 76 h 76"/>
                <a:gd name="T26" fmla="*/ 36 w 44"/>
                <a:gd name="T27" fmla="*/ 76 h 76"/>
                <a:gd name="T28" fmla="*/ 40 w 44"/>
                <a:gd name="T29" fmla="*/ 72 h 76"/>
                <a:gd name="T30" fmla="*/ 42 w 44"/>
                <a:gd name="T31" fmla="*/ 72 h 76"/>
                <a:gd name="T32" fmla="*/ 42 w 44"/>
                <a:gd name="T33" fmla="*/ 74 h 76"/>
                <a:gd name="T34" fmla="*/ 40 w 44"/>
                <a:gd name="T35" fmla="*/ 64 h 76"/>
                <a:gd name="T36" fmla="*/ 40 w 44"/>
                <a:gd name="T37" fmla="*/ 60 h 76"/>
                <a:gd name="T38" fmla="*/ 44 w 44"/>
                <a:gd name="T39" fmla="*/ 56 h 76"/>
                <a:gd name="T40" fmla="*/ 42 w 44"/>
                <a:gd name="T41" fmla="*/ 56 h 76"/>
                <a:gd name="T42" fmla="*/ 40 w 44"/>
                <a:gd name="T43" fmla="*/ 56 h 76"/>
                <a:gd name="T44" fmla="*/ 30 w 44"/>
                <a:gd name="T45" fmla="*/ 44 h 76"/>
                <a:gd name="T46" fmla="*/ 30 w 44"/>
                <a:gd name="T47" fmla="*/ 40 h 76"/>
                <a:gd name="T48" fmla="*/ 30 w 44"/>
                <a:gd name="T49" fmla="*/ 36 h 76"/>
                <a:gd name="T50" fmla="*/ 20 w 44"/>
                <a:gd name="T51" fmla="*/ 20 h 76"/>
                <a:gd name="T52" fmla="*/ 18 w 44"/>
                <a:gd name="T53" fmla="*/ 16 h 76"/>
                <a:gd name="T54" fmla="*/ 20 w 44"/>
                <a:gd name="T55" fmla="*/ 4 h 76"/>
                <a:gd name="T56" fmla="*/ 18 w 44"/>
                <a:gd name="T57" fmla="*/ 4 h 76"/>
                <a:gd name="T58" fmla="*/ 16 w 44"/>
                <a:gd name="T59" fmla="*/ 0 h 76"/>
                <a:gd name="T60" fmla="*/ 14 w 44"/>
                <a:gd name="T61" fmla="*/ 2 h 76"/>
                <a:gd name="T62" fmla="*/ 14 w 44"/>
                <a:gd name="T63" fmla="*/ 8 h 76"/>
                <a:gd name="T64" fmla="*/ 12 w 44"/>
                <a:gd name="T65" fmla="*/ 8 h 76"/>
                <a:gd name="T66" fmla="*/ 8 w 44"/>
                <a:gd name="T67" fmla="*/ 6 h 76"/>
                <a:gd name="T68" fmla="*/ 0 w 44"/>
                <a:gd name="T69" fmla="*/ 18 h 76"/>
                <a:gd name="T70" fmla="*/ 0 w 44"/>
                <a:gd name="T71" fmla="*/ 20 h 76"/>
                <a:gd name="T72" fmla="*/ 2 w 44"/>
                <a:gd name="T73" fmla="*/ 22 h 76"/>
                <a:gd name="T74" fmla="*/ 2 w 44"/>
                <a:gd name="T75" fmla="*/ 24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4"/>
                <a:gd name="T115" fmla="*/ 0 h 76"/>
                <a:gd name="T116" fmla="*/ 44 w 44"/>
                <a:gd name="T117" fmla="*/ 76 h 7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4" h="76">
                  <a:moveTo>
                    <a:pt x="2" y="24"/>
                  </a:moveTo>
                  <a:lnTo>
                    <a:pt x="2" y="24"/>
                  </a:lnTo>
                  <a:lnTo>
                    <a:pt x="8" y="24"/>
                  </a:lnTo>
                  <a:lnTo>
                    <a:pt x="6" y="32"/>
                  </a:lnTo>
                  <a:lnTo>
                    <a:pt x="12" y="34"/>
                  </a:lnTo>
                  <a:lnTo>
                    <a:pt x="16" y="36"/>
                  </a:lnTo>
                  <a:lnTo>
                    <a:pt x="18" y="40"/>
                  </a:lnTo>
                  <a:lnTo>
                    <a:pt x="18" y="44"/>
                  </a:lnTo>
                  <a:lnTo>
                    <a:pt x="20" y="42"/>
                  </a:lnTo>
                  <a:lnTo>
                    <a:pt x="20" y="40"/>
                  </a:lnTo>
                  <a:lnTo>
                    <a:pt x="22" y="40"/>
                  </a:lnTo>
                  <a:lnTo>
                    <a:pt x="24" y="42"/>
                  </a:lnTo>
                  <a:lnTo>
                    <a:pt x="22" y="50"/>
                  </a:lnTo>
                  <a:lnTo>
                    <a:pt x="26" y="50"/>
                  </a:lnTo>
                  <a:lnTo>
                    <a:pt x="30" y="50"/>
                  </a:lnTo>
                  <a:lnTo>
                    <a:pt x="30" y="52"/>
                  </a:lnTo>
                  <a:lnTo>
                    <a:pt x="34" y="56"/>
                  </a:lnTo>
                  <a:lnTo>
                    <a:pt x="32" y="66"/>
                  </a:lnTo>
                  <a:lnTo>
                    <a:pt x="34" y="76"/>
                  </a:lnTo>
                  <a:lnTo>
                    <a:pt x="36" y="76"/>
                  </a:lnTo>
                  <a:lnTo>
                    <a:pt x="38" y="76"/>
                  </a:lnTo>
                  <a:lnTo>
                    <a:pt x="40" y="72"/>
                  </a:lnTo>
                  <a:lnTo>
                    <a:pt x="42" y="72"/>
                  </a:lnTo>
                  <a:lnTo>
                    <a:pt x="42" y="74"/>
                  </a:lnTo>
                  <a:lnTo>
                    <a:pt x="40" y="68"/>
                  </a:lnTo>
                  <a:lnTo>
                    <a:pt x="40" y="64"/>
                  </a:lnTo>
                  <a:lnTo>
                    <a:pt x="40" y="60"/>
                  </a:lnTo>
                  <a:lnTo>
                    <a:pt x="42" y="58"/>
                  </a:lnTo>
                  <a:lnTo>
                    <a:pt x="44" y="56"/>
                  </a:lnTo>
                  <a:lnTo>
                    <a:pt x="42" y="56"/>
                  </a:lnTo>
                  <a:lnTo>
                    <a:pt x="40" y="56"/>
                  </a:lnTo>
                  <a:lnTo>
                    <a:pt x="34" y="50"/>
                  </a:lnTo>
                  <a:lnTo>
                    <a:pt x="30" y="44"/>
                  </a:lnTo>
                  <a:lnTo>
                    <a:pt x="30" y="40"/>
                  </a:lnTo>
                  <a:lnTo>
                    <a:pt x="30" y="36"/>
                  </a:lnTo>
                  <a:lnTo>
                    <a:pt x="24" y="26"/>
                  </a:lnTo>
                  <a:lnTo>
                    <a:pt x="20" y="20"/>
                  </a:lnTo>
                  <a:lnTo>
                    <a:pt x="18" y="16"/>
                  </a:lnTo>
                  <a:lnTo>
                    <a:pt x="18" y="10"/>
                  </a:lnTo>
                  <a:lnTo>
                    <a:pt x="20" y="4"/>
                  </a:lnTo>
                  <a:lnTo>
                    <a:pt x="18" y="4"/>
                  </a:lnTo>
                  <a:lnTo>
                    <a:pt x="16" y="4"/>
                  </a:lnTo>
                  <a:lnTo>
                    <a:pt x="16" y="0"/>
                  </a:lnTo>
                  <a:lnTo>
                    <a:pt x="14" y="2"/>
                  </a:lnTo>
                  <a:lnTo>
                    <a:pt x="14" y="4"/>
                  </a:lnTo>
                  <a:lnTo>
                    <a:pt x="14" y="8"/>
                  </a:lnTo>
                  <a:lnTo>
                    <a:pt x="12" y="8"/>
                  </a:lnTo>
                  <a:lnTo>
                    <a:pt x="10" y="8"/>
                  </a:lnTo>
                  <a:lnTo>
                    <a:pt x="8" y="6"/>
                  </a:lnTo>
                  <a:lnTo>
                    <a:pt x="0" y="18"/>
                  </a:lnTo>
                  <a:lnTo>
                    <a:pt x="0" y="20"/>
                  </a:lnTo>
                  <a:lnTo>
                    <a:pt x="2" y="22"/>
                  </a:lnTo>
                  <a:lnTo>
                    <a:pt x="2" y="24"/>
                  </a:lnTo>
                  <a:close/>
                </a:path>
              </a:pathLst>
            </a:custGeom>
            <a:solidFill>
              <a:srgbClr val="B7BCBE"/>
            </a:solidFill>
            <a:ln w="3175" cmpd="sng">
              <a:solidFill>
                <a:schemeClr val="bg1"/>
              </a:solidFill>
              <a:prstDash val="solid"/>
              <a:round/>
            </a:ln>
          </p:spPr>
          <p:txBody>
            <a:bodyPr/>
            <a:lstStyle/>
            <a:p>
              <a:endParaRPr lang="en-GB"/>
            </a:p>
          </p:txBody>
        </p:sp>
        <p:sp>
          <p:nvSpPr>
            <p:cNvPr id="36" name="Freeform 40"/>
            <p:cNvSpPr/>
            <p:nvPr/>
          </p:nvSpPr>
          <p:spPr bwMode="auto">
            <a:xfrm>
              <a:off x="4389723" y="2592323"/>
              <a:ext cx="47082" cy="38759"/>
            </a:xfrm>
            <a:custGeom>
              <a:gdLst>
                <a:gd name="T0" fmla="*/ 8 w 16"/>
                <a:gd name="T1" fmla="*/ 14 h 14"/>
                <a:gd name="T2" fmla="*/ 8 w 16"/>
                <a:gd name="T3" fmla="*/ 14 h 14"/>
                <a:gd name="T4" fmla="*/ 16 w 16"/>
                <a:gd name="T5" fmla="*/ 6 h 14"/>
                <a:gd name="T6" fmla="*/ 16 w 16"/>
                <a:gd name="T7" fmla="*/ 6 h 14"/>
                <a:gd name="T8" fmla="*/ 12 w 16"/>
                <a:gd name="T9" fmla="*/ 2 h 14"/>
                <a:gd name="T10" fmla="*/ 12 w 16"/>
                <a:gd name="T11" fmla="*/ 0 h 14"/>
                <a:gd name="T12" fmla="*/ 10 w 16"/>
                <a:gd name="T13" fmla="*/ 0 h 14"/>
                <a:gd name="T14" fmla="*/ 8 w 16"/>
                <a:gd name="T15" fmla="*/ 0 h 14"/>
                <a:gd name="T16" fmla="*/ 8 w 16"/>
                <a:gd name="T17" fmla="*/ 0 h 14"/>
                <a:gd name="T18" fmla="*/ 4 w 16"/>
                <a:gd name="T19" fmla="*/ 2 h 14"/>
                <a:gd name="T20" fmla="*/ 0 w 16"/>
                <a:gd name="T21" fmla="*/ 6 h 14"/>
                <a:gd name="T22" fmla="*/ 0 w 16"/>
                <a:gd name="T23" fmla="*/ 6 h 14"/>
                <a:gd name="T24" fmla="*/ 0 w 16"/>
                <a:gd name="T25" fmla="*/ 8 h 14"/>
                <a:gd name="T26" fmla="*/ 2 w 16"/>
                <a:gd name="T27" fmla="*/ 12 h 14"/>
                <a:gd name="T28" fmla="*/ 2 w 16"/>
                <a:gd name="T29" fmla="*/ 12 h 14"/>
                <a:gd name="T30" fmla="*/ 8 w 16"/>
                <a:gd name="T31" fmla="*/ 14 h 14"/>
                <a:gd name="T32" fmla="*/ 8 w 16"/>
                <a:gd name="T33" fmla="*/ 14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4"/>
                <a:gd name="T53" fmla="*/ 16 w 16"/>
                <a:gd name="T54" fmla="*/ 14 h 1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4">
                  <a:moveTo>
                    <a:pt x="8" y="14"/>
                  </a:moveTo>
                  <a:lnTo>
                    <a:pt x="8" y="14"/>
                  </a:lnTo>
                  <a:lnTo>
                    <a:pt x="16" y="6"/>
                  </a:lnTo>
                  <a:lnTo>
                    <a:pt x="12" y="2"/>
                  </a:lnTo>
                  <a:lnTo>
                    <a:pt x="12" y="0"/>
                  </a:lnTo>
                  <a:lnTo>
                    <a:pt x="10" y="0"/>
                  </a:lnTo>
                  <a:lnTo>
                    <a:pt x="8" y="0"/>
                  </a:lnTo>
                  <a:lnTo>
                    <a:pt x="4" y="2"/>
                  </a:lnTo>
                  <a:lnTo>
                    <a:pt x="0" y="6"/>
                  </a:lnTo>
                  <a:lnTo>
                    <a:pt x="0" y="8"/>
                  </a:lnTo>
                  <a:lnTo>
                    <a:pt x="2" y="12"/>
                  </a:lnTo>
                  <a:lnTo>
                    <a:pt x="8" y="14"/>
                  </a:lnTo>
                  <a:close/>
                </a:path>
              </a:pathLst>
            </a:custGeom>
            <a:solidFill>
              <a:srgbClr val="B7BCBE"/>
            </a:solidFill>
            <a:ln w="3175" cmpd="sng">
              <a:solidFill>
                <a:schemeClr val="bg1"/>
              </a:solidFill>
              <a:prstDash val="solid"/>
              <a:round/>
            </a:ln>
          </p:spPr>
          <p:txBody>
            <a:bodyPr/>
            <a:lstStyle/>
            <a:p>
              <a:endParaRPr lang="en-GB"/>
            </a:p>
          </p:txBody>
        </p:sp>
        <p:sp>
          <p:nvSpPr>
            <p:cNvPr id="37" name="Freeform 41"/>
            <p:cNvSpPr/>
            <p:nvPr/>
          </p:nvSpPr>
          <p:spPr bwMode="auto">
            <a:xfrm>
              <a:off x="3804900" y="2648035"/>
              <a:ext cx="297369" cy="145342"/>
            </a:xfrm>
            <a:custGeom>
              <a:gdLst>
                <a:gd name="T0" fmla="*/ 4 w 102"/>
                <a:gd name="T1" fmla="*/ 40 h 50"/>
                <a:gd name="T2" fmla="*/ 12 w 102"/>
                <a:gd name="T3" fmla="*/ 42 h 50"/>
                <a:gd name="T4" fmla="*/ 16 w 102"/>
                <a:gd name="T5" fmla="*/ 42 h 50"/>
                <a:gd name="T6" fmla="*/ 20 w 102"/>
                <a:gd name="T7" fmla="*/ 50 h 50"/>
                <a:gd name="T8" fmla="*/ 26 w 102"/>
                <a:gd name="T9" fmla="*/ 50 h 50"/>
                <a:gd name="T10" fmla="*/ 48 w 102"/>
                <a:gd name="T11" fmla="*/ 44 h 50"/>
                <a:gd name="T12" fmla="*/ 52 w 102"/>
                <a:gd name="T13" fmla="*/ 34 h 50"/>
                <a:gd name="T14" fmla="*/ 62 w 102"/>
                <a:gd name="T15" fmla="*/ 38 h 50"/>
                <a:gd name="T16" fmla="*/ 68 w 102"/>
                <a:gd name="T17" fmla="*/ 32 h 50"/>
                <a:gd name="T18" fmla="*/ 74 w 102"/>
                <a:gd name="T19" fmla="*/ 24 h 50"/>
                <a:gd name="T20" fmla="*/ 82 w 102"/>
                <a:gd name="T21" fmla="*/ 20 h 50"/>
                <a:gd name="T22" fmla="*/ 88 w 102"/>
                <a:gd name="T23" fmla="*/ 18 h 50"/>
                <a:gd name="T24" fmla="*/ 90 w 102"/>
                <a:gd name="T25" fmla="*/ 12 h 50"/>
                <a:gd name="T26" fmla="*/ 94 w 102"/>
                <a:gd name="T27" fmla="*/ 10 h 50"/>
                <a:gd name="T28" fmla="*/ 98 w 102"/>
                <a:gd name="T29" fmla="*/ 4 h 50"/>
                <a:gd name="T30" fmla="*/ 102 w 102"/>
                <a:gd name="T31" fmla="*/ 0 h 50"/>
                <a:gd name="T32" fmla="*/ 92 w 102"/>
                <a:gd name="T33" fmla="*/ 0 h 50"/>
                <a:gd name="T34" fmla="*/ 84 w 102"/>
                <a:gd name="T35" fmla="*/ 2 h 50"/>
                <a:gd name="T36" fmla="*/ 76 w 102"/>
                <a:gd name="T37" fmla="*/ 12 h 50"/>
                <a:gd name="T38" fmla="*/ 68 w 102"/>
                <a:gd name="T39" fmla="*/ 20 h 50"/>
                <a:gd name="T40" fmla="*/ 56 w 102"/>
                <a:gd name="T41" fmla="*/ 20 h 50"/>
                <a:gd name="T42" fmla="*/ 44 w 102"/>
                <a:gd name="T43" fmla="*/ 20 h 50"/>
                <a:gd name="T44" fmla="*/ 38 w 102"/>
                <a:gd name="T45" fmla="*/ 8 h 50"/>
                <a:gd name="T46" fmla="*/ 26 w 102"/>
                <a:gd name="T47" fmla="*/ 0 h 50"/>
                <a:gd name="T48" fmla="*/ 26 w 102"/>
                <a:gd name="T49" fmla="*/ 2 h 50"/>
                <a:gd name="T50" fmla="*/ 30 w 102"/>
                <a:gd name="T51" fmla="*/ 12 h 50"/>
                <a:gd name="T52" fmla="*/ 38 w 102"/>
                <a:gd name="T53" fmla="*/ 26 h 50"/>
                <a:gd name="T54" fmla="*/ 30 w 102"/>
                <a:gd name="T55" fmla="*/ 24 h 50"/>
                <a:gd name="T56" fmla="*/ 28 w 102"/>
                <a:gd name="T57" fmla="*/ 26 h 50"/>
                <a:gd name="T58" fmla="*/ 20 w 102"/>
                <a:gd name="T59" fmla="*/ 34 h 50"/>
                <a:gd name="T60" fmla="*/ 14 w 102"/>
                <a:gd name="T61" fmla="*/ 36 h 50"/>
                <a:gd name="T62" fmla="*/ 0 w 102"/>
                <a:gd name="T63" fmla="*/ 34 h 50"/>
                <a:gd name="T64" fmla="*/ 2 w 102"/>
                <a:gd name="T65" fmla="*/ 38 h 50"/>
                <a:gd name="T66" fmla="*/ 4 w 102"/>
                <a:gd name="T67" fmla="*/ 40 h 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2"/>
                <a:gd name="T103" fmla="*/ 0 h 50"/>
                <a:gd name="T104" fmla="*/ 102 w 102"/>
                <a:gd name="T105" fmla="*/ 50 h 50"/>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2" h="50">
                  <a:moveTo>
                    <a:pt x="4" y="40"/>
                  </a:moveTo>
                  <a:lnTo>
                    <a:pt x="4" y="40"/>
                  </a:lnTo>
                  <a:lnTo>
                    <a:pt x="10" y="42"/>
                  </a:lnTo>
                  <a:lnTo>
                    <a:pt x="12" y="42"/>
                  </a:lnTo>
                  <a:lnTo>
                    <a:pt x="16" y="42"/>
                  </a:lnTo>
                  <a:lnTo>
                    <a:pt x="18" y="46"/>
                  </a:lnTo>
                  <a:lnTo>
                    <a:pt x="20" y="50"/>
                  </a:lnTo>
                  <a:lnTo>
                    <a:pt x="26" y="50"/>
                  </a:lnTo>
                  <a:lnTo>
                    <a:pt x="34" y="48"/>
                  </a:lnTo>
                  <a:lnTo>
                    <a:pt x="48" y="44"/>
                  </a:lnTo>
                  <a:lnTo>
                    <a:pt x="52" y="34"/>
                  </a:lnTo>
                  <a:lnTo>
                    <a:pt x="62" y="38"/>
                  </a:lnTo>
                  <a:lnTo>
                    <a:pt x="68" y="32"/>
                  </a:lnTo>
                  <a:lnTo>
                    <a:pt x="74" y="28"/>
                  </a:lnTo>
                  <a:lnTo>
                    <a:pt x="74" y="24"/>
                  </a:lnTo>
                  <a:lnTo>
                    <a:pt x="82" y="20"/>
                  </a:lnTo>
                  <a:lnTo>
                    <a:pt x="88" y="18"/>
                  </a:lnTo>
                  <a:lnTo>
                    <a:pt x="90" y="14"/>
                  </a:lnTo>
                  <a:lnTo>
                    <a:pt x="90" y="12"/>
                  </a:lnTo>
                  <a:lnTo>
                    <a:pt x="94" y="10"/>
                  </a:lnTo>
                  <a:lnTo>
                    <a:pt x="100" y="8"/>
                  </a:lnTo>
                  <a:lnTo>
                    <a:pt x="98" y="4"/>
                  </a:lnTo>
                  <a:lnTo>
                    <a:pt x="102" y="0"/>
                  </a:lnTo>
                  <a:lnTo>
                    <a:pt x="92" y="0"/>
                  </a:lnTo>
                  <a:lnTo>
                    <a:pt x="84" y="2"/>
                  </a:lnTo>
                  <a:lnTo>
                    <a:pt x="80" y="6"/>
                  </a:lnTo>
                  <a:lnTo>
                    <a:pt x="76" y="12"/>
                  </a:lnTo>
                  <a:lnTo>
                    <a:pt x="72" y="16"/>
                  </a:lnTo>
                  <a:lnTo>
                    <a:pt x="68" y="20"/>
                  </a:lnTo>
                  <a:lnTo>
                    <a:pt x="56" y="20"/>
                  </a:lnTo>
                  <a:lnTo>
                    <a:pt x="44" y="20"/>
                  </a:lnTo>
                  <a:lnTo>
                    <a:pt x="42" y="14"/>
                  </a:lnTo>
                  <a:lnTo>
                    <a:pt x="38" y="8"/>
                  </a:lnTo>
                  <a:lnTo>
                    <a:pt x="34" y="2"/>
                  </a:lnTo>
                  <a:lnTo>
                    <a:pt x="26" y="0"/>
                  </a:lnTo>
                  <a:lnTo>
                    <a:pt x="26" y="2"/>
                  </a:lnTo>
                  <a:lnTo>
                    <a:pt x="26" y="4"/>
                  </a:lnTo>
                  <a:lnTo>
                    <a:pt x="30" y="12"/>
                  </a:lnTo>
                  <a:lnTo>
                    <a:pt x="38" y="26"/>
                  </a:lnTo>
                  <a:lnTo>
                    <a:pt x="34" y="24"/>
                  </a:lnTo>
                  <a:lnTo>
                    <a:pt x="30" y="24"/>
                  </a:lnTo>
                  <a:lnTo>
                    <a:pt x="28" y="26"/>
                  </a:lnTo>
                  <a:lnTo>
                    <a:pt x="26" y="28"/>
                  </a:lnTo>
                  <a:lnTo>
                    <a:pt x="20" y="34"/>
                  </a:lnTo>
                  <a:lnTo>
                    <a:pt x="14" y="36"/>
                  </a:lnTo>
                  <a:lnTo>
                    <a:pt x="10" y="36"/>
                  </a:lnTo>
                  <a:lnTo>
                    <a:pt x="0" y="34"/>
                  </a:lnTo>
                  <a:lnTo>
                    <a:pt x="2" y="38"/>
                  </a:lnTo>
                  <a:lnTo>
                    <a:pt x="4" y="40"/>
                  </a:lnTo>
                  <a:close/>
                </a:path>
              </a:pathLst>
            </a:custGeom>
            <a:solidFill>
              <a:srgbClr val="B7BCBE"/>
            </a:solidFill>
            <a:ln w="3175" cmpd="sng">
              <a:solidFill>
                <a:schemeClr val="bg1"/>
              </a:solidFill>
              <a:prstDash val="solid"/>
              <a:round/>
            </a:ln>
          </p:spPr>
          <p:txBody>
            <a:bodyPr/>
            <a:lstStyle/>
            <a:p>
              <a:endParaRPr lang="en-GB"/>
            </a:p>
          </p:txBody>
        </p:sp>
        <p:sp>
          <p:nvSpPr>
            <p:cNvPr id="38" name="Freeform 42"/>
            <p:cNvSpPr/>
            <p:nvPr/>
          </p:nvSpPr>
          <p:spPr bwMode="auto">
            <a:xfrm>
              <a:off x="3998190" y="3847102"/>
              <a:ext cx="34692" cy="50868"/>
            </a:xfrm>
            <a:custGeom>
              <a:gdLst>
                <a:gd name="T0" fmla="*/ 10 w 12"/>
                <a:gd name="T1" fmla="*/ 18 h 18"/>
                <a:gd name="T2" fmla="*/ 10 w 12"/>
                <a:gd name="T3" fmla="*/ 18 h 18"/>
                <a:gd name="T4" fmla="*/ 12 w 12"/>
                <a:gd name="T5" fmla="*/ 14 h 18"/>
                <a:gd name="T6" fmla="*/ 12 w 12"/>
                <a:gd name="T7" fmla="*/ 14 h 18"/>
                <a:gd name="T8" fmla="*/ 12 w 12"/>
                <a:gd name="T9" fmla="*/ 12 h 18"/>
                <a:gd name="T10" fmla="*/ 12 w 12"/>
                <a:gd name="T11" fmla="*/ 12 h 18"/>
                <a:gd name="T12" fmla="*/ 12 w 12"/>
                <a:gd name="T13" fmla="*/ 6 h 18"/>
                <a:gd name="T14" fmla="*/ 12 w 12"/>
                <a:gd name="T15" fmla="*/ 6 h 18"/>
                <a:gd name="T16" fmla="*/ 10 w 12"/>
                <a:gd name="T17" fmla="*/ 6 h 18"/>
                <a:gd name="T18" fmla="*/ 6 w 12"/>
                <a:gd name="T19" fmla="*/ 6 h 18"/>
                <a:gd name="T20" fmla="*/ 6 w 12"/>
                <a:gd name="T21" fmla="*/ 0 h 18"/>
                <a:gd name="T22" fmla="*/ 6 w 12"/>
                <a:gd name="T23" fmla="*/ 0 h 18"/>
                <a:gd name="T24" fmla="*/ 2 w 12"/>
                <a:gd name="T25" fmla="*/ 2 h 18"/>
                <a:gd name="T26" fmla="*/ 0 w 12"/>
                <a:gd name="T27" fmla="*/ 4 h 18"/>
                <a:gd name="T28" fmla="*/ 4 w 12"/>
                <a:gd name="T29" fmla="*/ 10 h 18"/>
                <a:gd name="T30" fmla="*/ 10 w 12"/>
                <a:gd name="T31" fmla="*/ 18 h 18"/>
                <a:gd name="T32" fmla="*/ 10 w 12"/>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10" y="18"/>
                  </a:moveTo>
                  <a:lnTo>
                    <a:pt x="10" y="18"/>
                  </a:lnTo>
                  <a:lnTo>
                    <a:pt x="12" y="14"/>
                  </a:lnTo>
                  <a:lnTo>
                    <a:pt x="12" y="12"/>
                  </a:lnTo>
                  <a:lnTo>
                    <a:pt x="12" y="6"/>
                  </a:lnTo>
                  <a:lnTo>
                    <a:pt x="10" y="6"/>
                  </a:lnTo>
                  <a:lnTo>
                    <a:pt x="6" y="6"/>
                  </a:lnTo>
                  <a:lnTo>
                    <a:pt x="6" y="0"/>
                  </a:lnTo>
                  <a:lnTo>
                    <a:pt x="2" y="2"/>
                  </a:lnTo>
                  <a:lnTo>
                    <a:pt x="0" y="4"/>
                  </a:lnTo>
                  <a:lnTo>
                    <a:pt x="4" y="10"/>
                  </a:lnTo>
                  <a:lnTo>
                    <a:pt x="10" y="18"/>
                  </a:lnTo>
                  <a:close/>
                </a:path>
              </a:pathLst>
            </a:custGeom>
            <a:solidFill>
              <a:srgbClr val="B7BCBE"/>
            </a:solidFill>
            <a:ln w="3175" cmpd="sng">
              <a:solidFill>
                <a:schemeClr val="bg1"/>
              </a:solidFill>
              <a:prstDash val="solid"/>
              <a:round/>
            </a:ln>
          </p:spPr>
          <p:txBody>
            <a:bodyPr/>
            <a:lstStyle/>
            <a:p>
              <a:endParaRPr lang="en-GB"/>
            </a:p>
          </p:txBody>
        </p:sp>
        <p:sp>
          <p:nvSpPr>
            <p:cNvPr id="39" name="Freeform 43"/>
            <p:cNvSpPr/>
            <p:nvPr/>
          </p:nvSpPr>
          <p:spPr bwMode="auto">
            <a:xfrm>
              <a:off x="3586831" y="2425179"/>
              <a:ext cx="235415" cy="155030"/>
            </a:xfrm>
            <a:custGeom>
              <a:gdLst>
                <a:gd name="T0" fmla="*/ 6 w 80"/>
                <a:gd name="T1" fmla="*/ 12 h 54"/>
                <a:gd name="T2" fmla="*/ 24 w 80"/>
                <a:gd name="T3" fmla="*/ 14 h 54"/>
                <a:gd name="T4" fmla="*/ 28 w 80"/>
                <a:gd name="T5" fmla="*/ 18 h 54"/>
                <a:gd name="T6" fmla="*/ 32 w 80"/>
                <a:gd name="T7" fmla="*/ 22 h 54"/>
                <a:gd name="T8" fmla="*/ 26 w 80"/>
                <a:gd name="T9" fmla="*/ 22 h 54"/>
                <a:gd name="T10" fmla="*/ 16 w 80"/>
                <a:gd name="T11" fmla="*/ 22 h 54"/>
                <a:gd name="T12" fmla="*/ 16 w 80"/>
                <a:gd name="T13" fmla="*/ 22 h 54"/>
                <a:gd name="T14" fmla="*/ 20 w 80"/>
                <a:gd name="T15" fmla="*/ 26 h 54"/>
                <a:gd name="T16" fmla="*/ 12 w 80"/>
                <a:gd name="T17" fmla="*/ 36 h 54"/>
                <a:gd name="T18" fmla="*/ 14 w 80"/>
                <a:gd name="T19" fmla="*/ 38 h 54"/>
                <a:gd name="T20" fmla="*/ 14 w 80"/>
                <a:gd name="T21" fmla="*/ 42 h 54"/>
                <a:gd name="T22" fmla="*/ 10 w 80"/>
                <a:gd name="T23" fmla="*/ 42 h 54"/>
                <a:gd name="T24" fmla="*/ 14 w 80"/>
                <a:gd name="T25" fmla="*/ 48 h 54"/>
                <a:gd name="T26" fmla="*/ 28 w 80"/>
                <a:gd name="T27" fmla="*/ 50 h 54"/>
                <a:gd name="T28" fmla="*/ 36 w 80"/>
                <a:gd name="T29" fmla="*/ 40 h 54"/>
                <a:gd name="T30" fmla="*/ 38 w 80"/>
                <a:gd name="T31" fmla="*/ 36 h 54"/>
                <a:gd name="T32" fmla="*/ 48 w 80"/>
                <a:gd name="T33" fmla="*/ 36 h 54"/>
                <a:gd name="T34" fmla="*/ 48 w 80"/>
                <a:gd name="T35" fmla="*/ 38 h 54"/>
                <a:gd name="T36" fmla="*/ 52 w 80"/>
                <a:gd name="T37" fmla="*/ 40 h 54"/>
                <a:gd name="T38" fmla="*/ 44 w 80"/>
                <a:gd name="T39" fmla="*/ 40 h 54"/>
                <a:gd name="T40" fmla="*/ 38 w 80"/>
                <a:gd name="T41" fmla="*/ 46 h 54"/>
                <a:gd name="T42" fmla="*/ 32 w 80"/>
                <a:gd name="T43" fmla="*/ 52 h 54"/>
                <a:gd name="T44" fmla="*/ 34 w 80"/>
                <a:gd name="T45" fmla="*/ 54 h 54"/>
                <a:gd name="T46" fmla="*/ 36 w 80"/>
                <a:gd name="T47" fmla="*/ 54 h 54"/>
                <a:gd name="T48" fmla="*/ 42 w 80"/>
                <a:gd name="T49" fmla="*/ 46 h 54"/>
                <a:gd name="T50" fmla="*/ 46 w 80"/>
                <a:gd name="T51" fmla="*/ 44 h 54"/>
                <a:gd name="T52" fmla="*/ 62 w 80"/>
                <a:gd name="T53" fmla="*/ 42 h 54"/>
                <a:gd name="T54" fmla="*/ 62 w 80"/>
                <a:gd name="T55" fmla="*/ 42 h 54"/>
                <a:gd name="T56" fmla="*/ 54 w 80"/>
                <a:gd name="T57" fmla="*/ 38 h 54"/>
                <a:gd name="T58" fmla="*/ 54 w 80"/>
                <a:gd name="T59" fmla="*/ 32 h 54"/>
                <a:gd name="T60" fmla="*/ 66 w 80"/>
                <a:gd name="T61" fmla="*/ 34 h 54"/>
                <a:gd name="T62" fmla="*/ 78 w 80"/>
                <a:gd name="T63" fmla="*/ 32 h 54"/>
                <a:gd name="T64" fmla="*/ 74 w 80"/>
                <a:gd name="T65" fmla="*/ 26 h 54"/>
                <a:gd name="T66" fmla="*/ 76 w 80"/>
                <a:gd name="T67" fmla="*/ 24 h 54"/>
                <a:gd name="T68" fmla="*/ 80 w 80"/>
                <a:gd name="T69" fmla="*/ 20 h 54"/>
                <a:gd name="T70" fmla="*/ 78 w 80"/>
                <a:gd name="T71" fmla="*/ 14 h 54"/>
                <a:gd name="T72" fmla="*/ 76 w 80"/>
                <a:gd name="T73" fmla="*/ 16 h 54"/>
                <a:gd name="T74" fmla="*/ 74 w 80"/>
                <a:gd name="T75" fmla="*/ 16 h 54"/>
                <a:gd name="T76" fmla="*/ 64 w 80"/>
                <a:gd name="T77" fmla="*/ 16 h 54"/>
                <a:gd name="T78" fmla="*/ 54 w 80"/>
                <a:gd name="T79" fmla="*/ 14 h 54"/>
                <a:gd name="T80" fmla="*/ 48 w 80"/>
                <a:gd name="T81" fmla="*/ 10 h 54"/>
                <a:gd name="T82" fmla="*/ 54 w 80"/>
                <a:gd name="T83" fmla="*/ 6 h 54"/>
                <a:gd name="T84" fmla="*/ 56 w 80"/>
                <a:gd name="T85" fmla="*/ 6 h 54"/>
                <a:gd name="T86" fmla="*/ 58 w 80"/>
                <a:gd name="T87" fmla="*/ 8 h 54"/>
                <a:gd name="T88" fmla="*/ 64 w 80"/>
                <a:gd name="T89" fmla="*/ 4 h 54"/>
                <a:gd name="T90" fmla="*/ 54 w 80"/>
                <a:gd name="T91" fmla="*/ 0 h 54"/>
                <a:gd name="T92" fmla="*/ 46 w 80"/>
                <a:gd name="T93" fmla="*/ 0 h 54"/>
                <a:gd name="T94" fmla="*/ 32 w 80"/>
                <a:gd name="T95" fmla="*/ 4 h 54"/>
                <a:gd name="T96" fmla="*/ 20 w 80"/>
                <a:gd name="T97" fmla="*/ 8 h 54"/>
                <a:gd name="T98" fmla="*/ 0 w 80"/>
                <a:gd name="T99" fmla="*/ 8 h 54"/>
                <a:gd name="T100" fmla="*/ 0 w 80"/>
                <a:gd name="T101" fmla="*/ 14 h 54"/>
                <a:gd name="T102" fmla="*/ 2 w 80"/>
                <a:gd name="T103" fmla="*/ 12 h 54"/>
                <a:gd name="T104" fmla="*/ 6 w 80"/>
                <a:gd name="T105" fmla="*/ 12 h 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0"/>
                <a:gd name="T160" fmla="*/ 0 h 54"/>
                <a:gd name="T161" fmla="*/ 80 w 80"/>
                <a:gd name="T162" fmla="*/ 54 h 54"/>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0" h="54">
                  <a:moveTo>
                    <a:pt x="6" y="12"/>
                  </a:moveTo>
                  <a:lnTo>
                    <a:pt x="6" y="12"/>
                  </a:lnTo>
                  <a:lnTo>
                    <a:pt x="14" y="12"/>
                  </a:lnTo>
                  <a:lnTo>
                    <a:pt x="24" y="14"/>
                  </a:lnTo>
                  <a:lnTo>
                    <a:pt x="28" y="18"/>
                  </a:lnTo>
                  <a:lnTo>
                    <a:pt x="32" y="22"/>
                  </a:lnTo>
                  <a:lnTo>
                    <a:pt x="26" y="22"/>
                  </a:lnTo>
                  <a:lnTo>
                    <a:pt x="18" y="22"/>
                  </a:lnTo>
                  <a:lnTo>
                    <a:pt x="16" y="22"/>
                  </a:lnTo>
                  <a:lnTo>
                    <a:pt x="18" y="24"/>
                  </a:lnTo>
                  <a:lnTo>
                    <a:pt x="20" y="26"/>
                  </a:lnTo>
                  <a:lnTo>
                    <a:pt x="12" y="36"/>
                  </a:lnTo>
                  <a:lnTo>
                    <a:pt x="12" y="38"/>
                  </a:lnTo>
                  <a:lnTo>
                    <a:pt x="14" y="38"/>
                  </a:lnTo>
                  <a:lnTo>
                    <a:pt x="14" y="40"/>
                  </a:lnTo>
                  <a:lnTo>
                    <a:pt x="14" y="42"/>
                  </a:lnTo>
                  <a:lnTo>
                    <a:pt x="10" y="42"/>
                  </a:lnTo>
                  <a:lnTo>
                    <a:pt x="14" y="48"/>
                  </a:lnTo>
                  <a:lnTo>
                    <a:pt x="24" y="50"/>
                  </a:lnTo>
                  <a:lnTo>
                    <a:pt x="28" y="50"/>
                  </a:lnTo>
                  <a:lnTo>
                    <a:pt x="30" y="46"/>
                  </a:lnTo>
                  <a:lnTo>
                    <a:pt x="36" y="40"/>
                  </a:lnTo>
                  <a:lnTo>
                    <a:pt x="38" y="36"/>
                  </a:lnTo>
                  <a:lnTo>
                    <a:pt x="42" y="36"/>
                  </a:lnTo>
                  <a:lnTo>
                    <a:pt x="48" y="36"/>
                  </a:lnTo>
                  <a:lnTo>
                    <a:pt x="48" y="38"/>
                  </a:lnTo>
                  <a:lnTo>
                    <a:pt x="52" y="40"/>
                  </a:lnTo>
                  <a:lnTo>
                    <a:pt x="48" y="40"/>
                  </a:lnTo>
                  <a:lnTo>
                    <a:pt x="44" y="40"/>
                  </a:lnTo>
                  <a:lnTo>
                    <a:pt x="38" y="46"/>
                  </a:lnTo>
                  <a:lnTo>
                    <a:pt x="32" y="52"/>
                  </a:lnTo>
                  <a:lnTo>
                    <a:pt x="32" y="54"/>
                  </a:lnTo>
                  <a:lnTo>
                    <a:pt x="34" y="54"/>
                  </a:lnTo>
                  <a:lnTo>
                    <a:pt x="36" y="54"/>
                  </a:lnTo>
                  <a:lnTo>
                    <a:pt x="38" y="50"/>
                  </a:lnTo>
                  <a:lnTo>
                    <a:pt x="42" y="46"/>
                  </a:lnTo>
                  <a:lnTo>
                    <a:pt x="46" y="44"/>
                  </a:lnTo>
                  <a:lnTo>
                    <a:pt x="50" y="44"/>
                  </a:lnTo>
                  <a:lnTo>
                    <a:pt x="62" y="42"/>
                  </a:lnTo>
                  <a:lnTo>
                    <a:pt x="54" y="38"/>
                  </a:lnTo>
                  <a:lnTo>
                    <a:pt x="54" y="32"/>
                  </a:lnTo>
                  <a:lnTo>
                    <a:pt x="66" y="34"/>
                  </a:lnTo>
                  <a:lnTo>
                    <a:pt x="78" y="32"/>
                  </a:lnTo>
                  <a:lnTo>
                    <a:pt x="76" y="30"/>
                  </a:lnTo>
                  <a:lnTo>
                    <a:pt x="74" y="26"/>
                  </a:lnTo>
                  <a:lnTo>
                    <a:pt x="76" y="24"/>
                  </a:lnTo>
                  <a:lnTo>
                    <a:pt x="80" y="20"/>
                  </a:lnTo>
                  <a:lnTo>
                    <a:pt x="80" y="16"/>
                  </a:lnTo>
                  <a:lnTo>
                    <a:pt x="78" y="14"/>
                  </a:lnTo>
                  <a:lnTo>
                    <a:pt x="76" y="16"/>
                  </a:lnTo>
                  <a:lnTo>
                    <a:pt x="74" y="16"/>
                  </a:lnTo>
                  <a:lnTo>
                    <a:pt x="70" y="18"/>
                  </a:lnTo>
                  <a:lnTo>
                    <a:pt x="64" y="16"/>
                  </a:lnTo>
                  <a:lnTo>
                    <a:pt x="54" y="14"/>
                  </a:lnTo>
                  <a:lnTo>
                    <a:pt x="50" y="12"/>
                  </a:lnTo>
                  <a:lnTo>
                    <a:pt x="48" y="10"/>
                  </a:lnTo>
                  <a:lnTo>
                    <a:pt x="54" y="6"/>
                  </a:lnTo>
                  <a:lnTo>
                    <a:pt x="56" y="6"/>
                  </a:lnTo>
                  <a:lnTo>
                    <a:pt x="58" y="6"/>
                  </a:lnTo>
                  <a:lnTo>
                    <a:pt x="58" y="8"/>
                  </a:lnTo>
                  <a:lnTo>
                    <a:pt x="60" y="8"/>
                  </a:lnTo>
                  <a:lnTo>
                    <a:pt x="64" y="4"/>
                  </a:lnTo>
                  <a:lnTo>
                    <a:pt x="54" y="0"/>
                  </a:lnTo>
                  <a:lnTo>
                    <a:pt x="46" y="0"/>
                  </a:lnTo>
                  <a:lnTo>
                    <a:pt x="40" y="2"/>
                  </a:lnTo>
                  <a:lnTo>
                    <a:pt x="32" y="4"/>
                  </a:lnTo>
                  <a:lnTo>
                    <a:pt x="20" y="8"/>
                  </a:lnTo>
                  <a:lnTo>
                    <a:pt x="8" y="8"/>
                  </a:lnTo>
                  <a:lnTo>
                    <a:pt x="0" y="8"/>
                  </a:lnTo>
                  <a:lnTo>
                    <a:pt x="0" y="14"/>
                  </a:lnTo>
                  <a:lnTo>
                    <a:pt x="2" y="12"/>
                  </a:lnTo>
                  <a:lnTo>
                    <a:pt x="6" y="12"/>
                  </a:lnTo>
                  <a:close/>
                </a:path>
              </a:pathLst>
            </a:custGeom>
            <a:solidFill>
              <a:srgbClr val="B7BCBE"/>
            </a:solidFill>
            <a:ln w="3175" cmpd="sng">
              <a:solidFill>
                <a:schemeClr val="bg1"/>
              </a:solidFill>
              <a:prstDash val="solid"/>
              <a:round/>
            </a:ln>
          </p:spPr>
          <p:txBody>
            <a:bodyPr/>
            <a:lstStyle/>
            <a:p>
              <a:endParaRPr lang="en-GB"/>
            </a:p>
          </p:txBody>
        </p:sp>
        <p:sp>
          <p:nvSpPr>
            <p:cNvPr id="40" name="Freeform 44"/>
            <p:cNvSpPr/>
            <p:nvPr/>
          </p:nvSpPr>
          <p:spPr bwMode="auto">
            <a:xfrm>
              <a:off x="3767729" y="2546295"/>
              <a:ext cx="12390" cy="12111"/>
            </a:xfrm>
            <a:custGeom>
              <a:gdLst>
                <a:gd name="T0" fmla="*/ 0 w 4"/>
                <a:gd name="T1" fmla="*/ 0 h 4"/>
                <a:gd name="T2" fmla="*/ 0 w 4"/>
                <a:gd name="T3" fmla="*/ 0 h 4"/>
                <a:gd name="T4" fmla="*/ 2 w 4"/>
                <a:gd name="T5" fmla="*/ 2 h 4"/>
                <a:gd name="T6" fmla="*/ 2 w 4"/>
                <a:gd name="T7" fmla="*/ 4 h 4"/>
                <a:gd name="T8" fmla="*/ 2 w 4"/>
                <a:gd name="T9" fmla="*/ 4 h 4"/>
                <a:gd name="T10" fmla="*/ 4 w 4"/>
                <a:gd name="T11" fmla="*/ 4 h 4"/>
                <a:gd name="T12" fmla="*/ 4 w 4"/>
                <a:gd name="T13" fmla="*/ 2 h 4"/>
                <a:gd name="T14" fmla="*/ 2 w 4"/>
                <a:gd name="T15" fmla="*/ 0 h 4"/>
                <a:gd name="T16" fmla="*/ 2 w 4"/>
                <a:gd name="T17" fmla="*/ 0 h 4"/>
                <a:gd name="T18" fmla="*/ 0 w 4"/>
                <a:gd name="T19" fmla="*/ 0 h 4"/>
                <a:gd name="T20" fmla="*/ 0 w 4"/>
                <a:gd name="T21" fmla="*/ 0 h 4"/>
                <a:gd name="T22" fmla="*/ 0 w 4"/>
                <a:gd name="T23" fmla="*/ 0 h 4"/>
                <a:gd name="T24" fmla="*/ 0 w 4"/>
                <a:gd name="T25" fmla="*/ 0 h 4"/>
                <a:gd name="T26" fmla="*/ 0 w 4"/>
                <a:gd name="T27" fmla="*/ 0 h 4"/>
                <a:gd name="T28" fmla="*/ 0 w 4"/>
                <a:gd name="T29" fmla="*/ 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
                <a:gd name="T46" fmla="*/ 0 h 4"/>
                <a:gd name="T47" fmla="*/ 4 w 4"/>
                <a:gd name="T48" fmla="*/ 4 h 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 h="4">
                  <a:moveTo>
                    <a:pt x="0" y="0"/>
                  </a:moveTo>
                  <a:lnTo>
                    <a:pt x="0" y="0"/>
                  </a:lnTo>
                  <a:lnTo>
                    <a:pt x="2" y="2"/>
                  </a:lnTo>
                  <a:lnTo>
                    <a:pt x="2" y="4"/>
                  </a:lnTo>
                  <a:lnTo>
                    <a:pt x="4" y="4"/>
                  </a:lnTo>
                  <a:lnTo>
                    <a:pt x="4"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41" name="Freeform 45"/>
            <p:cNvSpPr/>
            <p:nvPr/>
          </p:nvSpPr>
          <p:spPr bwMode="auto">
            <a:xfrm>
              <a:off x="4342639" y="2965365"/>
              <a:ext cx="47082" cy="79936"/>
            </a:xfrm>
            <a:custGeom>
              <a:gdLst>
                <a:gd name="T0" fmla="*/ 0 w 16"/>
                <a:gd name="T1" fmla="*/ 18 h 28"/>
                <a:gd name="T2" fmla="*/ 0 w 16"/>
                <a:gd name="T3" fmla="*/ 18 h 28"/>
                <a:gd name="T4" fmla="*/ 2 w 16"/>
                <a:gd name="T5" fmla="*/ 22 h 28"/>
                <a:gd name="T6" fmla="*/ 2 w 16"/>
                <a:gd name="T7" fmla="*/ 28 h 28"/>
                <a:gd name="T8" fmla="*/ 2 w 16"/>
                <a:gd name="T9" fmla="*/ 28 h 28"/>
                <a:gd name="T10" fmla="*/ 8 w 16"/>
                <a:gd name="T11" fmla="*/ 28 h 28"/>
                <a:gd name="T12" fmla="*/ 8 w 16"/>
                <a:gd name="T13" fmla="*/ 28 h 28"/>
                <a:gd name="T14" fmla="*/ 12 w 16"/>
                <a:gd name="T15" fmla="*/ 16 h 28"/>
                <a:gd name="T16" fmla="*/ 16 w 16"/>
                <a:gd name="T17" fmla="*/ 2 h 28"/>
                <a:gd name="T18" fmla="*/ 16 w 16"/>
                <a:gd name="T19" fmla="*/ 2 h 28"/>
                <a:gd name="T20" fmla="*/ 10 w 16"/>
                <a:gd name="T21" fmla="*/ 0 h 28"/>
                <a:gd name="T22" fmla="*/ 10 w 16"/>
                <a:gd name="T23" fmla="*/ 0 h 28"/>
                <a:gd name="T24" fmla="*/ 6 w 16"/>
                <a:gd name="T25" fmla="*/ 4 h 28"/>
                <a:gd name="T26" fmla="*/ 2 w 16"/>
                <a:gd name="T27" fmla="*/ 10 h 28"/>
                <a:gd name="T28" fmla="*/ 2 w 16"/>
                <a:gd name="T29" fmla="*/ 10 h 28"/>
                <a:gd name="T30" fmla="*/ 0 w 16"/>
                <a:gd name="T31" fmla="*/ 18 h 28"/>
                <a:gd name="T32" fmla="*/ 0 w 16"/>
                <a:gd name="T33" fmla="*/ 18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8"/>
                <a:gd name="T53" fmla="*/ 16 w 16"/>
                <a:gd name="T54" fmla="*/ 28 h 28"/>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8">
                  <a:moveTo>
                    <a:pt x="0" y="18"/>
                  </a:moveTo>
                  <a:lnTo>
                    <a:pt x="0" y="18"/>
                  </a:lnTo>
                  <a:lnTo>
                    <a:pt x="2" y="22"/>
                  </a:lnTo>
                  <a:lnTo>
                    <a:pt x="2" y="28"/>
                  </a:lnTo>
                  <a:lnTo>
                    <a:pt x="8" y="28"/>
                  </a:lnTo>
                  <a:lnTo>
                    <a:pt x="12" y="16"/>
                  </a:lnTo>
                  <a:lnTo>
                    <a:pt x="16" y="2"/>
                  </a:lnTo>
                  <a:lnTo>
                    <a:pt x="10" y="0"/>
                  </a:lnTo>
                  <a:lnTo>
                    <a:pt x="6" y="4"/>
                  </a:lnTo>
                  <a:lnTo>
                    <a:pt x="2" y="10"/>
                  </a:lnTo>
                  <a:lnTo>
                    <a:pt x="0" y="18"/>
                  </a:lnTo>
                  <a:close/>
                </a:path>
              </a:pathLst>
            </a:custGeom>
            <a:solidFill>
              <a:srgbClr val="B7BCBE"/>
            </a:solidFill>
            <a:ln w="3175" cmpd="sng">
              <a:solidFill>
                <a:schemeClr val="bg1"/>
              </a:solidFill>
              <a:prstDash val="solid"/>
              <a:round/>
            </a:ln>
          </p:spPr>
          <p:txBody>
            <a:bodyPr/>
            <a:lstStyle/>
            <a:p>
              <a:endParaRPr lang="en-GB"/>
            </a:p>
          </p:txBody>
        </p:sp>
        <p:sp>
          <p:nvSpPr>
            <p:cNvPr id="42" name="Freeform 46"/>
            <p:cNvSpPr/>
            <p:nvPr/>
          </p:nvSpPr>
          <p:spPr bwMode="auto">
            <a:xfrm>
              <a:off x="4325292" y="2929027"/>
              <a:ext cx="24781" cy="29068"/>
            </a:xfrm>
            <a:custGeom>
              <a:gdLst>
                <a:gd name="T0" fmla="*/ 6 w 8"/>
                <a:gd name="T1" fmla="*/ 10 h 10"/>
                <a:gd name="T2" fmla="*/ 6 w 8"/>
                <a:gd name="T3" fmla="*/ 10 h 10"/>
                <a:gd name="T4" fmla="*/ 8 w 8"/>
                <a:gd name="T5" fmla="*/ 8 h 10"/>
                <a:gd name="T6" fmla="*/ 8 w 8"/>
                <a:gd name="T7" fmla="*/ 4 h 10"/>
                <a:gd name="T8" fmla="*/ 6 w 8"/>
                <a:gd name="T9" fmla="*/ 0 h 10"/>
                <a:gd name="T10" fmla="*/ 6 w 8"/>
                <a:gd name="T11" fmla="*/ 0 h 10"/>
                <a:gd name="T12" fmla="*/ 0 w 8"/>
                <a:gd name="T13" fmla="*/ 4 h 10"/>
                <a:gd name="T14" fmla="*/ 0 w 8"/>
                <a:gd name="T15" fmla="*/ 4 h 10"/>
                <a:gd name="T16" fmla="*/ 0 w 8"/>
                <a:gd name="T17" fmla="*/ 10 h 10"/>
                <a:gd name="T18" fmla="*/ 6 w 8"/>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0"/>
                <a:gd name="T32" fmla="*/ 8 w 8"/>
                <a:gd name="T33" fmla="*/ 10 h 10"/>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0">
                  <a:moveTo>
                    <a:pt x="6" y="10"/>
                  </a:moveTo>
                  <a:lnTo>
                    <a:pt x="6" y="10"/>
                  </a:lnTo>
                  <a:lnTo>
                    <a:pt x="8" y="8"/>
                  </a:lnTo>
                  <a:lnTo>
                    <a:pt x="8" y="4"/>
                  </a:lnTo>
                  <a:lnTo>
                    <a:pt x="6" y="0"/>
                  </a:lnTo>
                  <a:lnTo>
                    <a:pt x="0" y="4"/>
                  </a:lnTo>
                  <a:lnTo>
                    <a:pt x="0" y="10"/>
                  </a:lnTo>
                  <a:lnTo>
                    <a:pt x="6" y="10"/>
                  </a:lnTo>
                  <a:close/>
                </a:path>
              </a:pathLst>
            </a:custGeom>
            <a:solidFill>
              <a:srgbClr val="B7BCBE"/>
            </a:solidFill>
            <a:ln w="3175" cmpd="sng">
              <a:solidFill>
                <a:schemeClr val="bg1"/>
              </a:solidFill>
              <a:prstDash val="solid"/>
              <a:round/>
            </a:ln>
          </p:spPr>
          <p:txBody>
            <a:bodyPr/>
            <a:lstStyle/>
            <a:p>
              <a:endParaRPr lang="en-GB"/>
            </a:p>
          </p:txBody>
        </p:sp>
        <p:sp>
          <p:nvSpPr>
            <p:cNvPr id="43" name="Freeform 47"/>
            <p:cNvSpPr/>
            <p:nvPr/>
          </p:nvSpPr>
          <p:spPr bwMode="auto">
            <a:xfrm>
              <a:off x="4320338" y="3054991"/>
              <a:ext cx="17346" cy="12111"/>
            </a:xfrm>
            <a:custGeom>
              <a:gdLst>
                <a:gd name="T0" fmla="*/ 0 w 6"/>
                <a:gd name="T1" fmla="*/ 4 h 4"/>
                <a:gd name="T2" fmla="*/ 0 w 6"/>
                <a:gd name="T3" fmla="*/ 4 h 4"/>
                <a:gd name="T4" fmla="*/ 4 w 6"/>
                <a:gd name="T5" fmla="*/ 2 h 4"/>
                <a:gd name="T6" fmla="*/ 6 w 6"/>
                <a:gd name="T7" fmla="*/ 2 h 4"/>
                <a:gd name="T8" fmla="*/ 2 w 6"/>
                <a:gd name="T9" fmla="*/ 0 h 4"/>
                <a:gd name="T10" fmla="*/ 2 w 6"/>
                <a:gd name="T11" fmla="*/ 0 h 4"/>
                <a:gd name="T12" fmla="*/ 0 w 6"/>
                <a:gd name="T13" fmla="*/ 2 h 4"/>
                <a:gd name="T14" fmla="*/ 0 w 6"/>
                <a:gd name="T15" fmla="*/ 4 h 4"/>
                <a:gd name="T16" fmla="*/ 0 w 6"/>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4"/>
                <a:gd name="T29" fmla="*/ 6 w 6"/>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4">
                  <a:moveTo>
                    <a:pt x="0" y="4"/>
                  </a:moveTo>
                  <a:lnTo>
                    <a:pt x="0" y="4"/>
                  </a:lnTo>
                  <a:lnTo>
                    <a:pt x="4" y="2"/>
                  </a:lnTo>
                  <a:lnTo>
                    <a:pt x="6" y="2"/>
                  </a:lnTo>
                  <a:lnTo>
                    <a:pt x="2" y="0"/>
                  </a:lnTo>
                  <a:lnTo>
                    <a:pt x="0" y="2"/>
                  </a:lnTo>
                  <a:lnTo>
                    <a:pt x="0" y="4"/>
                  </a:lnTo>
                  <a:close/>
                </a:path>
              </a:pathLst>
            </a:custGeom>
            <a:solidFill>
              <a:srgbClr val="B7BCBE"/>
            </a:solidFill>
            <a:ln w="3175" cmpd="sng">
              <a:solidFill>
                <a:schemeClr val="bg1"/>
              </a:solidFill>
              <a:prstDash val="solid"/>
              <a:round/>
            </a:ln>
          </p:spPr>
          <p:txBody>
            <a:bodyPr/>
            <a:lstStyle/>
            <a:p>
              <a:endParaRPr lang="en-GB"/>
            </a:p>
          </p:txBody>
        </p:sp>
        <p:sp>
          <p:nvSpPr>
            <p:cNvPr id="44" name="Freeform 48"/>
            <p:cNvSpPr/>
            <p:nvPr/>
          </p:nvSpPr>
          <p:spPr bwMode="auto">
            <a:xfrm>
              <a:off x="4025447" y="2866046"/>
              <a:ext cx="166030" cy="87206"/>
            </a:xfrm>
            <a:custGeom>
              <a:gdLst>
                <a:gd name="T0" fmla="*/ 0 w 56"/>
                <a:gd name="T1" fmla="*/ 24 h 30"/>
                <a:gd name="T2" fmla="*/ 0 w 56"/>
                <a:gd name="T3" fmla="*/ 24 h 30"/>
                <a:gd name="T4" fmla="*/ 4 w 56"/>
                <a:gd name="T5" fmla="*/ 30 h 30"/>
                <a:gd name="T6" fmla="*/ 4 w 56"/>
                <a:gd name="T7" fmla="*/ 30 h 30"/>
                <a:gd name="T8" fmla="*/ 12 w 56"/>
                <a:gd name="T9" fmla="*/ 30 h 30"/>
                <a:gd name="T10" fmla="*/ 12 w 56"/>
                <a:gd name="T11" fmla="*/ 30 h 30"/>
                <a:gd name="T12" fmla="*/ 12 w 56"/>
                <a:gd name="T13" fmla="*/ 26 h 30"/>
                <a:gd name="T14" fmla="*/ 14 w 56"/>
                <a:gd name="T15" fmla="*/ 24 h 30"/>
                <a:gd name="T16" fmla="*/ 14 w 56"/>
                <a:gd name="T17" fmla="*/ 24 h 30"/>
                <a:gd name="T18" fmla="*/ 34 w 56"/>
                <a:gd name="T19" fmla="*/ 10 h 30"/>
                <a:gd name="T20" fmla="*/ 44 w 56"/>
                <a:gd name="T21" fmla="*/ 6 h 30"/>
                <a:gd name="T22" fmla="*/ 56 w 56"/>
                <a:gd name="T23" fmla="*/ 2 h 30"/>
                <a:gd name="T24" fmla="*/ 56 w 56"/>
                <a:gd name="T25" fmla="*/ 2 h 30"/>
                <a:gd name="T26" fmla="*/ 42 w 56"/>
                <a:gd name="T27" fmla="*/ 0 h 30"/>
                <a:gd name="T28" fmla="*/ 42 w 56"/>
                <a:gd name="T29" fmla="*/ 0 h 30"/>
                <a:gd name="T30" fmla="*/ 38 w 56"/>
                <a:gd name="T31" fmla="*/ 2 h 30"/>
                <a:gd name="T32" fmla="*/ 36 w 56"/>
                <a:gd name="T33" fmla="*/ 4 h 30"/>
                <a:gd name="T34" fmla="*/ 32 w 56"/>
                <a:gd name="T35" fmla="*/ 4 h 30"/>
                <a:gd name="T36" fmla="*/ 32 w 56"/>
                <a:gd name="T37" fmla="*/ 4 h 30"/>
                <a:gd name="T38" fmla="*/ 30 w 56"/>
                <a:gd name="T39" fmla="*/ 2 h 30"/>
                <a:gd name="T40" fmla="*/ 28 w 56"/>
                <a:gd name="T41" fmla="*/ 0 h 30"/>
                <a:gd name="T42" fmla="*/ 28 w 56"/>
                <a:gd name="T43" fmla="*/ 0 h 30"/>
                <a:gd name="T44" fmla="*/ 4 w 56"/>
                <a:gd name="T45" fmla="*/ 24 h 30"/>
                <a:gd name="T46" fmla="*/ 0 w 56"/>
                <a:gd name="T47" fmla="*/ 24 h 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6"/>
                <a:gd name="T73" fmla="*/ 0 h 30"/>
                <a:gd name="T74" fmla="*/ 56 w 56"/>
                <a:gd name="T75" fmla="*/ 30 h 30"/>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6" h="30">
                  <a:moveTo>
                    <a:pt x="0" y="24"/>
                  </a:moveTo>
                  <a:lnTo>
                    <a:pt x="0" y="24"/>
                  </a:lnTo>
                  <a:lnTo>
                    <a:pt x="4" y="30"/>
                  </a:lnTo>
                  <a:lnTo>
                    <a:pt x="12" y="30"/>
                  </a:lnTo>
                  <a:lnTo>
                    <a:pt x="12" y="26"/>
                  </a:lnTo>
                  <a:lnTo>
                    <a:pt x="14" y="24"/>
                  </a:lnTo>
                  <a:lnTo>
                    <a:pt x="34" y="10"/>
                  </a:lnTo>
                  <a:lnTo>
                    <a:pt x="44" y="6"/>
                  </a:lnTo>
                  <a:lnTo>
                    <a:pt x="56" y="2"/>
                  </a:lnTo>
                  <a:lnTo>
                    <a:pt x="42" y="0"/>
                  </a:lnTo>
                  <a:lnTo>
                    <a:pt x="38" y="2"/>
                  </a:lnTo>
                  <a:lnTo>
                    <a:pt x="36" y="4"/>
                  </a:lnTo>
                  <a:lnTo>
                    <a:pt x="32" y="4"/>
                  </a:lnTo>
                  <a:lnTo>
                    <a:pt x="30" y="2"/>
                  </a:lnTo>
                  <a:lnTo>
                    <a:pt x="28" y="0"/>
                  </a:lnTo>
                  <a:lnTo>
                    <a:pt x="4" y="24"/>
                  </a:lnTo>
                  <a:lnTo>
                    <a:pt x="0" y="24"/>
                  </a:lnTo>
                  <a:close/>
                </a:path>
              </a:pathLst>
            </a:custGeom>
            <a:solidFill>
              <a:srgbClr val="B7BCBE"/>
            </a:solidFill>
            <a:ln w="3175" cmpd="sng">
              <a:solidFill>
                <a:schemeClr val="bg1"/>
              </a:solidFill>
              <a:prstDash val="solid"/>
              <a:round/>
            </a:ln>
          </p:spPr>
          <p:txBody>
            <a:bodyPr/>
            <a:lstStyle/>
            <a:p>
              <a:endParaRPr lang="en-GB"/>
            </a:p>
          </p:txBody>
        </p:sp>
        <p:sp>
          <p:nvSpPr>
            <p:cNvPr id="45" name="Freeform 49"/>
            <p:cNvSpPr/>
            <p:nvPr/>
          </p:nvSpPr>
          <p:spPr bwMode="auto">
            <a:xfrm>
              <a:off x="3170518" y="3011388"/>
              <a:ext cx="17346" cy="9688"/>
            </a:xfrm>
            <a:custGeom>
              <a:gdLst>
                <a:gd name="T0" fmla="*/ 4 w 6"/>
                <a:gd name="T1" fmla="*/ 0 h 4"/>
                <a:gd name="T2" fmla="*/ 4 w 6"/>
                <a:gd name="T3" fmla="*/ 0 h 4"/>
                <a:gd name="T4" fmla="*/ 0 w 6"/>
                <a:gd name="T5" fmla="*/ 0 h 4"/>
                <a:gd name="T6" fmla="*/ 2 w 6"/>
                <a:gd name="T7" fmla="*/ 0 h 4"/>
                <a:gd name="T8" fmla="*/ 6 w 6"/>
                <a:gd name="T9" fmla="*/ 4 h 4"/>
                <a:gd name="T10" fmla="*/ 6 w 6"/>
                <a:gd name="T11" fmla="*/ 4 h 4"/>
                <a:gd name="T12" fmla="*/ 6 w 6"/>
                <a:gd name="T13" fmla="*/ 0 h 4"/>
                <a:gd name="T14" fmla="*/ 4 w 6"/>
                <a:gd name="T15" fmla="*/ 0 h 4"/>
                <a:gd name="T16" fmla="*/ 4 w 6"/>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4"/>
                <a:gd name="T29" fmla="*/ 6 w 6"/>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4">
                  <a:moveTo>
                    <a:pt x="4" y="0"/>
                  </a:moveTo>
                  <a:lnTo>
                    <a:pt x="4" y="0"/>
                  </a:lnTo>
                  <a:lnTo>
                    <a:pt x="0" y="0"/>
                  </a:lnTo>
                  <a:lnTo>
                    <a:pt x="2" y="0"/>
                  </a:lnTo>
                  <a:lnTo>
                    <a:pt x="6" y="4"/>
                  </a:lnTo>
                  <a:lnTo>
                    <a:pt x="6"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46" name="Freeform 50"/>
            <p:cNvSpPr/>
            <p:nvPr/>
          </p:nvSpPr>
          <p:spPr bwMode="auto">
            <a:xfrm>
              <a:off x="3698343" y="2626234"/>
              <a:ext cx="94166" cy="29068"/>
            </a:xfrm>
            <a:custGeom>
              <a:gdLst>
                <a:gd name="T0" fmla="*/ 12 w 32"/>
                <a:gd name="T1" fmla="*/ 0 h 10"/>
                <a:gd name="T2" fmla="*/ 12 w 32"/>
                <a:gd name="T3" fmla="*/ 0 h 10"/>
                <a:gd name="T4" fmla="*/ 8 w 32"/>
                <a:gd name="T5" fmla="*/ 2 h 10"/>
                <a:gd name="T6" fmla="*/ 8 w 32"/>
                <a:gd name="T7" fmla="*/ 4 h 10"/>
                <a:gd name="T8" fmla="*/ 8 w 32"/>
                <a:gd name="T9" fmla="*/ 4 h 10"/>
                <a:gd name="T10" fmla="*/ 4 w 32"/>
                <a:gd name="T11" fmla="*/ 6 h 10"/>
                <a:gd name="T12" fmla="*/ 0 w 32"/>
                <a:gd name="T13" fmla="*/ 6 h 10"/>
                <a:gd name="T14" fmla="*/ 0 w 32"/>
                <a:gd name="T15" fmla="*/ 10 h 10"/>
                <a:gd name="T16" fmla="*/ 0 w 32"/>
                <a:gd name="T17" fmla="*/ 10 h 10"/>
                <a:gd name="T18" fmla="*/ 16 w 32"/>
                <a:gd name="T19" fmla="*/ 10 h 10"/>
                <a:gd name="T20" fmla="*/ 30 w 32"/>
                <a:gd name="T21" fmla="*/ 8 h 10"/>
                <a:gd name="T22" fmla="*/ 32 w 32"/>
                <a:gd name="T23" fmla="*/ 10 h 10"/>
                <a:gd name="T24" fmla="*/ 32 w 32"/>
                <a:gd name="T25" fmla="*/ 8 h 10"/>
                <a:gd name="T26" fmla="*/ 32 w 32"/>
                <a:gd name="T27" fmla="*/ 8 h 10"/>
                <a:gd name="T28" fmla="*/ 20 w 32"/>
                <a:gd name="T29" fmla="*/ 6 h 10"/>
                <a:gd name="T30" fmla="*/ 20 w 32"/>
                <a:gd name="T31" fmla="*/ 6 h 10"/>
                <a:gd name="T32" fmla="*/ 16 w 32"/>
                <a:gd name="T33" fmla="*/ 4 h 10"/>
                <a:gd name="T34" fmla="*/ 12 w 32"/>
                <a:gd name="T35" fmla="*/ 0 h 10"/>
                <a:gd name="T36" fmla="*/ 12 w 32"/>
                <a:gd name="T37" fmla="*/ 0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
                <a:gd name="T58" fmla="*/ 0 h 10"/>
                <a:gd name="T59" fmla="*/ 32 w 32"/>
                <a:gd name="T60" fmla="*/ 10 h 1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 h="10">
                  <a:moveTo>
                    <a:pt x="12" y="0"/>
                  </a:moveTo>
                  <a:lnTo>
                    <a:pt x="12" y="0"/>
                  </a:lnTo>
                  <a:lnTo>
                    <a:pt x="8" y="2"/>
                  </a:lnTo>
                  <a:lnTo>
                    <a:pt x="8" y="4"/>
                  </a:lnTo>
                  <a:lnTo>
                    <a:pt x="4" y="6"/>
                  </a:lnTo>
                  <a:lnTo>
                    <a:pt x="0" y="6"/>
                  </a:lnTo>
                  <a:lnTo>
                    <a:pt x="0" y="10"/>
                  </a:lnTo>
                  <a:lnTo>
                    <a:pt x="16" y="10"/>
                  </a:lnTo>
                  <a:lnTo>
                    <a:pt x="30" y="8"/>
                  </a:lnTo>
                  <a:lnTo>
                    <a:pt x="32" y="10"/>
                  </a:lnTo>
                  <a:lnTo>
                    <a:pt x="32" y="8"/>
                  </a:lnTo>
                  <a:lnTo>
                    <a:pt x="20" y="6"/>
                  </a:lnTo>
                  <a:lnTo>
                    <a:pt x="16" y="4"/>
                  </a:lnTo>
                  <a:lnTo>
                    <a:pt x="12" y="0"/>
                  </a:lnTo>
                  <a:close/>
                </a:path>
              </a:pathLst>
            </a:custGeom>
            <a:solidFill>
              <a:srgbClr val="B7BCBE"/>
            </a:solidFill>
            <a:ln w="3175" cmpd="sng">
              <a:solidFill>
                <a:schemeClr val="bg1"/>
              </a:solidFill>
              <a:prstDash val="solid"/>
              <a:round/>
            </a:ln>
          </p:spPr>
          <p:txBody>
            <a:bodyPr/>
            <a:lstStyle/>
            <a:p>
              <a:endParaRPr lang="en-GB"/>
            </a:p>
          </p:txBody>
        </p:sp>
        <p:sp>
          <p:nvSpPr>
            <p:cNvPr id="47" name="Freeform 51"/>
            <p:cNvSpPr/>
            <p:nvPr/>
          </p:nvSpPr>
          <p:spPr bwMode="auto">
            <a:xfrm>
              <a:off x="3135823" y="2919339"/>
              <a:ext cx="22301" cy="21801"/>
            </a:xfrm>
            <a:custGeom>
              <a:gdLst>
                <a:gd name="T0" fmla="*/ 0 w 8"/>
                <a:gd name="T1" fmla="*/ 8 h 8"/>
                <a:gd name="T2" fmla="*/ 0 w 8"/>
                <a:gd name="T3" fmla="*/ 8 h 8"/>
                <a:gd name="T4" fmla="*/ 6 w 8"/>
                <a:gd name="T5" fmla="*/ 6 h 8"/>
                <a:gd name="T6" fmla="*/ 8 w 8"/>
                <a:gd name="T7" fmla="*/ 4 h 8"/>
                <a:gd name="T8" fmla="*/ 6 w 8"/>
                <a:gd name="T9" fmla="*/ 2 h 8"/>
                <a:gd name="T10" fmla="*/ 2 w 8"/>
                <a:gd name="T11" fmla="*/ 0 h 8"/>
                <a:gd name="T12" fmla="*/ 2 w 8"/>
                <a:gd name="T13" fmla="*/ 0 h 8"/>
                <a:gd name="T14" fmla="*/ 0 w 8"/>
                <a:gd name="T15" fmla="*/ 2 h 8"/>
                <a:gd name="T16" fmla="*/ 0 w 8"/>
                <a:gd name="T17" fmla="*/ 4 h 8"/>
                <a:gd name="T18" fmla="*/ 0 w 8"/>
                <a:gd name="T19" fmla="*/ 8 h 8"/>
                <a:gd name="T20" fmla="*/ 0 w 8"/>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8"/>
                <a:gd name="T35" fmla="*/ 8 w 8"/>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8">
                  <a:moveTo>
                    <a:pt x="0" y="8"/>
                  </a:moveTo>
                  <a:lnTo>
                    <a:pt x="0" y="8"/>
                  </a:lnTo>
                  <a:lnTo>
                    <a:pt x="6" y="6"/>
                  </a:lnTo>
                  <a:lnTo>
                    <a:pt x="8" y="4"/>
                  </a:lnTo>
                  <a:lnTo>
                    <a:pt x="6" y="2"/>
                  </a:lnTo>
                  <a:lnTo>
                    <a:pt x="2" y="0"/>
                  </a:lnTo>
                  <a:lnTo>
                    <a:pt x="0" y="2"/>
                  </a:lnTo>
                  <a:lnTo>
                    <a:pt x="0" y="4"/>
                  </a:lnTo>
                  <a:lnTo>
                    <a:pt x="0" y="8"/>
                  </a:lnTo>
                  <a:close/>
                </a:path>
              </a:pathLst>
            </a:custGeom>
            <a:solidFill>
              <a:srgbClr val="B7BCBE"/>
            </a:solidFill>
            <a:ln w="3175" cmpd="sng">
              <a:solidFill>
                <a:schemeClr val="bg1"/>
              </a:solidFill>
              <a:prstDash val="solid"/>
              <a:round/>
            </a:ln>
          </p:spPr>
          <p:txBody>
            <a:bodyPr/>
            <a:lstStyle/>
            <a:p>
              <a:endParaRPr lang="en-GB"/>
            </a:p>
          </p:txBody>
        </p:sp>
        <p:sp>
          <p:nvSpPr>
            <p:cNvPr id="48" name="Freeform 52"/>
            <p:cNvSpPr/>
            <p:nvPr/>
          </p:nvSpPr>
          <p:spPr bwMode="auto">
            <a:xfrm>
              <a:off x="3175472" y="2902384"/>
              <a:ext cx="12390" cy="9688"/>
            </a:xfrm>
            <a:custGeom>
              <a:gdLst>
                <a:gd name="T0" fmla="*/ 2 w 4"/>
                <a:gd name="T1" fmla="*/ 4 h 4"/>
                <a:gd name="T2" fmla="*/ 2 w 4"/>
                <a:gd name="T3" fmla="*/ 4 h 4"/>
                <a:gd name="T4" fmla="*/ 4 w 4"/>
                <a:gd name="T5" fmla="*/ 4 h 4"/>
                <a:gd name="T6" fmla="*/ 4 w 4"/>
                <a:gd name="T7" fmla="*/ 2 h 4"/>
                <a:gd name="T8" fmla="*/ 2 w 4"/>
                <a:gd name="T9" fmla="*/ 0 h 4"/>
                <a:gd name="T10" fmla="*/ 2 w 4"/>
                <a:gd name="T11" fmla="*/ 0 h 4"/>
                <a:gd name="T12" fmla="*/ 2 w 4"/>
                <a:gd name="T13" fmla="*/ 0 h 4"/>
                <a:gd name="T14" fmla="*/ 0 w 4"/>
                <a:gd name="T15" fmla="*/ 2 h 4"/>
                <a:gd name="T16" fmla="*/ 2 w 4"/>
                <a:gd name="T17" fmla="*/ 4 h 4"/>
                <a:gd name="T18" fmla="*/ 2 w 4"/>
                <a:gd name="T19" fmla="*/ 4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4"/>
                  </a:moveTo>
                  <a:lnTo>
                    <a:pt x="2" y="4"/>
                  </a:lnTo>
                  <a:lnTo>
                    <a:pt x="4" y="4"/>
                  </a:lnTo>
                  <a:lnTo>
                    <a:pt x="4" y="2"/>
                  </a:lnTo>
                  <a:lnTo>
                    <a:pt x="2" y="0"/>
                  </a:lnTo>
                  <a:lnTo>
                    <a:pt x="0" y="2"/>
                  </a:lnTo>
                  <a:lnTo>
                    <a:pt x="2" y="4"/>
                  </a:lnTo>
                  <a:close/>
                </a:path>
              </a:pathLst>
            </a:custGeom>
            <a:solidFill>
              <a:srgbClr val="B7BCBE"/>
            </a:solidFill>
            <a:ln w="3175" cmpd="sng">
              <a:solidFill>
                <a:schemeClr val="bg1"/>
              </a:solidFill>
              <a:prstDash val="solid"/>
              <a:round/>
            </a:ln>
          </p:spPr>
          <p:txBody>
            <a:bodyPr/>
            <a:lstStyle/>
            <a:p>
              <a:endParaRPr lang="en-GB"/>
            </a:p>
          </p:txBody>
        </p:sp>
        <p:sp>
          <p:nvSpPr>
            <p:cNvPr id="49" name="Freeform 53"/>
            <p:cNvSpPr/>
            <p:nvPr/>
          </p:nvSpPr>
          <p:spPr bwMode="auto">
            <a:xfrm>
              <a:off x="3656218" y="3520082"/>
              <a:ext cx="7433" cy="33913"/>
            </a:xfrm>
            <a:custGeom>
              <a:gdLst>
                <a:gd name="T0" fmla="*/ 2 w 2"/>
                <a:gd name="T1" fmla="*/ 0 h 12"/>
                <a:gd name="T2" fmla="*/ 2 w 2"/>
                <a:gd name="T3" fmla="*/ 0 h 12"/>
                <a:gd name="T4" fmla="*/ 0 w 2"/>
                <a:gd name="T5" fmla="*/ 2 h 12"/>
                <a:gd name="T6" fmla="*/ 0 w 2"/>
                <a:gd name="T7" fmla="*/ 4 h 12"/>
                <a:gd name="T8" fmla="*/ 0 w 2"/>
                <a:gd name="T9" fmla="*/ 12 h 12"/>
                <a:gd name="T10" fmla="*/ 0 w 2"/>
                <a:gd name="T11" fmla="*/ 12 h 12"/>
                <a:gd name="T12" fmla="*/ 2 w 2"/>
                <a:gd name="T13" fmla="*/ 0 h 12"/>
                <a:gd name="T14" fmla="*/ 2 w 2"/>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12"/>
                <a:gd name="T26" fmla="*/ 2 w 2"/>
                <a:gd name="T27" fmla="*/ 12 h 12"/>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12">
                  <a:moveTo>
                    <a:pt x="2" y="0"/>
                  </a:moveTo>
                  <a:lnTo>
                    <a:pt x="2" y="0"/>
                  </a:lnTo>
                  <a:lnTo>
                    <a:pt x="0" y="2"/>
                  </a:lnTo>
                  <a:lnTo>
                    <a:pt x="0" y="4"/>
                  </a:lnTo>
                  <a:lnTo>
                    <a:pt x="0" y="1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50" name="Freeform 54"/>
            <p:cNvSpPr/>
            <p:nvPr/>
          </p:nvSpPr>
          <p:spPr bwMode="auto">
            <a:xfrm>
              <a:off x="3633913" y="3566110"/>
              <a:ext cx="22301" cy="16955"/>
            </a:xfrm>
            <a:custGeom>
              <a:gdLst>
                <a:gd name="T0" fmla="*/ 6 w 8"/>
                <a:gd name="T1" fmla="*/ 2 h 6"/>
                <a:gd name="T2" fmla="*/ 6 w 8"/>
                <a:gd name="T3" fmla="*/ 2 h 6"/>
                <a:gd name="T4" fmla="*/ 2 w 8"/>
                <a:gd name="T5" fmla="*/ 2 h 6"/>
                <a:gd name="T6" fmla="*/ 2 w 8"/>
                <a:gd name="T7" fmla="*/ 2 h 6"/>
                <a:gd name="T8" fmla="*/ 0 w 8"/>
                <a:gd name="T9" fmla="*/ 6 h 6"/>
                <a:gd name="T10" fmla="*/ 2 w 8"/>
                <a:gd name="T11" fmla="*/ 6 h 6"/>
                <a:gd name="T12" fmla="*/ 8 w 8"/>
                <a:gd name="T13" fmla="*/ 2 h 6"/>
                <a:gd name="T14" fmla="*/ 8 w 8"/>
                <a:gd name="T15" fmla="*/ 2 h 6"/>
                <a:gd name="T16" fmla="*/ 8 w 8"/>
                <a:gd name="T17" fmla="*/ 2 h 6"/>
                <a:gd name="T18" fmla="*/ 8 w 8"/>
                <a:gd name="T19" fmla="*/ 0 h 6"/>
                <a:gd name="T20" fmla="*/ 6 w 8"/>
                <a:gd name="T21" fmla="*/ 2 h 6"/>
                <a:gd name="T22" fmla="*/ 6 w 8"/>
                <a:gd name="T23" fmla="*/ 2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6"/>
                <a:gd name="T38" fmla="*/ 8 w 8"/>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6">
                  <a:moveTo>
                    <a:pt x="6" y="2"/>
                  </a:moveTo>
                  <a:lnTo>
                    <a:pt x="6" y="2"/>
                  </a:lnTo>
                  <a:lnTo>
                    <a:pt x="2" y="2"/>
                  </a:lnTo>
                  <a:lnTo>
                    <a:pt x="0" y="6"/>
                  </a:lnTo>
                  <a:lnTo>
                    <a:pt x="2" y="6"/>
                  </a:lnTo>
                  <a:lnTo>
                    <a:pt x="8" y="2"/>
                  </a:lnTo>
                  <a:lnTo>
                    <a:pt x="8" y="0"/>
                  </a:lnTo>
                  <a:lnTo>
                    <a:pt x="6" y="2"/>
                  </a:lnTo>
                  <a:close/>
                </a:path>
              </a:pathLst>
            </a:custGeom>
            <a:solidFill>
              <a:srgbClr val="B7BCBE"/>
            </a:solidFill>
            <a:ln w="3175" cmpd="sng">
              <a:solidFill>
                <a:schemeClr val="bg1"/>
              </a:solidFill>
              <a:prstDash val="solid"/>
              <a:round/>
            </a:ln>
          </p:spPr>
          <p:txBody>
            <a:bodyPr/>
            <a:lstStyle/>
            <a:p>
              <a:endParaRPr lang="en-GB"/>
            </a:p>
          </p:txBody>
        </p:sp>
        <p:sp>
          <p:nvSpPr>
            <p:cNvPr id="51" name="Freeform 55"/>
            <p:cNvSpPr/>
            <p:nvPr/>
          </p:nvSpPr>
          <p:spPr bwMode="auto">
            <a:xfrm>
              <a:off x="3371240" y="3154308"/>
              <a:ext cx="22301" cy="26645"/>
            </a:xfrm>
            <a:custGeom>
              <a:gdLst>
                <a:gd name="T0" fmla="*/ 0 w 8"/>
                <a:gd name="T1" fmla="*/ 10 h 10"/>
                <a:gd name="T2" fmla="*/ 0 w 8"/>
                <a:gd name="T3" fmla="*/ 10 h 10"/>
                <a:gd name="T4" fmla="*/ 2 w 8"/>
                <a:gd name="T5" fmla="*/ 8 h 10"/>
                <a:gd name="T6" fmla="*/ 2 w 8"/>
                <a:gd name="T7" fmla="*/ 8 h 10"/>
                <a:gd name="T8" fmla="*/ 8 w 8"/>
                <a:gd name="T9" fmla="*/ 2 h 10"/>
                <a:gd name="T10" fmla="*/ 8 w 8"/>
                <a:gd name="T11" fmla="*/ 2 h 10"/>
                <a:gd name="T12" fmla="*/ 8 w 8"/>
                <a:gd name="T13" fmla="*/ 2 h 10"/>
                <a:gd name="T14" fmla="*/ 8 w 8"/>
                <a:gd name="T15" fmla="*/ 0 h 10"/>
                <a:gd name="T16" fmla="*/ 8 w 8"/>
                <a:gd name="T17" fmla="*/ 0 h 10"/>
                <a:gd name="T18" fmla="*/ 6 w 8"/>
                <a:gd name="T19" fmla="*/ 2 h 10"/>
                <a:gd name="T20" fmla="*/ 6 w 8"/>
                <a:gd name="T21" fmla="*/ 2 h 10"/>
                <a:gd name="T22" fmla="*/ 2 w 8"/>
                <a:gd name="T23" fmla="*/ 4 h 10"/>
                <a:gd name="T24" fmla="*/ 0 w 8"/>
                <a:gd name="T25" fmla="*/ 8 h 10"/>
                <a:gd name="T26" fmla="*/ 0 w 8"/>
                <a:gd name="T27" fmla="*/ 8 h 10"/>
                <a:gd name="T28" fmla="*/ 0 w 8"/>
                <a:gd name="T29" fmla="*/ 8 h 10"/>
                <a:gd name="T30" fmla="*/ 0 w 8"/>
                <a:gd name="T31" fmla="*/ 8 h 10"/>
                <a:gd name="T32" fmla="*/ 0 w 8"/>
                <a:gd name="T33" fmla="*/ 10 h 10"/>
                <a:gd name="T34" fmla="*/ 0 w 8"/>
                <a:gd name="T35" fmla="*/ 10 h 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
                <a:gd name="T55" fmla="*/ 0 h 10"/>
                <a:gd name="T56" fmla="*/ 8 w 8"/>
                <a:gd name="T57" fmla="*/ 10 h 10"/>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 h="10">
                  <a:moveTo>
                    <a:pt x="0" y="10"/>
                  </a:moveTo>
                  <a:lnTo>
                    <a:pt x="0" y="10"/>
                  </a:lnTo>
                  <a:lnTo>
                    <a:pt x="2" y="8"/>
                  </a:lnTo>
                  <a:lnTo>
                    <a:pt x="8" y="2"/>
                  </a:lnTo>
                  <a:lnTo>
                    <a:pt x="8" y="0"/>
                  </a:lnTo>
                  <a:lnTo>
                    <a:pt x="6" y="2"/>
                  </a:lnTo>
                  <a:lnTo>
                    <a:pt x="2" y="4"/>
                  </a:lnTo>
                  <a:lnTo>
                    <a:pt x="0" y="8"/>
                  </a:lnTo>
                  <a:lnTo>
                    <a:pt x="0" y="10"/>
                  </a:lnTo>
                  <a:close/>
                </a:path>
              </a:pathLst>
            </a:custGeom>
            <a:solidFill>
              <a:srgbClr val="B7BCBE"/>
            </a:solidFill>
            <a:ln w="3175" cmpd="sng">
              <a:solidFill>
                <a:schemeClr val="bg1"/>
              </a:solidFill>
              <a:prstDash val="solid"/>
              <a:round/>
            </a:ln>
          </p:spPr>
          <p:txBody>
            <a:bodyPr/>
            <a:lstStyle/>
            <a:p>
              <a:endParaRPr lang="en-GB"/>
            </a:p>
          </p:txBody>
        </p:sp>
        <p:sp>
          <p:nvSpPr>
            <p:cNvPr id="52" name="Freeform 56"/>
            <p:cNvSpPr/>
            <p:nvPr/>
          </p:nvSpPr>
          <p:spPr bwMode="auto">
            <a:xfrm>
              <a:off x="5428029" y="3704183"/>
              <a:ext cx="12390" cy="9688"/>
            </a:xfrm>
            <a:custGeom>
              <a:gdLst>
                <a:gd name="T0" fmla="*/ 0 w 4"/>
                <a:gd name="T1" fmla="*/ 4 h 4"/>
                <a:gd name="T2" fmla="*/ 0 w 4"/>
                <a:gd name="T3" fmla="*/ 4 h 4"/>
                <a:gd name="T4" fmla="*/ 2 w 4"/>
                <a:gd name="T5" fmla="*/ 2 h 4"/>
                <a:gd name="T6" fmla="*/ 4 w 4"/>
                <a:gd name="T7" fmla="*/ 0 h 4"/>
                <a:gd name="T8" fmla="*/ 2 w 4"/>
                <a:gd name="T9" fmla="*/ 0 h 4"/>
                <a:gd name="T10" fmla="*/ 2 w 4"/>
                <a:gd name="T11" fmla="*/ 0 h 4"/>
                <a:gd name="T12" fmla="*/ 2 w 4"/>
                <a:gd name="T13" fmla="*/ 0 h 4"/>
                <a:gd name="T14" fmla="*/ 0 w 4"/>
                <a:gd name="T15" fmla="*/ 0 h 4"/>
                <a:gd name="T16" fmla="*/ 0 w 4"/>
                <a:gd name="T17" fmla="*/ 4 h 4"/>
                <a:gd name="T18" fmla="*/ 0 w 4"/>
                <a:gd name="T19" fmla="*/ 4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4"/>
                  </a:moveTo>
                  <a:lnTo>
                    <a:pt x="0" y="4"/>
                  </a:lnTo>
                  <a:lnTo>
                    <a:pt x="2" y="2"/>
                  </a:lnTo>
                  <a:lnTo>
                    <a:pt x="4" y="0"/>
                  </a:lnTo>
                  <a:lnTo>
                    <a:pt x="2" y="0"/>
                  </a:lnTo>
                  <a:lnTo>
                    <a:pt x="0" y="0"/>
                  </a:lnTo>
                  <a:lnTo>
                    <a:pt x="0" y="4"/>
                  </a:lnTo>
                  <a:close/>
                </a:path>
              </a:pathLst>
            </a:custGeom>
            <a:solidFill>
              <a:srgbClr val="B7BCBE"/>
            </a:solidFill>
            <a:ln w="3175" cmpd="sng">
              <a:solidFill>
                <a:schemeClr val="bg1"/>
              </a:solidFill>
              <a:prstDash val="solid"/>
              <a:round/>
            </a:ln>
          </p:spPr>
          <p:txBody>
            <a:bodyPr/>
            <a:lstStyle/>
            <a:p>
              <a:endParaRPr lang="en-GB"/>
            </a:p>
          </p:txBody>
        </p:sp>
        <p:sp>
          <p:nvSpPr>
            <p:cNvPr id="53" name="Freeform 58"/>
            <p:cNvSpPr/>
            <p:nvPr/>
          </p:nvSpPr>
          <p:spPr bwMode="auto">
            <a:xfrm>
              <a:off x="5398291" y="3663002"/>
              <a:ext cx="17346" cy="16955"/>
            </a:xfrm>
            <a:custGeom>
              <a:gdLst>
                <a:gd name="T0" fmla="*/ 2 w 6"/>
                <a:gd name="T1" fmla="*/ 6 h 6"/>
                <a:gd name="T2" fmla="*/ 2 w 6"/>
                <a:gd name="T3" fmla="*/ 6 h 6"/>
                <a:gd name="T4" fmla="*/ 6 w 6"/>
                <a:gd name="T5" fmla="*/ 6 h 6"/>
                <a:gd name="T6" fmla="*/ 6 w 6"/>
                <a:gd name="T7" fmla="*/ 4 h 6"/>
                <a:gd name="T8" fmla="*/ 4 w 6"/>
                <a:gd name="T9" fmla="*/ 2 h 6"/>
                <a:gd name="T10" fmla="*/ 2 w 6"/>
                <a:gd name="T11" fmla="*/ 0 h 6"/>
                <a:gd name="T12" fmla="*/ 2 w 6"/>
                <a:gd name="T13" fmla="*/ 0 h 6"/>
                <a:gd name="T14" fmla="*/ 0 w 6"/>
                <a:gd name="T15" fmla="*/ 0 h 6"/>
                <a:gd name="T16" fmla="*/ 0 w 6"/>
                <a:gd name="T17" fmla="*/ 2 h 6"/>
                <a:gd name="T18" fmla="*/ 2 w 6"/>
                <a:gd name="T19" fmla="*/ 6 h 6"/>
                <a:gd name="T20" fmla="*/ 2 w 6"/>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6"/>
                <a:gd name="T35" fmla="*/ 6 w 6"/>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6">
                  <a:moveTo>
                    <a:pt x="2" y="6"/>
                  </a:moveTo>
                  <a:lnTo>
                    <a:pt x="2" y="6"/>
                  </a:lnTo>
                  <a:lnTo>
                    <a:pt x="6" y="6"/>
                  </a:lnTo>
                  <a:lnTo>
                    <a:pt x="6" y="4"/>
                  </a:lnTo>
                  <a:lnTo>
                    <a:pt x="4" y="2"/>
                  </a:lnTo>
                  <a:lnTo>
                    <a:pt x="2" y="0"/>
                  </a:lnTo>
                  <a:lnTo>
                    <a:pt x="0" y="0"/>
                  </a:lnTo>
                  <a:lnTo>
                    <a:pt x="0" y="2"/>
                  </a:lnTo>
                  <a:lnTo>
                    <a:pt x="2" y="6"/>
                  </a:lnTo>
                  <a:close/>
                </a:path>
              </a:pathLst>
            </a:custGeom>
            <a:solidFill>
              <a:srgbClr val="B7BCBE"/>
            </a:solidFill>
            <a:ln w="3175" cmpd="sng">
              <a:solidFill>
                <a:schemeClr val="bg1"/>
              </a:solidFill>
              <a:prstDash val="solid"/>
              <a:round/>
            </a:ln>
          </p:spPr>
          <p:txBody>
            <a:bodyPr/>
            <a:lstStyle/>
            <a:p>
              <a:endParaRPr lang="en-GB"/>
            </a:p>
          </p:txBody>
        </p:sp>
        <p:sp>
          <p:nvSpPr>
            <p:cNvPr id="54" name="Freeform 59"/>
            <p:cNvSpPr/>
            <p:nvPr/>
          </p:nvSpPr>
          <p:spPr bwMode="auto">
            <a:xfrm>
              <a:off x="2226374" y="3096171"/>
              <a:ext cx="7433" cy="2421"/>
            </a:xfrm>
            <a:custGeom>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cxnLst>
                <a:cxn ang="T12">
                  <a:pos x="T0" y="T1"/>
                </a:cxn>
                <a:cxn ang="T13">
                  <a:pos x="T2" y="T3"/>
                </a:cxn>
                <a:cxn ang="T14">
                  <a:pos x="T4" y="T5"/>
                </a:cxn>
                <a:cxn ang="T15">
                  <a:pos x="T6" y="T7"/>
                </a:cxn>
                <a:cxn ang="T16">
                  <a:pos x="T8" y="T9"/>
                </a:cxn>
                <a:cxn ang="T17">
                  <a:pos x="T10" y="T11"/>
                </a:cxn>
              </a:cxnLst>
              <a:rect l="T18" t="T19" r="T20" b="T21"/>
              <a:pathLst>
                <a:path w="2" h="1">
                  <a:moveTo>
                    <a:pt x="2" y="0"/>
                  </a:moveTo>
                  <a:lnTo>
                    <a:pt x="2" y="0"/>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55" name="Freeform 60"/>
            <p:cNvSpPr/>
            <p:nvPr/>
          </p:nvSpPr>
          <p:spPr bwMode="auto">
            <a:xfrm>
              <a:off x="3462928" y="3382009"/>
              <a:ext cx="42125" cy="16955"/>
            </a:xfrm>
            <a:custGeom>
              <a:gdLst>
                <a:gd name="T0" fmla="*/ 12 w 14"/>
                <a:gd name="T1" fmla="*/ 6 h 6"/>
                <a:gd name="T2" fmla="*/ 14 w 14"/>
                <a:gd name="T3" fmla="*/ 0 h 6"/>
                <a:gd name="T4" fmla="*/ 6 w 14"/>
                <a:gd name="T5" fmla="*/ 0 h 6"/>
                <a:gd name="T6" fmla="*/ 6 w 14"/>
                <a:gd name="T7" fmla="*/ 0 h 6"/>
                <a:gd name="T8" fmla="*/ 0 w 14"/>
                <a:gd name="T9" fmla="*/ 2 h 6"/>
                <a:gd name="T10" fmla="*/ 0 w 14"/>
                <a:gd name="T11" fmla="*/ 2 h 6"/>
                <a:gd name="T12" fmla="*/ 0 w 14"/>
                <a:gd name="T13" fmla="*/ 6 h 6"/>
                <a:gd name="T14" fmla="*/ 0 w 14"/>
                <a:gd name="T15" fmla="*/ 6 h 6"/>
                <a:gd name="T16" fmla="*/ 12 w 14"/>
                <a:gd name="T17" fmla="*/ 6 h 6"/>
                <a:gd name="T18" fmla="*/ 12 w 14"/>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
                <a:gd name="T32" fmla="*/ 14 w 14"/>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
                  <a:moveTo>
                    <a:pt x="12" y="6"/>
                  </a:moveTo>
                  <a:lnTo>
                    <a:pt x="14" y="0"/>
                  </a:lnTo>
                  <a:lnTo>
                    <a:pt x="6" y="0"/>
                  </a:lnTo>
                  <a:lnTo>
                    <a:pt x="0" y="2"/>
                  </a:lnTo>
                  <a:lnTo>
                    <a:pt x="0" y="6"/>
                  </a:lnTo>
                  <a:lnTo>
                    <a:pt x="12" y="6"/>
                  </a:lnTo>
                  <a:close/>
                </a:path>
              </a:pathLst>
            </a:custGeom>
            <a:solidFill>
              <a:srgbClr val="B7BCBE"/>
            </a:solidFill>
            <a:ln w="3175" cmpd="sng">
              <a:solidFill>
                <a:schemeClr val="bg1"/>
              </a:solidFill>
              <a:prstDash val="solid"/>
              <a:round/>
            </a:ln>
          </p:spPr>
          <p:txBody>
            <a:bodyPr/>
            <a:lstStyle/>
            <a:p>
              <a:endParaRPr lang="en-GB"/>
            </a:p>
          </p:txBody>
        </p:sp>
        <p:sp>
          <p:nvSpPr>
            <p:cNvPr id="56" name="Freeform 62"/>
            <p:cNvSpPr/>
            <p:nvPr/>
          </p:nvSpPr>
          <p:spPr bwMode="auto">
            <a:xfrm>
              <a:off x="5051365" y="3713871"/>
              <a:ext cx="287454" cy="162297"/>
            </a:xfrm>
            <a:custGeom>
              <a:gdLst>
                <a:gd name="T0" fmla="*/ 52 w 98"/>
                <a:gd name="T1" fmla="*/ 18 h 56"/>
                <a:gd name="T2" fmla="*/ 54 w 98"/>
                <a:gd name="T3" fmla="*/ 22 h 56"/>
                <a:gd name="T4" fmla="*/ 54 w 98"/>
                <a:gd name="T5" fmla="*/ 26 h 56"/>
                <a:gd name="T6" fmla="*/ 42 w 98"/>
                <a:gd name="T7" fmla="*/ 26 h 56"/>
                <a:gd name="T8" fmla="*/ 40 w 98"/>
                <a:gd name="T9" fmla="*/ 30 h 56"/>
                <a:gd name="T10" fmla="*/ 32 w 98"/>
                <a:gd name="T11" fmla="*/ 30 h 56"/>
                <a:gd name="T12" fmla="*/ 20 w 98"/>
                <a:gd name="T13" fmla="*/ 40 h 56"/>
                <a:gd name="T14" fmla="*/ 16 w 98"/>
                <a:gd name="T15" fmla="*/ 44 h 56"/>
                <a:gd name="T16" fmla="*/ 12 w 98"/>
                <a:gd name="T17" fmla="*/ 44 h 56"/>
                <a:gd name="T18" fmla="*/ 10 w 98"/>
                <a:gd name="T19" fmla="*/ 40 h 56"/>
                <a:gd name="T20" fmla="*/ 10 w 98"/>
                <a:gd name="T21" fmla="*/ 38 h 56"/>
                <a:gd name="T22" fmla="*/ 6 w 98"/>
                <a:gd name="T23" fmla="*/ 42 h 56"/>
                <a:gd name="T24" fmla="*/ 0 w 98"/>
                <a:gd name="T25" fmla="*/ 48 h 56"/>
                <a:gd name="T26" fmla="*/ 4 w 98"/>
                <a:gd name="T27" fmla="*/ 48 h 56"/>
                <a:gd name="T28" fmla="*/ 8 w 98"/>
                <a:gd name="T29" fmla="*/ 48 h 56"/>
                <a:gd name="T30" fmla="*/ 10 w 98"/>
                <a:gd name="T31" fmla="*/ 52 h 56"/>
                <a:gd name="T32" fmla="*/ 10 w 98"/>
                <a:gd name="T33" fmla="*/ 56 h 56"/>
                <a:gd name="T34" fmla="*/ 14 w 98"/>
                <a:gd name="T35" fmla="*/ 56 h 56"/>
                <a:gd name="T36" fmla="*/ 24 w 98"/>
                <a:gd name="T37" fmla="*/ 52 h 56"/>
                <a:gd name="T38" fmla="*/ 28 w 98"/>
                <a:gd name="T39" fmla="*/ 46 h 56"/>
                <a:gd name="T40" fmla="*/ 32 w 98"/>
                <a:gd name="T41" fmla="*/ 44 h 56"/>
                <a:gd name="T42" fmla="*/ 36 w 98"/>
                <a:gd name="T43" fmla="*/ 46 h 56"/>
                <a:gd name="T44" fmla="*/ 48 w 98"/>
                <a:gd name="T45" fmla="*/ 38 h 56"/>
                <a:gd name="T46" fmla="*/ 58 w 98"/>
                <a:gd name="T47" fmla="*/ 30 h 56"/>
                <a:gd name="T48" fmla="*/ 56 w 98"/>
                <a:gd name="T49" fmla="*/ 22 h 56"/>
                <a:gd name="T50" fmla="*/ 72 w 98"/>
                <a:gd name="T51" fmla="*/ 22 h 56"/>
                <a:gd name="T52" fmla="*/ 88 w 98"/>
                <a:gd name="T53" fmla="*/ 18 h 56"/>
                <a:gd name="T54" fmla="*/ 96 w 98"/>
                <a:gd name="T55" fmla="*/ 10 h 56"/>
                <a:gd name="T56" fmla="*/ 98 w 98"/>
                <a:gd name="T57" fmla="*/ 0 h 56"/>
                <a:gd name="T58" fmla="*/ 90 w 98"/>
                <a:gd name="T59" fmla="*/ 6 h 56"/>
                <a:gd name="T60" fmla="*/ 74 w 98"/>
                <a:gd name="T61" fmla="*/ 4 h 56"/>
                <a:gd name="T62" fmla="*/ 76 w 98"/>
                <a:gd name="T63" fmla="*/ 8 h 56"/>
                <a:gd name="T64" fmla="*/ 80 w 98"/>
                <a:gd name="T65" fmla="*/ 10 h 56"/>
                <a:gd name="T66" fmla="*/ 84 w 98"/>
                <a:gd name="T67" fmla="*/ 10 h 56"/>
                <a:gd name="T68" fmla="*/ 80 w 98"/>
                <a:gd name="T69" fmla="*/ 14 h 56"/>
                <a:gd name="T70" fmla="*/ 70 w 98"/>
                <a:gd name="T71" fmla="*/ 12 h 56"/>
                <a:gd name="T72" fmla="*/ 58 w 98"/>
                <a:gd name="T73" fmla="*/ 12 h 56"/>
                <a:gd name="T74" fmla="*/ 54 w 98"/>
                <a:gd name="T75" fmla="*/ 16 h 56"/>
                <a:gd name="T76" fmla="*/ 52 w 98"/>
                <a:gd name="T77" fmla="*/ 18 h 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8"/>
                <a:gd name="T118" fmla="*/ 0 h 56"/>
                <a:gd name="T119" fmla="*/ 98 w 98"/>
                <a:gd name="T120" fmla="*/ 56 h 5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8" h="56">
                  <a:moveTo>
                    <a:pt x="52" y="18"/>
                  </a:moveTo>
                  <a:lnTo>
                    <a:pt x="52" y="18"/>
                  </a:lnTo>
                  <a:lnTo>
                    <a:pt x="46" y="20"/>
                  </a:lnTo>
                  <a:lnTo>
                    <a:pt x="54" y="22"/>
                  </a:lnTo>
                  <a:lnTo>
                    <a:pt x="54" y="26"/>
                  </a:lnTo>
                  <a:lnTo>
                    <a:pt x="48" y="26"/>
                  </a:lnTo>
                  <a:lnTo>
                    <a:pt x="42" y="26"/>
                  </a:lnTo>
                  <a:lnTo>
                    <a:pt x="40" y="30"/>
                  </a:lnTo>
                  <a:lnTo>
                    <a:pt x="32" y="30"/>
                  </a:lnTo>
                  <a:lnTo>
                    <a:pt x="20" y="40"/>
                  </a:lnTo>
                  <a:lnTo>
                    <a:pt x="18" y="42"/>
                  </a:lnTo>
                  <a:lnTo>
                    <a:pt x="16" y="44"/>
                  </a:lnTo>
                  <a:lnTo>
                    <a:pt x="12" y="44"/>
                  </a:lnTo>
                  <a:lnTo>
                    <a:pt x="10" y="42"/>
                  </a:lnTo>
                  <a:lnTo>
                    <a:pt x="10" y="40"/>
                  </a:lnTo>
                  <a:lnTo>
                    <a:pt x="10" y="38"/>
                  </a:lnTo>
                  <a:lnTo>
                    <a:pt x="8" y="40"/>
                  </a:lnTo>
                  <a:lnTo>
                    <a:pt x="6" y="42"/>
                  </a:lnTo>
                  <a:lnTo>
                    <a:pt x="0" y="48"/>
                  </a:lnTo>
                  <a:lnTo>
                    <a:pt x="4" y="48"/>
                  </a:lnTo>
                  <a:lnTo>
                    <a:pt x="8" y="48"/>
                  </a:lnTo>
                  <a:lnTo>
                    <a:pt x="10" y="52"/>
                  </a:lnTo>
                  <a:lnTo>
                    <a:pt x="8" y="52"/>
                  </a:lnTo>
                  <a:lnTo>
                    <a:pt x="10" y="56"/>
                  </a:lnTo>
                  <a:lnTo>
                    <a:pt x="14" y="56"/>
                  </a:lnTo>
                  <a:lnTo>
                    <a:pt x="20" y="54"/>
                  </a:lnTo>
                  <a:lnTo>
                    <a:pt x="24" y="52"/>
                  </a:lnTo>
                  <a:lnTo>
                    <a:pt x="28" y="48"/>
                  </a:lnTo>
                  <a:lnTo>
                    <a:pt x="28" y="46"/>
                  </a:lnTo>
                  <a:lnTo>
                    <a:pt x="32" y="44"/>
                  </a:lnTo>
                  <a:lnTo>
                    <a:pt x="36" y="46"/>
                  </a:lnTo>
                  <a:lnTo>
                    <a:pt x="42" y="42"/>
                  </a:lnTo>
                  <a:lnTo>
                    <a:pt x="48" y="38"/>
                  </a:lnTo>
                  <a:lnTo>
                    <a:pt x="58" y="30"/>
                  </a:lnTo>
                  <a:lnTo>
                    <a:pt x="56" y="26"/>
                  </a:lnTo>
                  <a:lnTo>
                    <a:pt x="56" y="22"/>
                  </a:lnTo>
                  <a:lnTo>
                    <a:pt x="72" y="22"/>
                  </a:lnTo>
                  <a:lnTo>
                    <a:pt x="84" y="20"/>
                  </a:lnTo>
                  <a:lnTo>
                    <a:pt x="88" y="18"/>
                  </a:lnTo>
                  <a:lnTo>
                    <a:pt x="92" y="14"/>
                  </a:lnTo>
                  <a:lnTo>
                    <a:pt x="96" y="10"/>
                  </a:lnTo>
                  <a:lnTo>
                    <a:pt x="98" y="0"/>
                  </a:lnTo>
                  <a:lnTo>
                    <a:pt x="90" y="6"/>
                  </a:lnTo>
                  <a:lnTo>
                    <a:pt x="82" y="6"/>
                  </a:lnTo>
                  <a:lnTo>
                    <a:pt x="74" y="4"/>
                  </a:lnTo>
                  <a:lnTo>
                    <a:pt x="76" y="8"/>
                  </a:lnTo>
                  <a:lnTo>
                    <a:pt x="80" y="10"/>
                  </a:lnTo>
                  <a:lnTo>
                    <a:pt x="84" y="10"/>
                  </a:lnTo>
                  <a:lnTo>
                    <a:pt x="82" y="12"/>
                  </a:lnTo>
                  <a:lnTo>
                    <a:pt x="80" y="14"/>
                  </a:lnTo>
                  <a:lnTo>
                    <a:pt x="70" y="12"/>
                  </a:lnTo>
                  <a:lnTo>
                    <a:pt x="64" y="12"/>
                  </a:lnTo>
                  <a:lnTo>
                    <a:pt x="58" y="12"/>
                  </a:lnTo>
                  <a:lnTo>
                    <a:pt x="54" y="16"/>
                  </a:lnTo>
                  <a:lnTo>
                    <a:pt x="52" y="18"/>
                  </a:lnTo>
                  <a:close/>
                </a:path>
              </a:pathLst>
            </a:custGeom>
            <a:solidFill>
              <a:srgbClr val="B7BCBE"/>
            </a:solidFill>
            <a:ln w="3175" cmpd="sng">
              <a:solidFill>
                <a:schemeClr val="bg1"/>
              </a:solidFill>
              <a:prstDash val="solid"/>
              <a:round/>
            </a:ln>
          </p:spPr>
          <p:txBody>
            <a:bodyPr/>
            <a:lstStyle/>
            <a:p>
              <a:endParaRPr lang="en-GB"/>
            </a:p>
          </p:txBody>
        </p:sp>
        <p:sp>
          <p:nvSpPr>
            <p:cNvPr id="57" name="Freeform 63"/>
            <p:cNvSpPr/>
            <p:nvPr/>
          </p:nvSpPr>
          <p:spPr bwMode="auto">
            <a:xfrm>
              <a:off x="4865510" y="3398966"/>
              <a:ext cx="47082" cy="41179"/>
            </a:xfrm>
            <a:custGeom>
              <a:gdLst>
                <a:gd name="T0" fmla="*/ 4 w 16"/>
                <a:gd name="T1" fmla="*/ 12 h 14"/>
                <a:gd name="T2" fmla="*/ 4 w 16"/>
                <a:gd name="T3" fmla="*/ 12 h 14"/>
                <a:gd name="T4" fmla="*/ 4 w 16"/>
                <a:gd name="T5" fmla="*/ 12 h 14"/>
                <a:gd name="T6" fmla="*/ 6 w 16"/>
                <a:gd name="T7" fmla="*/ 14 h 14"/>
                <a:gd name="T8" fmla="*/ 10 w 16"/>
                <a:gd name="T9" fmla="*/ 14 h 14"/>
                <a:gd name="T10" fmla="*/ 10 w 16"/>
                <a:gd name="T11" fmla="*/ 14 h 14"/>
                <a:gd name="T12" fmla="*/ 14 w 16"/>
                <a:gd name="T13" fmla="*/ 14 h 14"/>
                <a:gd name="T14" fmla="*/ 16 w 16"/>
                <a:gd name="T15" fmla="*/ 12 h 14"/>
                <a:gd name="T16" fmla="*/ 14 w 16"/>
                <a:gd name="T17" fmla="*/ 8 h 14"/>
                <a:gd name="T18" fmla="*/ 4 w 16"/>
                <a:gd name="T19" fmla="*/ 0 h 14"/>
                <a:gd name="T20" fmla="*/ 0 w 16"/>
                <a:gd name="T21" fmla="*/ 2 h 14"/>
                <a:gd name="T22" fmla="*/ 0 w 16"/>
                <a:gd name="T23" fmla="*/ 2 h 14"/>
                <a:gd name="T24" fmla="*/ 0 w 16"/>
                <a:gd name="T25" fmla="*/ 12 h 14"/>
                <a:gd name="T26" fmla="*/ 0 w 16"/>
                <a:gd name="T27" fmla="*/ 12 h 14"/>
                <a:gd name="T28" fmla="*/ 2 w 16"/>
                <a:gd name="T29" fmla="*/ 12 h 14"/>
                <a:gd name="T30" fmla="*/ 4 w 16"/>
                <a:gd name="T31" fmla="*/ 12 h 14"/>
                <a:gd name="T32" fmla="*/ 4 w 16"/>
                <a:gd name="T33" fmla="*/ 12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4"/>
                <a:gd name="T53" fmla="*/ 16 w 16"/>
                <a:gd name="T54" fmla="*/ 14 h 1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4">
                  <a:moveTo>
                    <a:pt x="4" y="12"/>
                  </a:moveTo>
                  <a:lnTo>
                    <a:pt x="4" y="12"/>
                  </a:lnTo>
                  <a:lnTo>
                    <a:pt x="6" y="14"/>
                  </a:lnTo>
                  <a:lnTo>
                    <a:pt x="10" y="14"/>
                  </a:lnTo>
                  <a:lnTo>
                    <a:pt x="14" y="14"/>
                  </a:lnTo>
                  <a:lnTo>
                    <a:pt x="16" y="12"/>
                  </a:lnTo>
                  <a:lnTo>
                    <a:pt x="14" y="8"/>
                  </a:lnTo>
                  <a:lnTo>
                    <a:pt x="4" y="0"/>
                  </a:lnTo>
                  <a:lnTo>
                    <a:pt x="0" y="2"/>
                  </a:lnTo>
                  <a:lnTo>
                    <a:pt x="0" y="12"/>
                  </a:lnTo>
                  <a:lnTo>
                    <a:pt x="2" y="12"/>
                  </a:lnTo>
                  <a:lnTo>
                    <a:pt x="4" y="12"/>
                  </a:lnTo>
                  <a:close/>
                </a:path>
              </a:pathLst>
            </a:custGeom>
            <a:solidFill>
              <a:srgbClr val="B7BCBE"/>
            </a:solidFill>
            <a:ln w="3175" cmpd="sng">
              <a:solidFill>
                <a:schemeClr val="bg1"/>
              </a:solidFill>
              <a:prstDash val="solid"/>
              <a:round/>
            </a:ln>
          </p:spPr>
          <p:txBody>
            <a:bodyPr/>
            <a:lstStyle/>
            <a:p>
              <a:endParaRPr lang="en-GB"/>
            </a:p>
          </p:txBody>
        </p:sp>
        <p:sp>
          <p:nvSpPr>
            <p:cNvPr id="58" name="Freeform 65"/>
            <p:cNvSpPr/>
            <p:nvPr/>
          </p:nvSpPr>
          <p:spPr bwMode="auto">
            <a:xfrm>
              <a:off x="4466542" y="3309340"/>
              <a:ext cx="59474" cy="96894"/>
            </a:xfrm>
            <a:custGeom>
              <a:gdLst>
                <a:gd name="T0" fmla="*/ 0 w 20"/>
                <a:gd name="T1" fmla="*/ 2 h 34"/>
                <a:gd name="T2" fmla="*/ 0 w 20"/>
                <a:gd name="T3" fmla="*/ 2 h 34"/>
                <a:gd name="T4" fmla="*/ 0 w 20"/>
                <a:gd name="T5" fmla="*/ 6 h 34"/>
                <a:gd name="T6" fmla="*/ 2 w 20"/>
                <a:gd name="T7" fmla="*/ 12 h 34"/>
                <a:gd name="T8" fmla="*/ 2 w 20"/>
                <a:gd name="T9" fmla="*/ 12 h 34"/>
                <a:gd name="T10" fmla="*/ 10 w 20"/>
                <a:gd name="T11" fmla="*/ 18 h 34"/>
                <a:gd name="T12" fmla="*/ 10 w 20"/>
                <a:gd name="T13" fmla="*/ 18 h 34"/>
                <a:gd name="T14" fmla="*/ 12 w 20"/>
                <a:gd name="T15" fmla="*/ 26 h 34"/>
                <a:gd name="T16" fmla="*/ 14 w 20"/>
                <a:gd name="T17" fmla="*/ 34 h 34"/>
                <a:gd name="T18" fmla="*/ 14 w 20"/>
                <a:gd name="T19" fmla="*/ 34 h 34"/>
                <a:gd name="T20" fmla="*/ 20 w 20"/>
                <a:gd name="T21" fmla="*/ 30 h 34"/>
                <a:gd name="T22" fmla="*/ 20 w 20"/>
                <a:gd name="T23" fmla="*/ 30 h 34"/>
                <a:gd name="T24" fmla="*/ 12 w 20"/>
                <a:gd name="T25" fmla="*/ 14 h 34"/>
                <a:gd name="T26" fmla="*/ 8 w 20"/>
                <a:gd name="T27" fmla="*/ 6 h 34"/>
                <a:gd name="T28" fmla="*/ 2 w 20"/>
                <a:gd name="T29" fmla="*/ 0 h 34"/>
                <a:gd name="T30" fmla="*/ 2 w 20"/>
                <a:gd name="T31" fmla="*/ 0 h 34"/>
                <a:gd name="T32" fmla="*/ 0 w 20"/>
                <a:gd name="T33" fmla="*/ 0 h 34"/>
                <a:gd name="T34" fmla="*/ 2 w 20"/>
                <a:gd name="T35" fmla="*/ 2 h 34"/>
                <a:gd name="T36" fmla="*/ 0 w 20"/>
                <a:gd name="T37" fmla="*/ 2 h 34"/>
                <a:gd name="T38" fmla="*/ 0 w 20"/>
                <a:gd name="T39" fmla="*/ 2 h 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
                <a:gd name="T61" fmla="*/ 0 h 34"/>
                <a:gd name="T62" fmla="*/ 20 w 20"/>
                <a:gd name="T63" fmla="*/ 34 h 34"/>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 h="34">
                  <a:moveTo>
                    <a:pt x="0" y="2"/>
                  </a:moveTo>
                  <a:lnTo>
                    <a:pt x="0" y="2"/>
                  </a:lnTo>
                  <a:lnTo>
                    <a:pt x="0" y="6"/>
                  </a:lnTo>
                  <a:lnTo>
                    <a:pt x="2" y="12"/>
                  </a:lnTo>
                  <a:lnTo>
                    <a:pt x="10" y="18"/>
                  </a:lnTo>
                  <a:lnTo>
                    <a:pt x="12" y="26"/>
                  </a:lnTo>
                  <a:lnTo>
                    <a:pt x="14" y="34"/>
                  </a:lnTo>
                  <a:lnTo>
                    <a:pt x="20" y="30"/>
                  </a:lnTo>
                  <a:lnTo>
                    <a:pt x="12" y="14"/>
                  </a:lnTo>
                  <a:lnTo>
                    <a:pt x="8" y="6"/>
                  </a:lnTo>
                  <a:lnTo>
                    <a:pt x="2" y="0"/>
                  </a:lnTo>
                  <a:lnTo>
                    <a:pt x="0" y="0"/>
                  </a:lnTo>
                  <a:lnTo>
                    <a:pt x="2" y="2"/>
                  </a:lnTo>
                  <a:lnTo>
                    <a:pt x="0" y="2"/>
                  </a:lnTo>
                  <a:close/>
                </a:path>
              </a:pathLst>
            </a:custGeom>
            <a:solidFill>
              <a:srgbClr val="B7BCBE"/>
            </a:solidFill>
            <a:ln w="3175" cmpd="sng">
              <a:solidFill>
                <a:schemeClr val="bg1"/>
              </a:solidFill>
              <a:prstDash val="solid"/>
              <a:round/>
            </a:ln>
          </p:spPr>
          <p:txBody>
            <a:bodyPr/>
            <a:lstStyle/>
            <a:p>
              <a:endParaRPr lang="en-GB"/>
            </a:p>
          </p:txBody>
        </p:sp>
        <p:sp>
          <p:nvSpPr>
            <p:cNvPr id="59" name="Freeform 66"/>
            <p:cNvSpPr/>
            <p:nvPr/>
          </p:nvSpPr>
          <p:spPr bwMode="auto">
            <a:xfrm>
              <a:off x="5205003" y="3709027"/>
              <a:ext cx="12390" cy="16955"/>
            </a:xfrm>
            <a:custGeom>
              <a:gdLst>
                <a:gd name="T0" fmla="*/ 4 w 4"/>
                <a:gd name="T1" fmla="*/ 6 h 6"/>
                <a:gd name="T2" fmla="*/ 4 w 4"/>
                <a:gd name="T3" fmla="*/ 6 h 6"/>
                <a:gd name="T4" fmla="*/ 4 w 4"/>
                <a:gd name="T5" fmla="*/ 0 h 6"/>
                <a:gd name="T6" fmla="*/ 4 w 4"/>
                <a:gd name="T7" fmla="*/ 0 h 6"/>
                <a:gd name="T8" fmla="*/ 2 w 4"/>
                <a:gd name="T9" fmla="*/ 2 h 6"/>
                <a:gd name="T10" fmla="*/ 0 w 4"/>
                <a:gd name="T11" fmla="*/ 4 h 6"/>
                <a:gd name="T12" fmla="*/ 0 w 4"/>
                <a:gd name="T13" fmla="*/ 6 h 6"/>
                <a:gd name="T14" fmla="*/ 4 w 4"/>
                <a:gd name="T15" fmla="*/ 6 h 6"/>
                <a:gd name="T16" fmla="*/ 4 w 4"/>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6"/>
                  </a:moveTo>
                  <a:lnTo>
                    <a:pt x="4" y="6"/>
                  </a:lnTo>
                  <a:lnTo>
                    <a:pt x="4" y="0"/>
                  </a:lnTo>
                  <a:lnTo>
                    <a:pt x="2" y="2"/>
                  </a:lnTo>
                  <a:lnTo>
                    <a:pt x="0" y="4"/>
                  </a:lnTo>
                  <a:lnTo>
                    <a:pt x="0" y="6"/>
                  </a:lnTo>
                  <a:lnTo>
                    <a:pt x="4" y="6"/>
                  </a:lnTo>
                  <a:close/>
                </a:path>
              </a:pathLst>
            </a:custGeom>
            <a:solidFill>
              <a:srgbClr val="B7BCBE"/>
            </a:solidFill>
            <a:ln w="3175" cmpd="sng">
              <a:solidFill>
                <a:schemeClr val="bg1"/>
              </a:solidFill>
              <a:prstDash val="solid"/>
              <a:round/>
            </a:ln>
          </p:spPr>
          <p:txBody>
            <a:bodyPr/>
            <a:lstStyle/>
            <a:p>
              <a:endParaRPr lang="en-GB"/>
            </a:p>
          </p:txBody>
        </p:sp>
        <p:sp>
          <p:nvSpPr>
            <p:cNvPr id="60" name="Freeform 67"/>
            <p:cNvSpPr/>
            <p:nvPr/>
          </p:nvSpPr>
          <p:spPr bwMode="auto">
            <a:xfrm>
              <a:off x="4419460" y="3226979"/>
              <a:ext cx="39649" cy="87206"/>
            </a:xfrm>
            <a:custGeom>
              <a:gdLst>
                <a:gd name="T0" fmla="*/ 0 w 14"/>
                <a:gd name="T1" fmla="*/ 6 h 30"/>
                <a:gd name="T2" fmla="*/ 8 w 14"/>
                <a:gd name="T3" fmla="*/ 12 h 30"/>
                <a:gd name="T4" fmla="*/ 8 w 14"/>
                <a:gd name="T5" fmla="*/ 12 h 30"/>
                <a:gd name="T6" fmla="*/ 8 w 14"/>
                <a:gd name="T7" fmla="*/ 20 h 30"/>
                <a:gd name="T8" fmla="*/ 8 w 14"/>
                <a:gd name="T9" fmla="*/ 28 h 30"/>
                <a:gd name="T10" fmla="*/ 8 w 14"/>
                <a:gd name="T11" fmla="*/ 28 h 30"/>
                <a:gd name="T12" fmla="*/ 10 w 14"/>
                <a:gd name="T13" fmla="*/ 30 h 30"/>
                <a:gd name="T14" fmla="*/ 12 w 14"/>
                <a:gd name="T15" fmla="*/ 30 h 30"/>
                <a:gd name="T16" fmla="*/ 12 w 14"/>
                <a:gd name="T17" fmla="*/ 30 h 30"/>
                <a:gd name="T18" fmla="*/ 12 w 14"/>
                <a:gd name="T19" fmla="*/ 16 h 30"/>
                <a:gd name="T20" fmla="*/ 12 w 14"/>
                <a:gd name="T21" fmla="*/ 16 h 30"/>
                <a:gd name="T22" fmla="*/ 14 w 14"/>
                <a:gd name="T23" fmla="*/ 16 h 30"/>
                <a:gd name="T24" fmla="*/ 14 w 14"/>
                <a:gd name="T25" fmla="*/ 14 h 30"/>
                <a:gd name="T26" fmla="*/ 14 w 14"/>
                <a:gd name="T27" fmla="*/ 10 h 30"/>
                <a:gd name="T28" fmla="*/ 14 w 14"/>
                <a:gd name="T29" fmla="*/ 10 h 30"/>
                <a:gd name="T30" fmla="*/ 10 w 14"/>
                <a:gd name="T31" fmla="*/ 6 h 30"/>
                <a:gd name="T32" fmla="*/ 8 w 14"/>
                <a:gd name="T33" fmla="*/ 0 h 30"/>
                <a:gd name="T34" fmla="*/ 8 w 14"/>
                <a:gd name="T35" fmla="*/ 0 h 30"/>
                <a:gd name="T36" fmla="*/ 8 w 14"/>
                <a:gd name="T37" fmla="*/ 4 h 30"/>
                <a:gd name="T38" fmla="*/ 8 w 14"/>
                <a:gd name="T39" fmla="*/ 6 h 30"/>
                <a:gd name="T40" fmla="*/ 8 w 14"/>
                <a:gd name="T41" fmla="*/ 6 h 30"/>
                <a:gd name="T42" fmla="*/ 4 w 14"/>
                <a:gd name="T43" fmla="*/ 6 h 30"/>
                <a:gd name="T44" fmla="*/ 0 w 14"/>
                <a:gd name="T45" fmla="*/ 6 h 30"/>
                <a:gd name="T46" fmla="*/ 0 w 14"/>
                <a:gd name="T47" fmla="*/ 6 h 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
                <a:gd name="T73" fmla="*/ 0 h 30"/>
                <a:gd name="T74" fmla="*/ 14 w 14"/>
                <a:gd name="T75" fmla="*/ 30 h 30"/>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 h="30">
                  <a:moveTo>
                    <a:pt x="0" y="6"/>
                  </a:moveTo>
                  <a:lnTo>
                    <a:pt x="8" y="12"/>
                  </a:lnTo>
                  <a:lnTo>
                    <a:pt x="8" y="20"/>
                  </a:lnTo>
                  <a:lnTo>
                    <a:pt x="8" y="28"/>
                  </a:lnTo>
                  <a:lnTo>
                    <a:pt x="10" y="30"/>
                  </a:lnTo>
                  <a:lnTo>
                    <a:pt x="12" y="30"/>
                  </a:lnTo>
                  <a:lnTo>
                    <a:pt x="12" y="16"/>
                  </a:lnTo>
                  <a:lnTo>
                    <a:pt x="14" y="16"/>
                  </a:lnTo>
                  <a:lnTo>
                    <a:pt x="14" y="14"/>
                  </a:lnTo>
                  <a:lnTo>
                    <a:pt x="14" y="10"/>
                  </a:lnTo>
                  <a:lnTo>
                    <a:pt x="10" y="6"/>
                  </a:lnTo>
                  <a:lnTo>
                    <a:pt x="8" y="0"/>
                  </a:lnTo>
                  <a:lnTo>
                    <a:pt x="8" y="4"/>
                  </a:lnTo>
                  <a:lnTo>
                    <a:pt x="8" y="6"/>
                  </a:lnTo>
                  <a:lnTo>
                    <a:pt x="4" y="6"/>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61" name="Freeform 68"/>
            <p:cNvSpPr>
              <a:spLocks noEditPoints="1"/>
            </p:cNvSpPr>
            <p:nvPr/>
          </p:nvSpPr>
          <p:spPr bwMode="auto">
            <a:xfrm>
              <a:off x="4746562" y="3474059"/>
              <a:ext cx="458440" cy="377886"/>
            </a:xfrm>
            <a:custGeom>
              <a:gdLst>
                <a:gd name="T0" fmla="*/ 38 w 156"/>
                <a:gd name="T1" fmla="*/ 36 h 132"/>
                <a:gd name="T2" fmla="*/ 52 w 156"/>
                <a:gd name="T3" fmla="*/ 32 h 132"/>
                <a:gd name="T4" fmla="*/ 48 w 156"/>
                <a:gd name="T5" fmla="*/ 34 h 132"/>
                <a:gd name="T6" fmla="*/ 42 w 156"/>
                <a:gd name="T7" fmla="*/ 40 h 132"/>
                <a:gd name="T8" fmla="*/ 54 w 156"/>
                <a:gd name="T9" fmla="*/ 38 h 132"/>
                <a:gd name="T10" fmla="*/ 62 w 156"/>
                <a:gd name="T11" fmla="*/ 48 h 132"/>
                <a:gd name="T12" fmla="*/ 82 w 156"/>
                <a:gd name="T13" fmla="*/ 42 h 132"/>
                <a:gd name="T14" fmla="*/ 86 w 156"/>
                <a:gd name="T15" fmla="*/ 50 h 132"/>
                <a:gd name="T16" fmla="*/ 98 w 156"/>
                <a:gd name="T17" fmla="*/ 54 h 132"/>
                <a:gd name="T18" fmla="*/ 100 w 156"/>
                <a:gd name="T19" fmla="*/ 58 h 132"/>
                <a:gd name="T20" fmla="*/ 92 w 156"/>
                <a:gd name="T21" fmla="*/ 58 h 132"/>
                <a:gd name="T22" fmla="*/ 86 w 156"/>
                <a:gd name="T23" fmla="*/ 56 h 132"/>
                <a:gd name="T24" fmla="*/ 80 w 156"/>
                <a:gd name="T25" fmla="*/ 54 h 132"/>
                <a:gd name="T26" fmla="*/ 68 w 156"/>
                <a:gd name="T27" fmla="*/ 60 h 132"/>
                <a:gd name="T28" fmla="*/ 56 w 156"/>
                <a:gd name="T29" fmla="*/ 70 h 132"/>
                <a:gd name="T30" fmla="*/ 54 w 156"/>
                <a:gd name="T31" fmla="*/ 82 h 132"/>
                <a:gd name="T32" fmla="*/ 58 w 156"/>
                <a:gd name="T33" fmla="*/ 76 h 132"/>
                <a:gd name="T34" fmla="*/ 58 w 156"/>
                <a:gd name="T35" fmla="*/ 86 h 132"/>
                <a:gd name="T36" fmla="*/ 50 w 156"/>
                <a:gd name="T37" fmla="*/ 110 h 132"/>
                <a:gd name="T38" fmla="*/ 60 w 156"/>
                <a:gd name="T39" fmla="*/ 132 h 132"/>
                <a:gd name="T40" fmla="*/ 72 w 156"/>
                <a:gd name="T41" fmla="*/ 118 h 132"/>
                <a:gd name="T42" fmla="*/ 74 w 156"/>
                <a:gd name="T43" fmla="*/ 88 h 132"/>
                <a:gd name="T44" fmla="*/ 74 w 156"/>
                <a:gd name="T45" fmla="*/ 76 h 132"/>
                <a:gd name="T46" fmla="*/ 82 w 156"/>
                <a:gd name="T47" fmla="*/ 76 h 132"/>
                <a:gd name="T48" fmla="*/ 88 w 156"/>
                <a:gd name="T49" fmla="*/ 66 h 132"/>
                <a:gd name="T50" fmla="*/ 94 w 156"/>
                <a:gd name="T51" fmla="*/ 66 h 132"/>
                <a:gd name="T52" fmla="*/ 106 w 156"/>
                <a:gd name="T53" fmla="*/ 74 h 132"/>
                <a:gd name="T54" fmla="*/ 102 w 156"/>
                <a:gd name="T55" fmla="*/ 98 h 132"/>
                <a:gd name="T56" fmla="*/ 114 w 156"/>
                <a:gd name="T57" fmla="*/ 92 h 132"/>
                <a:gd name="T58" fmla="*/ 122 w 156"/>
                <a:gd name="T59" fmla="*/ 108 h 132"/>
                <a:gd name="T60" fmla="*/ 130 w 156"/>
                <a:gd name="T61" fmla="*/ 84 h 132"/>
                <a:gd name="T62" fmla="*/ 144 w 156"/>
                <a:gd name="T63" fmla="*/ 82 h 132"/>
                <a:gd name="T64" fmla="*/ 150 w 156"/>
                <a:gd name="T65" fmla="*/ 86 h 132"/>
                <a:gd name="T66" fmla="*/ 152 w 156"/>
                <a:gd name="T67" fmla="*/ 76 h 132"/>
                <a:gd name="T68" fmla="*/ 150 w 156"/>
                <a:gd name="T69" fmla="*/ 64 h 132"/>
                <a:gd name="T70" fmla="*/ 140 w 156"/>
                <a:gd name="T71" fmla="*/ 56 h 132"/>
                <a:gd name="T72" fmla="*/ 134 w 156"/>
                <a:gd name="T73" fmla="*/ 58 h 132"/>
                <a:gd name="T74" fmla="*/ 100 w 156"/>
                <a:gd name="T75" fmla="*/ 46 h 132"/>
                <a:gd name="T76" fmla="*/ 92 w 156"/>
                <a:gd name="T77" fmla="*/ 42 h 132"/>
                <a:gd name="T78" fmla="*/ 92 w 156"/>
                <a:gd name="T79" fmla="*/ 30 h 132"/>
                <a:gd name="T80" fmla="*/ 86 w 156"/>
                <a:gd name="T81" fmla="*/ 20 h 132"/>
                <a:gd name="T82" fmla="*/ 74 w 156"/>
                <a:gd name="T83" fmla="*/ 16 h 132"/>
                <a:gd name="T84" fmla="*/ 58 w 156"/>
                <a:gd name="T85" fmla="*/ 0 h 132"/>
                <a:gd name="T86" fmla="*/ 48 w 156"/>
                <a:gd name="T87" fmla="*/ 4 h 132"/>
                <a:gd name="T88" fmla="*/ 44 w 156"/>
                <a:gd name="T89" fmla="*/ 2 h 132"/>
                <a:gd name="T90" fmla="*/ 40 w 156"/>
                <a:gd name="T91" fmla="*/ 8 h 132"/>
                <a:gd name="T92" fmla="*/ 34 w 156"/>
                <a:gd name="T93" fmla="*/ 14 h 132"/>
                <a:gd name="T94" fmla="*/ 20 w 156"/>
                <a:gd name="T95" fmla="*/ 26 h 132"/>
                <a:gd name="T96" fmla="*/ 0 w 156"/>
                <a:gd name="T97" fmla="*/ 40 h 132"/>
                <a:gd name="T98" fmla="*/ 16 w 156"/>
                <a:gd name="T99" fmla="*/ 40 h 132"/>
                <a:gd name="T100" fmla="*/ 24 w 156"/>
                <a:gd name="T101" fmla="*/ 44 h 132"/>
                <a:gd name="T102" fmla="*/ 72 w 156"/>
                <a:gd name="T103" fmla="*/ 60 h 132"/>
                <a:gd name="T104" fmla="*/ 132 w 156"/>
                <a:gd name="T105" fmla="*/ 72 h 132"/>
                <a:gd name="T106" fmla="*/ 134 w 156"/>
                <a:gd name="T107" fmla="*/ 76 h 132"/>
                <a:gd name="T108" fmla="*/ 128 w 156"/>
                <a:gd name="T109" fmla="*/ 66 h 132"/>
                <a:gd name="T110" fmla="*/ 112 w 156"/>
                <a:gd name="T111" fmla="*/ 60 h 132"/>
                <a:gd name="T112" fmla="*/ 122 w 156"/>
                <a:gd name="T113" fmla="*/ 60 h 13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6"/>
                <a:gd name="T172" fmla="*/ 0 h 132"/>
                <a:gd name="T173" fmla="*/ 156 w 156"/>
                <a:gd name="T174" fmla="*/ 132 h 132"/>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6" h="132">
                  <a:moveTo>
                    <a:pt x="24" y="44"/>
                  </a:moveTo>
                  <a:lnTo>
                    <a:pt x="24" y="42"/>
                  </a:lnTo>
                  <a:lnTo>
                    <a:pt x="38" y="36"/>
                  </a:lnTo>
                  <a:lnTo>
                    <a:pt x="50" y="28"/>
                  </a:lnTo>
                  <a:lnTo>
                    <a:pt x="50" y="30"/>
                  </a:lnTo>
                  <a:lnTo>
                    <a:pt x="52" y="32"/>
                  </a:lnTo>
                  <a:lnTo>
                    <a:pt x="50" y="32"/>
                  </a:lnTo>
                  <a:lnTo>
                    <a:pt x="48" y="34"/>
                  </a:lnTo>
                  <a:lnTo>
                    <a:pt x="42" y="36"/>
                  </a:lnTo>
                  <a:lnTo>
                    <a:pt x="42" y="38"/>
                  </a:lnTo>
                  <a:lnTo>
                    <a:pt x="44" y="40"/>
                  </a:lnTo>
                  <a:lnTo>
                    <a:pt x="42" y="40"/>
                  </a:lnTo>
                  <a:lnTo>
                    <a:pt x="48" y="40"/>
                  </a:lnTo>
                  <a:lnTo>
                    <a:pt x="50" y="38"/>
                  </a:lnTo>
                  <a:lnTo>
                    <a:pt x="54" y="38"/>
                  </a:lnTo>
                  <a:lnTo>
                    <a:pt x="56" y="44"/>
                  </a:lnTo>
                  <a:lnTo>
                    <a:pt x="58" y="46"/>
                  </a:lnTo>
                  <a:lnTo>
                    <a:pt x="62" y="48"/>
                  </a:lnTo>
                  <a:lnTo>
                    <a:pt x="70" y="48"/>
                  </a:lnTo>
                  <a:lnTo>
                    <a:pt x="76" y="44"/>
                  </a:lnTo>
                  <a:lnTo>
                    <a:pt x="82" y="42"/>
                  </a:lnTo>
                  <a:lnTo>
                    <a:pt x="86" y="40"/>
                  </a:lnTo>
                  <a:lnTo>
                    <a:pt x="86" y="50"/>
                  </a:lnTo>
                  <a:lnTo>
                    <a:pt x="92" y="50"/>
                  </a:lnTo>
                  <a:lnTo>
                    <a:pt x="96" y="50"/>
                  </a:lnTo>
                  <a:lnTo>
                    <a:pt x="98" y="54"/>
                  </a:lnTo>
                  <a:lnTo>
                    <a:pt x="100" y="56"/>
                  </a:lnTo>
                  <a:lnTo>
                    <a:pt x="102" y="56"/>
                  </a:lnTo>
                  <a:lnTo>
                    <a:pt x="100" y="58"/>
                  </a:lnTo>
                  <a:lnTo>
                    <a:pt x="96" y="58"/>
                  </a:lnTo>
                  <a:lnTo>
                    <a:pt x="94" y="54"/>
                  </a:lnTo>
                  <a:lnTo>
                    <a:pt x="92" y="54"/>
                  </a:lnTo>
                  <a:lnTo>
                    <a:pt x="92" y="58"/>
                  </a:lnTo>
                  <a:lnTo>
                    <a:pt x="88" y="58"/>
                  </a:lnTo>
                  <a:lnTo>
                    <a:pt x="86" y="56"/>
                  </a:lnTo>
                  <a:lnTo>
                    <a:pt x="84" y="56"/>
                  </a:lnTo>
                  <a:lnTo>
                    <a:pt x="82" y="54"/>
                  </a:lnTo>
                  <a:lnTo>
                    <a:pt x="80" y="54"/>
                  </a:lnTo>
                  <a:lnTo>
                    <a:pt x="78" y="58"/>
                  </a:lnTo>
                  <a:lnTo>
                    <a:pt x="68" y="60"/>
                  </a:lnTo>
                  <a:lnTo>
                    <a:pt x="62" y="60"/>
                  </a:lnTo>
                  <a:lnTo>
                    <a:pt x="58" y="64"/>
                  </a:lnTo>
                  <a:lnTo>
                    <a:pt x="56" y="70"/>
                  </a:lnTo>
                  <a:lnTo>
                    <a:pt x="48" y="82"/>
                  </a:lnTo>
                  <a:lnTo>
                    <a:pt x="52" y="82"/>
                  </a:lnTo>
                  <a:lnTo>
                    <a:pt x="54" y="82"/>
                  </a:lnTo>
                  <a:lnTo>
                    <a:pt x="54" y="78"/>
                  </a:lnTo>
                  <a:lnTo>
                    <a:pt x="58" y="76"/>
                  </a:lnTo>
                  <a:lnTo>
                    <a:pt x="60" y="74"/>
                  </a:lnTo>
                  <a:lnTo>
                    <a:pt x="60" y="82"/>
                  </a:lnTo>
                  <a:lnTo>
                    <a:pt x="58" y="86"/>
                  </a:lnTo>
                  <a:lnTo>
                    <a:pt x="54" y="86"/>
                  </a:lnTo>
                  <a:lnTo>
                    <a:pt x="52" y="100"/>
                  </a:lnTo>
                  <a:lnTo>
                    <a:pt x="50" y="110"/>
                  </a:lnTo>
                  <a:lnTo>
                    <a:pt x="52" y="122"/>
                  </a:lnTo>
                  <a:lnTo>
                    <a:pt x="56" y="132"/>
                  </a:lnTo>
                  <a:lnTo>
                    <a:pt x="60" y="132"/>
                  </a:lnTo>
                  <a:lnTo>
                    <a:pt x="62" y="132"/>
                  </a:lnTo>
                  <a:lnTo>
                    <a:pt x="72" y="118"/>
                  </a:lnTo>
                  <a:lnTo>
                    <a:pt x="72" y="110"/>
                  </a:lnTo>
                  <a:lnTo>
                    <a:pt x="72" y="104"/>
                  </a:lnTo>
                  <a:lnTo>
                    <a:pt x="70" y="88"/>
                  </a:lnTo>
                  <a:lnTo>
                    <a:pt x="74" y="88"/>
                  </a:lnTo>
                  <a:lnTo>
                    <a:pt x="74" y="82"/>
                  </a:lnTo>
                  <a:lnTo>
                    <a:pt x="72" y="78"/>
                  </a:lnTo>
                  <a:lnTo>
                    <a:pt x="74" y="76"/>
                  </a:lnTo>
                  <a:lnTo>
                    <a:pt x="78" y="76"/>
                  </a:lnTo>
                  <a:lnTo>
                    <a:pt x="82" y="76"/>
                  </a:lnTo>
                  <a:lnTo>
                    <a:pt x="82" y="70"/>
                  </a:lnTo>
                  <a:lnTo>
                    <a:pt x="84" y="70"/>
                  </a:lnTo>
                  <a:lnTo>
                    <a:pt x="88" y="66"/>
                  </a:lnTo>
                  <a:lnTo>
                    <a:pt x="90" y="60"/>
                  </a:lnTo>
                  <a:lnTo>
                    <a:pt x="94" y="64"/>
                  </a:lnTo>
                  <a:lnTo>
                    <a:pt x="94" y="66"/>
                  </a:lnTo>
                  <a:lnTo>
                    <a:pt x="102" y="66"/>
                  </a:lnTo>
                  <a:lnTo>
                    <a:pt x="106" y="74"/>
                  </a:lnTo>
                  <a:lnTo>
                    <a:pt x="106" y="82"/>
                  </a:lnTo>
                  <a:lnTo>
                    <a:pt x="106" y="88"/>
                  </a:lnTo>
                  <a:lnTo>
                    <a:pt x="102" y="98"/>
                  </a:lnTo>
                  <a:lnTo>
                    <a:pt x="106" y="96"/>
                  </a:lnTo>
                  <a:lnTo>
                    <a:pt x="108" y="92"/>
                  </a:lnTo>
                  <a:lnTo>
                    <a:pt x="114" y="92"/>
                  </a:lnTo>
                  <a:lnTo>
                    <a:pt x="120" y="110"/>
                  </a:lnTo>
                  <a:lnTo>
                    <a:pt x="122" y="108"/>
                  </a:lnTo>
                  <a:lnTo>
                    <a:pt x="128" y="106"/>
                  </a:lnTo>
                  <a:lnTo>
                    <a:pt x="128" y="90"/>
                  </a:lnTo>
                  <a:lnTo>
                    <a:pt x="130" y="84"/>
                  </a:lnTo>
                  <a:lnTo>
                    <a:pt x="134" y="80"/>
                  </a:lnTo>
                  <a:lnTo>
                    <a:pt x="144" y="82"/>
                  </a:lnTo>
                  <a:lnTo>
                    <a:pt x="144" y="84"/>
                  </a:lnTo>
                  <a:lnTo>
                    <a:pt x="146" y="86"/>
                  </a:lnTo>
                  <a:lnTo>
                    <a:pt x="150" y="86"/>
                  </a:lnTo>
                  <a:lnTo>
                    <a:pt x="150" y="80"/>
                  </a:lnTo>
                  <a:lnTo>
                    <a:pt x="156" y="80"/>
                  </a:lnTo>
                  <a:lnTo>
                    <a:pt x="152" y="76"/>
                  </a:lnTo>
                  <a:lnTo>
                    <a:pt x="150" y="74"/>
                  </a:lnTo>
                  <a:lnTo>
                    <a:pt x="150" y="68"/>
                  </a:lnTo>
                  <a:lnTo>
                    <a:pt x="150" y="64"/>
                  </a:lnTo>
                  <a:lnTo>
                    <a:pt x="144" y="62"/>
                  </a:lnTo>
                  <a:lnTo>
                    <a:pt x="140" y="56"/>
                  </a:lnTo>
                  <a:lnTo>
                    <a:pt x="136" y="56"/>
                  </a:lnTo>
                  <a:lnTo>
                    <a:pt x="134" y="58"/>
                  </a:lnTo>
                  <a:lnTo>
                    <a:pt x="118" y="54"/>
                  </a:lnTo>
                  <a:lnTo>
                    <a:pt x="100" y="50"/>
                  </a:lnTo>
                  <a:lnTo>
                    <a:pt x="100" y="46"/>
                  </a:lnTo>
                  <a:lnTo>
                    <a:pt x="98" y="46"/>
                  </a:lnTo>
                  <a:lnTo>
                    <a:pt x="94" y="46"/>
                  </a:lnTo>
                  <a:lnTo>
                    <a:pt x="92" y="42"/>
                  </a:lnTo>
                  <a:lnTo>
                    <a:pt x="92" y="38"/>
                  </a:lnTo>
                  <a:lnTo>
                    <a:pt x="94" y="34"/>
                  </a:lnTo>
                  <a:lnTo>
                    <a:pt x="92" y="30"/>
                  </a:lnTo>
                  <a:lnTo>
                    <a:pt x="86" y="28"/>
                  </a:lnTo>
                  <a:lnTo>
                    <a:pt x="86" y="20"/>
                  </a:lnTo>
                  <a:lnTo>
                    <a:pt x="82" y="20"/>
                  </a:lnTo>
                  <a:lnTo>
                    <a:pt x="78" y="20"/>
                  </a:lnTo>
                  <a:lnTo>
                    <a:pt x="74" y="16"/>
                  </a:lnTo>
                  <a:lnTo>
                    <a:pt x="72" y="12"/>
                  </a:lnTo>
                  <a:lnTo>
                    <a:pt x="68" y="2"/>
                  </a:lnTo>
                  <a:lnTo>
                    <a:pt x="58" y="0"/>
                  </a:lnTo>
                  <a:lnTo>
                    <a:pt x="50" y="0"/>
                  </a:lnTo>
                  <a:lnTo>
                    <a:pt x="48" y="2"/>
                  </a:lnTo>
                  <a:lnTo>
                    <a:pt x="48" y="4"/>
                  </a:lnTo>
                  <a:lnTo>
                    <a:pt x="48" y="8"/>
                  </a:lnTo>
                  <a:lnTo>
                    <a:pt x="46" y="6"/>
                  </a:lnTo>
                  <a:lnTo>
                    <a:pt x="44" y="2"/>
                  </a:lnTo>
                  <a:lnTo>
                    <a:pt x="44" y="6"/>
                  </a:lnTo>
                  <a:lnTo>
                    <a:pt x="44" y="8"/>
                  </a:lnTo>
                  <a:lnTo>
                    <a:pt x="40" y="8"/>
                  </a:lnTo>
                  <a:lnTo>
                    <a:pt x="38" y="8"/>
                  </a:lnTo>
                  <a:lnTo>
                    <a:pt x="36" y="10"/>
                  </a:lnTo>
                  <a:lnTo>
                    <a:pt x="34" y="14"/>
                  </a:lnTo>
                  <a:lnTo>
                    <a:pt x="32" y="20"/>
                  </a:lnTo>
                  <a:lnTo>
                    <a:pt x="26" y="24"/>
                  </a:lnTo>
                  <a:lnTo>
                    <a:pt x="20" y="26"/>
                  </a:lnTo>
                  <a:lnTo>
                    <a:pt x="14" y="28"/>
                  </a:lnTo>
                  <a:lnTo>
                    <a:pt x="8" y="32"/>
                  </a:lnTo>
                  <a:lnTo>
                    <a:pt x="0" y="40"/>
                  </a:lnTo>
                  <a:lnTo>
                    <a:pt x="14" y="38"/>
                  </a:lnTo>
                  <a:lnTo>
                    <a:pt x="16" y="40"/>
                  </a:lnTo>
                  <a:lnTo>
                    <a:pt x="18" y="42"/>
                  </a:lnTo>
                  <a:lnTo>
                    <a:pt x="20" y="44"/>
                  </a:lnTo>
                  <a:lnTo>
                    <a:pt x="24" y="44"/>
                  </a:lnTo>
                  <a:close/>
                  <a:moveTo>
                    <a:pt x="72" y="64"/>
                  </a:moveTo>
                  <a:lnTo>
                    <a:pt x="70" y="60"/>
                  </a:lnTo>
                  <a:lnTo>
                    <a:pt x="72" y="60"/>
                  </a:lnTo>
                  <a:lnTo>
                    <a:pt x="72" y="64"/>
                  </a:lnTo>
                  <a:close/>
                  <a:moveTo>
                    <a:pt x="134" y="76"/>
                  </a:moveTo>
                  <a:lnTo>
                    <a:pt x="132" y="72"/>
                  </a:lnTo>
                  <a:lnTo>
                    <a:pt x="134" y="72"/>
                  </a:lnTo>
                  <a:lnTo>
                    <a:pt x="134" y="76"/>
                  </a:lnTo>
                  <a:close/>
                  <a:moveTo>
                    <a:pt x="122" y="60"/>
                  </a:moveTo>
                  <a:lnTo>
                    <a:pt x="122" y="60"/>
                  </a:lnTo>
                  <a:lnTo>
                    <a:pt x="128" y="64"/>
                  </a:lnTo>
                  <a:lnTo>
                    <a:pt x="128" y="66"/>
                  </a:lnTo>
                  <a:lnTo>
                    <a:pt x="122" y="66"/>
                  </a:lnTo>
                  <a:lnTo>
                    <a:pt x="112" y="60"/>
                  </a:lnTo>
                  <a:lnTo>
                    <a:pt x="116" y="60"/>
                  </a:lnTo>
                  <a:lnTo>
                    <a:pt x="122" y="60"/>
                  </a:lnTo>
                  <a:close/>
                </a:path>
              </a:pathLst>
            </a:custGeom>
            <a:solidFill>
              <a:srgbClr val="B7BCBE"/>
            </a:solidFill>
            <a:ln w="3175" cmpd="sng">
              <a:solidFill>
                <a:schemeClr val="bg1"/>
              </a:solidFill>
              <a:prstDash val="solid"/>
              <a:round/>
            </a:ln>
          </p:spPr>
          <p:txBody>
            <a:bodyPr/>
            <a:lstStyle/>
            <a:p>
              <a:endParaRPr lang="en-GB"/>
            </a:p>
          </p:txBody>
        </p:sp>
        <p:sp>
          <p:nvSpPr>
            <p:cNvPr id="62" name="Freeform 69"/>
            <p:cNvSpPr/>
            <p:nvPr/>
          </p:nvSpPr>
          <p:spPr bwMode="auto">
            <a:xfrm>
              <a:off x="5170311" y="3607288"/>
              <a:ext cx="29736" cy="16955"/>
            </a:xfrm>
            <a:custGeom>
              <a:gdLst>
                <a:gd name="T0" fmla="*/ 8 w 10"/>
                <a:gd name="T1" fmla="*/ 6 h 6"/>
                <a:gd name="T2" fmla="*/ 8 w 10"/>
                <a:gd name="T3" fmla="*/ 6 h 6"/>
                <a:gd name="T4" fmla="*/ 10 w 10"/>
                <a:gd name="T5" fmla="*/ 4 h 6"/>
                <a:gd name="T6" fmla="*/ 10 w 10"/>
                <a:gd name="T7" fmla="*/ 2 h 6"/>
                <a:gd name="T8" fmla="*/ 6 w 10"/>
                <a:gd name="T9" fmla="*/ 0 h 6"/>
                <a:gd name="T10" fmla="*/ 6 w 10"/>
                <a:gd name="T11" fmla="*/ 0 h 6"/>
                <a:gd name="T12" fmla="*/ 4 w 10"/>
                <a:gd name="T13" fmla="*/ 2 h 6"/>
                <a:gd name="T14" fmla="*/ 2 w 10"/>
                <a:gd name="T15" fmla="*/ 2 h 6"/>
                <a:gd name="T16" fmla="*/ 2 w 10"/>
                <a:gd name="T17" fmla="*/ 2 h 6"/>
                <a:gd name="T18" fmla="*/ 0 w 10"/>
                <a:gd name="T19" fmla="*/ 4 h 6"/>
                <a:gd name="T20" fmla="*/ 2 w 10"/>
                <a:gd name="T21" fmla="*/ 4 h 6"/>
                <a:gd name="T22" fmla="*/ 8 w 10"/>
                <a:gd name="T23" fmla="*/ 6 h 6"/>
                <a:gd name="T24" fmla="*/ 8 w 10"/>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6"/>
                <a:gd name="T41" fmla="*/ 10 w 10"/>
                <a:gd name="T42" fmla="*/ 6 h 6"/>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6">
                  <a:moveTo>
                    <a:pt x="8" y="6"/>
                  </a:moveTo>
                  <a:lnTo>
                    <a:pt x="8" y="6"/>
                  </a:lnTo>
                  <a:lnTo>
                    <a:pt x="10" y="4"/>
                  </a:lnTo>
                  <a:lnTo>
                    <a:pt x="10" y="2"/>
                  </a:lnTo>
                  <a:lnTo>
                    <a:pt x="6" y="0"/>
                  </a:lnTo>
                  <a:lnTo>
                    <a:pt x="4" y="2"/>
                  </a:lnTo>
                  <a:lnTo>
                    <a:pt x="2" y="2"/>
                  </a:lnTo>
                  <a:lnTo>
                    <a:pt x="0" y="4"/>
                  </a:lnTo>
                  <a:lnTo>
                    <a:pt x="2" y="4"/>
                  </a:lnTo>
                  <a:lnTo>
                    <a:pt x="8" y="6"/>
                  </a:lnTo>
                  <a:close/>
                </a:path>
              </a:pathLst>
            </a:custGeom>
            <a:solidFill>
              <a:srgbClr val="B7BCBE"/>
            </a:solidFill>
            <a:ln w="3175" cmpd="sng">
              <a:solidFill>
                <a:schemeClr val="bg1"/>
              </a:solidFill>
              <a:prstDash val="solid"/>
              <a:round/>
            </a:ln>
          </p:spPr>
          <p:txBody>
            <a:bodyPr/>
            <a:lstStyle/>
            <a:p>
              <a:endParaRPr lang="en-GB"/>
            </a:p>
          </p:txBody>
        </p:sp>
        <p:sp>
          <p:nvSpPr>
            <p:cNvPr id="63" name="Freeform 70"/>
            <p:cNvSpPr/>
            <p:nvPr/>
          </p:nvSpPr>
          <p:spPr bwMode="auto">
            <a:xfrm>
              <a:off x="5081100" y="3801076"/>
              <a:ext cx="12390" cy="21801"/>
            </a:xfrm>
            <a:custGeom>
              <a:gdLst>
                <a:gd name="T0" fmla="*/ 2 w 4"/>
                <a:gd name="T1" fmla="*/ 8 h 8"/>
                <a:gd name="T2" fmla="*/ 2 w 4"/>
                <a:gd name="T3" fmla="*/ 8 h 8"/>
                <a:gd name="T4" fmla="*/ 2 w 4"/>
                <a:gd name="T5" fmla="*/ 4 h 8"/>
                <a:gd name="T6" fmla="*/ 4 w 4"/>
                <a:gd name="T7" fmla="*/ 0 h 8"/>
                <a:gd name="T8" fmla="*/ 4 w 4"/>
                <a:gd name="T9" fmla="*/ 0 h 8"/>
                <a:gd name="T10" fmla="*/ 2 w 4"/>
                <a:gd name="T11" fmla="*/ 2 h 8"/>
                <a:gd name="T12" fmla="*/ 0 w 4"/>
                <a:gd name="T13" fmla="*/ 4 h 8"/>
                <a:gd name="T14" fmla="*/ 0 w 4"/>
                <a:gd name="T15" fmla="*/ 8 h 8"/>
                <a:gd name="T16" fmla="*/ 2 w 4"/>
                <a:gd name="T17" fmla="*/ 8 h 8"/>
                <a:gd name="T18" fmla="*/ 2 w 4"/>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
                <a:gd name="T32" fmla="*/ 4 w 4"/>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
                  <a:moveTo>
                    <a:pt x="2" y="8"/>
                  </a:moveTo>
                  <a:lnTo>
                    <a:pt x="2" y="8"/>
                  </a:lnTo>
                  <a:lnTo>
                    <a:pt x="2" y="4"/>
                  </a:lnTo>
                  <a:lnTo>
                    <a:pt x="4" y="0"/>
                  </a:lnTo>
                  <a:lnTo>
                    <a:pt x="2" y="2"/>
                  </a:lnTo>
                  <a:lnTo>
                    <a:pt x="0" y="4"/>
                  </a:lnTo>
                  <a:lnTo>
                    <a:pt x="0" y="8"/>
                  </a:lnTo>
                  <a:lnTo>
                    <a:pt x="2" y="8"/>
                  </a:lnTo>
                  <a:close/>
                </a:path>
              </a:pathLst>
            </a:custGeom>
            <a:solidFill>
              <a:srgbClr val="B7BCBE"/>
            </a:solidFill>
            <a:ln w="3175" cmpd="sng">
              <a:solidFill>
                <a:schemeClr val="bg1"/>
              </a:solidFill>
              <a:prstDash val="solid"/>
              <a:round/>
            </a:ln>
          </p:spPr>
          <p:txBody>
            <a:bodyPr/>
            <a:lstStyle/>
            <a:p>
              <a:endParaRPr lang="en-GB"/>
            </a:p>
          </p:txBody>
        </p:sp>
        <p:sp>
          <p:nvSpPr>
            <p:cNvPr id="64" name="Freeform 71"/>
            <p:cNvSpPr/>
            <p:nvPr/>
          </p:nvSpPr>
          <p:spPr bwMode="auto">
            <a:xfrm>
              <a:off x="1933964" y="3239090"/>
              <a:ext cx="17346" cy="29068"/>
            </a:xfrm>
            <a:custGeom>
              <a:gdLst>
                <a:gd name="T0" fmla="*/ 4 w 6"/>
                <a:gd name="T1" fmla="*/ 10 h 10"/>
                <a:gd name="T2" fmla="*/ 4 w 6"/>
                <a:gd name="T3" fmla="*/ 6 h 10"/>
                <a:gd name="T4" fmla="*/ 4 w 6"/>
                <a:gd name="T5" fmla="*/ 6 h 10"/>
                <a:gd name="T6" fmla="*/ 6 w 6"/>
                <a:gd name="T7" fmla="*/ 4 h 10"/>
                <a:gd name="T8" fmla="*/ 6 w 6"/>
                <a:gd name="T9" fmla="*/ 0 h 10"/>
                <a:gd name="T10" fmla="*/ 6 w 6"/>
                <a:gd name="T11" fmla="*/ 0 h 10"/>
                <a:gd name="T12" fmla="*/ 2 w 6"/>
                <a:gd name="T13" fmla="*/ 8 h 10"/>
                <a:gd name="T14" fmla="*/ 0 w 6"/>
                <a:gd name="T15" fmla="*/ 10 h 10"/>
                <a:gd name="T16" fmla="*/ 4 w 6"/>
                <a:gd name="T17" fmla="*/ 10 h 10"/>
                <a:gd name="T18" fmla="*/ 4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0"/>
                <a:gd name="T32" fmla="*/ 6 w 6"/>
                <a:gd name="T33" fmla="*/ 10 h 10"/>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0">
                  <a:moveTo>
                    <a:pt x="4" y="10"/>
                  </a:moveTo>
                  <a:lnTo>
                    <a:pt x="4" y="6"/>
                  </a:lnTo>
                  <a:lnTo>
                    <a:pt x="6" y="4"/>
                  </a:lnTo>
                  <a:lnTo>
                    <a:pt x="6" y="0"/>
                  </a:lnTo>
                  <a:lnTo>
                    <a:pt x="2" y="8"/>
                  </a:lnTo>
                  <a:lnTo>
                    <a:pt x="0" y="10"/>
                  </a:lnTo>
                  <a:lnTo>
                    <a:pt x="4" y="10"/>
                  </a:lnTo>
                  <a:close/>
                </a:path>
              </a:pathLst>
            </a:custGeom>
            <a:solidFill>
              <a:srgbClr val="B7BCBE"/>
            </a:solidFill>
            <a:ln w="3175" cmpd="sng">
              <a:solidFill>
                <a:schemeClr val="bg1"/>
              </a:solidFill>
              <a:prstDash val="solid"/>
              <a:round/>
            </a:ln>
          </p:spPr>
          <p:txBody>
            <a:bodyPr/>
            <a:lstStyle/>
            <a:p>
              <a:endParaRPr lang="en-GB"/>
            </a:p>
          </p:txBody>
        </p:sp>
        <p:sp>
          <p:nvSpPr>
            <p:cNvPr id="65" name="Freeform 121"/>
            <p:cNvSpPr/>
            <p:nvPr/>
          </p:nvSpPr>
          <p:spPr bwMode="auto">
            <a:xfrm>
              <a:off x="4045270" y="1601579"/>
              <a:ext cx="81778" cy="43602"/>
            </a:xfrm>
            <a:custGeom>
              <a:gdLst>
                <a:gd name="T0" fmla="*/ 10 w 28"/>
                <a:gd name="T1" fmla="*/ 14 h 16"/>
                <a:gd name="T2" fmla="*/ 10 w 28"/>
                <a:gd name="T3" fmla="*/ 14 h 16"/>
                <a:gd name="T4" fmla="*/ 14 w 28"/>
                <a:gd name="T5" fmla="*/ 14 h 16"/>
                <a:gd name="T6" fmla="*/ 20 w 28"/>
                <a:gd name="T7" fmla="*/ 16 h 16"/>
                <a:gd name="T8" fmla="*/ 20 w 28"/>
                <a:gd name="T9" fmla="*/ 16 h 16"/>
                <a:gd name="T10" fmla="*/ 24 w 28"/>
                <a:gd name="T11" fmla="*/ 14 h 16"/>
                <a:gd name="T12" fmla="*/ 26 w 28"/>
                <a:gd name="T13" fmla="*/ 12 h 16"/>
                <a:gd name="T14" fmla="*/ 28 w 28"/>
                <a:gd name="T15" fmla="*/ 6 h 16"/>
                <a:gd name="T16" fmla="*/ 24 w 28"/>
                <a:gd name="T17" fmla="*/ 2 h 16"/>
                <a:gd name="T18" fmla="*/ 20 w 28"/>
                <a:gd name="T19" fmla="*/ 0 h 16"/>
                <a:gd name="T20" fmla="*/ 16 w 28"/>
                <a:gd name="T21" fmla="*/ 0 h 16"/>
                <a:gd name="T22" fmla="*/ 16 w 28"/>
                <a:gd name="T23" fmla="*/ 0 h 16"/>
                <a:gd name="T24" fmla="*/ 10 w 28"/>
                <a:gd name="T25" fmla="*/ 2 h 16"/>
                <a:gd name="T26" fmla="*/ 6 w 28"/>
                <a:gd name="T27" fmla="*/ 6 h 16"/>
                <a:gd name="T28" fmla="*/ 6 w 28"/>
                <a:gd name="T29" fmla="*/ 6 h 16"/>
                <a:gd name="T30" fmla="*/ 0 w 28"/>
                <a:gd name="T31" fmla="*/ 6 h 16"/>
                <a:gd name="T32" fmla="*/ 0 w 28"/>
                <a:gd name="T33" fmla="*/ 6 h 16"/>
                <a:gd name="T34" fmla="*/ 2 w 28"/>
                <a:gd name="T35" fmla="*/ 8 h 16"/>
                <a:gd name="T36" fmla="*/ 2 w 28"/>
                <a:gd name="T37" fmla="*/ 10 h 16"/>
                <a:gd name="T38" fmla="*/ 4 w 28"/>
                <a:gd name="T39" fmla="*/ 12 h 16"/>
                <a:gd name="T40" fmla="*/ 10 w 28"/>
                <a:gd name="T41" fmla="*/ 14 h 16"/>
                <a:gd name="T42" fmla="*/ 10 w 28"/>
                <a:gd name="T43" fmla="*/ 14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
                <a:gd name="T67" fmla="*/ 0 h 16"/>
                <a:gd name="T68" fmla="*/ 28 w 28"/>
                <a:gd name="T69" fmla="*/ 16 h 1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 h="16">
                  <a:moveTo>
                    <a:pt x="10" y="14"/>
                  </a:moveTo>
                  <a:lnTo>
                    <a:pt x="10" y="14"/>
                  </a:lnTo>
                  <a:lnTo>
                    <a:pt x="14" y="14"/>
                  </a:lnTo>
                  <a:lnTo>
                    <a:pt x="20" y="16"/>
                  </a:lnTo>
                  <a:lnTo>
                    <a:pt x="24" y="14"/>
                  </a:lnTo>
                  <a:lnTo>
                    <a:pt x="26" y="12"/>
                  </a:lnTo>
                  <a:lnTo>
                    <a:pt x="28" y="6"/>
                  </a:lnTo>
                  <a:lnTo>
                    <a:pt x="24" y="2"/>
                  </a:lnTo>
                  <a:lnTo>
                    <a:pt x="20" y="0"/>
                  </a:lnTo>
                  <a:lnTo>
                    <a:pt x="16" y="0"/>
                  </a:lnTo>
                  <a:lnTo>
                    <a:pt x="10" y="2"/>
                  </a:lnTo>
                  <a:lnTo>
                    <a:pt x="6" y="6"/>
                  </a:lnTo>
                  <a:lnTo>
                    <a:pt x="0" y="6"/>
                  </a:lnTo>
                  <a:lnTo>
                    <a:pt x="2" y="8"/>
                  </a:lnTo>
                  <a:lnTo>
                    <a:pt x="2" y="10"/>
                  </a:lnTo>
                  <a:lnTo>
                    <a:pt x="4" y="12"/>
                  </a:lnTo>
                  <a:lnTo>
                    <a:pt x="10" y="14"/>
                  </a:lnTo>
                  <a:close/>
                </a:path>
              </a:pathLst>
            </a:custGeom>
            <a:solidFill>
              <a:srgbClr val="B7BCBE"/>
            </a:solidFill>
            <a:ln w="3175" cmpd="sng">
              <a:solidFill>
                <a:schemeClr val="bg1"/>
              </a:solidFill>
              <a:prstDash val="solid"/>
              <a:round/>
            </a:ln>
          </p:spPr>
          <p:txBody>
            <a:bodyPr/>
            <a:lstStyle/>
            <a:p>
              <a:endParaRPr lang="en-GB"/>
            </a:p>
          </p:txBody>
        </p:sp>
        <p:sp>
          <p:nvSpPr>
            <p:cNvPr id="66" name="Freeform 122"/>
            <p:cNvSpPr/>
            <p:nvPr/>
          </p:nvSpPr>
          <p:spPr bwMode="auto">
            <a:xfrm>
              <a:off x="3904023" y="1732385"/>
              <a:ext cx="17346" cy="16955"/>
            </a:xfrm>
            <a:custGeom>
              <a:gdLst>
                <a:gd name="T0" fmla="*/ 2 w 6"/>
                <a:gd name="T1" fmla="*/ 0 h 6"/>
                <a:gd name="T2" fmla="*/ 2 w 6"/>
                <a:gd name="T3" fmla="*/ 0 h 6"/>
                <a:gd name="T4" fmla="*/ 2 w 6"/>
                <a:gd name="T5" fmla="*/ 2 h 6"/>
                <a:gd name="T6" fmla="*/ 0 w 6"/>
                <a:gd name="T7" fmla="*/ 6 h 6"/>
                <a:gd name="T8" fmla="*/ 0 w 6"/>
                <a:gd name="T9" fmla="*/ 6 h 6"/>
                <a:gd name="T10" fmla="*/ 6 w 6"/>
                <a:gd name="T11" fmla="*/ 6 h 6"/>
                <a:gd name="T12" fmla="*/ 6 w 6"/>
                <a:gd name="T13" fmla="*/ 6 h 6"/>
                <a:gd name="T14" fmla="*/ 6 w 6"/>
                <a:gd name="T15" fmla="*/ 4 h 6"/>
                <a:gd name="T16" fmla="*/ 6 w 6"/>
                <a:gd name="T17" fmla="*/ 2 h 6"/>
                <a:gd name="T18" fmla="*/ 6 w 6"/>
                <a:gd name="T19" fmla="*/ 0 h 6"/>
                <a:gd name="T20" fmla="*/ 2 w 6"/>
                <a:gd name="T21" fmla="*/ 0 h 6"/>
                <a:gd name="T22" fmla="*/ 2 w 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6"/>
                <a:gd name="T38" fmla="*/ 6 w 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6">
                  <a:moveTo>
                    <a:pt x="2" y="0"/>
                  </a:moveTo>
                  <a:lnTo>
                    <a:pt x="2" y="0"/>
                  </a:lnTo>
                  <a:lnTo>
                    <a:pt x="2" y="2"/>
                  </a:lnTo>
                  <a:lnTo>
                    <a:pt x="0" y="6"/>
                  </a:lnTo>
                  <a:lnTo>
                    <a:pt x="6" y="6"/>
                  </a:lnTo>
                  <a:lnTo>
                    <a:pt x="6" y="4"/>
                  </a:lnTo>
                  <a:lnTo>
                    <a:pt x="6"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67" name="Freeform 123"/>
            <p:cNvSpPr/>
            <p:nvPr/>
          </p:nvSpPr>
          <p:spPr bwMode="auto">
            <a:xfrm>
              <a:off x="3956060" y="1618536"/>
              <a:ext cx="81778" cy="26645"/>
            </a:xfrm>
            <a:custGeom>
              <a:gdLst>
                <a:gd name="T0" fmla="*/ 16 w 28"/>
                <a:gd name="T1" fmla="*/ 6 h 10"/>
                <a:gd name="T2" fmla="*/ 16 w 28"/>
                <a:gd name="T3" fmla="*/ 6 h 10"/>
                <a:gd name="T4" fmla="*/ 22 w 28"/>
                <a:gd name="T5" fmla="*/ 10 h 10"/>
                <a:gd name="T6" fmla="*/ 22 w 28"/>
                <a:gd name="T7" fmla="*/ 10 h 10"/>
                <a:gd name="T8" fmla="*/ 28 w 28"/>
                <a:gd name="T9" fmla="*/ 6 h 10"/>
                <a:gd name="T10" fmla="*/ 28 w 28"/>
                <a:gd name="T11" fmla="*/ 6 h 10"/>
                <a:gd name="T12" fmla="*/ 28 w 28"/>
                <a:gd name="T13" fmla="*/ 2 h 10"/>
                <a:gd name="T14" fmla="*/ 26 w 28"/>
                <a:gd name="T15" fmla="*/ 0 h 10"/>
                <a:gd name="T16" fmla="*/ 26 w 28"/>
                <a:gd name="T17" fmla="*/ 0 h 10"/>
                <a:gd name="T18" fmla="*/ 4 w 28"/>
                <a:gd name="T19" fmla="*/ 0 h 10"/>
                <a:gd name="T20" fmla="*/ 4 w 28"/>
                <a:gd name="T21" fmla="*/ 0 h 10"/>
                <a:gd name="T22" fmla="*/ 0 w 28"/>
                <a:gd name="T23" fmla="*/ 8 h 10"/>
                <a:gd name="T24" fmla="*/ 0 w 28"/>
                <a:gd name="T25" fmla="*/ 8 h 10"/>
                <a:gd name="T26" fmla="*/ 16 w 28"/>
                <a:gd name="T27" fmla="*/ 6 h 10"/>
                <a:gd name="T28" fmla="*/ 16 w 28"/>
                <a:gd name="T29" fmla="*/ 6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0"/>
                <a:gd name="T47" fmla="*/ 28 w 28"/>
                <a:gd name="T48" fmla="*/ 10 h 10"/>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0">
                  <a:moveTo>
                    <a:pt x="16" y="6"/>
                  </a:moveTo>
                  <a:lnTo>
                    <a:pt x="16" y="6"/>
                  </a:lnTo>
                  <a:lnTo>
                    <a:pt x="22" y="10"/>
                  </a:lnTo>
                  <a:lnTo>
                    <a:pt x="28" y="6"/>
                  </a:lnTo>
                  <a:lnTo>
                    <a:pt x="28" y="2"/>
                  </a:lnTo>
                  <a:lnTo>
                    <a:pt x="26" y="0"/>
                  </a:lnTo>
                  <a:lnTo>
                    <a:pt x="4" y="0"/>
                  </a:lnTo>
                  <a:lnTo>
                    <a:pt x="0" y="8"/>
                  </a:lnTo>
                  <a:lnTo>
                    <a:pt x="16" y="6"/>
                  </a:lnTo>
                  <a:close/>
                </a:path>
              </a:pathLst>
            </a:custGeom>
            <a:solidFill>
              <a:srgbClr val="B7BCBE"/>
            </a:solidFill>
            <a:ln w="3175" cmpd="sng">
              <a:solidFill>
                <a:schemeClr val="bg1"/>
              </a:solidFill>
              <a:prstDash val="solid"/>
              <a:round/>
            </a:ln>
          </p:spPr>
          <p:txBody>
            <a:bodyPr/>
            <a:lstStyle/>
            <a:p>
              <a:endParaRPr lang="en-GB"/>
            </a:p>
          </p:txBody>
        </p:sp>
        <p:sp>
          <p:nvSpPr>
            <p:cNvPr id="68" name="Freeform 124"/>
            <p:cNvSpPr/>
            <p:nvPr/>
          </p:nvSpPr>
          <p:spPr bwMode="auto">
            <a:xfrm>
              <a:off x="3891631" y="1640335"/>
              <a:ext cx="47082" cy="41179"/>
            </a:xfrm>
            <a:custGeom>
              <a:gdLst>
                <a:gd name="T0" fmla="*/ 4 w 16"/>
                <a:gd name="T1" fmla="*/ 14 h 14"/>
                <a:gd name="T2" fmla="*/ 4 w 16"/>
                <a:gd name="T3" fmla="*/ 14 h 14"/>
                <a:gd name="T4" fmla="*/ 12 w 16"/>
                <a:gd name="T5" fmla="*/ 14 h 14"/>
                <a:gd name="T6" fmla="*/ 12 w 16"/>
                <a:gd name="T7" fmla="*/ 14 h 14"/>
                <a:gd name="T8" fmla="*/ 16 w 16"/>
                <a:gd name="T9" fmla="*/ 6 h 14"/>
                <a:gd name="T10" fmla="*/ 16 w 16"/>
                <a:gd name="T11" fmla="*/ 6 h 14"/>
                <a:gd name="T12" fmla="*/ 8 w 16"/>
                <a:gd name="T13" fmla="*/ 0 h 14"/>
                <a:gd name="T14" fmla="*/ 8 w 16"/>
                <a:gd name="T15" fmla="*/ 0 h 14"/>
                <a:gd name="T16" fmla="*/ 0 w 16"/>
                <a:gd name="T17" fmla="*/ 2 h 14"/>
                <a:gd name="T18" fmla="*/ 0 w 16"/>
                <a:gd name="T19" fmla="*/ 2 h 14"/>
                <a:gd name="T20" fmla="*/ 0 w 16"/>
                <a:gd name="T21" fmla="*/ 10 h 14"/>
                <a:gd name="T22" fmla="*/ 0 w 16"/>
                <a:gd name="T23" fmla="*/ 10 h 14"/>
                <a:gd name="T24" fmla="*/ 4 w 16"/>
                <a:gd name="T25" fmla="*/ 12 h 14"/>
                <a:gd name="T26" fmla="*/ 4 w 16"/>
                <a:gd name="T27" fmla="*/ 14 h 14"/>
                <a:gd name="T28" fmla="*/ 4 w 16"/>
                <a:gd name="T29" fmla="*/ 14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14"/>
                <a:gd name="T47" fmla="*/ 16 w 1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14">
                  <a:moveTo>
                    <a:pt x="4" y="14"/>
                  </a:moveTo>
                  <a:lnTo>
                    <a:pt x="4" y="14"/>
                  </a:lnTo>
                  <a:lnTo>
                    <a:pt x="12" y="14"/>
                  </a:lnTo>
                  <a:lnTo>
                    <a:pt x="16" y="6"/>
                  </a:lnTo>
                  <a:lnTo>
                    <a:pt x="8" y="0"/>
                  </a:lnTo>
                  <a:lnTo>
                    <a:pt x="0" y="2"/>
                  </a:lnTo>
                  <a:lnTo>
                    <a:pt x="0" y="10"/>
                  </a:lnTo>
                  <a:lnTo>
                    <a:pt x="4" y="12"/>
                  </a:lnTo>
                  <a:lnTo>
                    <a:pt x="4" y="14"/>
                  </a:lnTo>
                  <a:close/>
                </a:path>
              </a:pathLst>
            </a:custGeom>
            <a:solidFill>
              <a:srgbClr val="B7BCBE"/>
            </a:solidFill>
            <a:ln w="3175" cmpd="sng">
              <a:solidFill>
                <a:schemeClr val="bg1"/>
              </a:solidFill>
              <a:prstDash val="solid"/>
              <a:round/>
            </a:ln>
          </p:spPr>
          <p:txBody>
            <a:bodyPr/>
            <a:lstStyle/>
            <a:p>
              <a:endParaRPr lang="en-GB"/>
            </a:p>
          </p:txBody>
        </p:sp>
        <p:sp>
          <p:nvSpPr>
            <p:cNvPr id="69" name="Freeform 125"/>
            <p:cNvSpPr/>
            <p:nvPr/>
          </p:nvSpPr>
          <p:spPr bwMode="auto">
            <a:xfrm>
              <a:off x="3973409" y="1645181"/>
              <a:ext cx="128860" cy="92049"/>
            </a:xfrm>
            <a:custGeom>
              <a:gdLst>
                <a:gd name="T0" fmla="*/ 40 w 44"/>
                <a:gd name="T1" fmla="*/ 12 h 32"/>
                <a:gd name="T2" fmla="*/ 40 w 44"/>
                <a:gd name="T3" fmla="*/ 12 h 32"/>
                <a:gd name="T4" fmla="*/ 42 w 44"/>
                <a:gd name="T5" fmla="*/ 12 h 32"/>
                <a:gd name="T6" fmla="*/ 44 w 44"/>
                <a:gd name="T7" fmla="*/ 10 h 32"/>
                <a:gd name="T8" fmla="*/ 44 w 44"/>
                <a:gd name="T9" fmla="*/ 6 h 32"/>
                <a:gd name="T10" fmla="*/ 38 w 44"/>
                <a:gd name="T11" fmla="*/ 2 h 32"/>
                <a:gd name="T12" fmla="*/ 32 w 44"/>
                <a:gd name="T13" fmla="*/ 0 h 32"/>
                <a:gd name="T14" fmla="*/ 30 w 44"/>
                <a:gd name="T15" fmla="*/ 4 h 32"/>
                <a:gd name="T16" fmla="*/ 30 w 44"/>
                <a:gd name="T17" fmla="*/ 4 h 32"/>
                <a:gd name="T18" fmla="*/ 28 w 44"/>
                <a:gd name="T19" fmla="*/ 4 h 32"/>
                <a:gd name="T20" fmla="*/ 22 w 44"/>
                <a:gd name="T21" fmla="*/ 2 h 32"/>
                <a:gd name="T22" fmla="*/ 22 w 44"/>
                <a:gd name="T23" fmla="*/ 2 h 32"/>
                <a:gd name="T24" fmla="*/ 18 w 44"/>
                <a:gd name="T25" fmla="*/ 4 h 32"/>
                <a:gd name="T26" fmla="*/ 14 w 44"/>
                <a:gd name="T27" fmla="*/ 8 h 32"/>
                <a:gd name="T28" fmla="*/ 10 w 44"/>
                <a:gd name="T29" fmla="*/ 10 h 32"/>
                <a:gd name="T30" fmla="*/ 6 w 44"/>
                <a:gd name="T31" fmla="*/ 12 h 32"/>
                <a:gd name="T32" fmla="*/ 6 w 44"/>
                <a:gd name="T33" fmla="*/ 12 h 32"/>
                <a:gd name="T34" fmla="*/ 2 w 44"/>
                <a:gd name="T35" fmla="*/ 12 h 32"/>
                <a:gd name="T36" fmla="*/ 0 w 44"/>
                <a:gd name="T37" fmla="*/ 10 h 32"/>
                <a:gd name="T38" fmla="*/ 0 w 44"/>
                <a:gd name="T39" fmla="*/ 10 h 32"/>
                <a:gd name="T40" fmla="*/ 0 w 44"/>
                <a:gd name="T41" fmla="*/ 28 h 32"/>
                <a:gd name="T42" fmla="*/ 10 w 44"/>
                <a:gd name="T43" fmla="*/ 32 h 32"/>
                <a:gd name="T44" fmla="*/ 10 w 44"/>
                <a:gd name="T45" fmla="*/ 32 h 32"/>
                <a:gd name="T46" fmla="*/ 22 w 44"/>
                <a:gd name="T47" fmla="*/ 30 h 32"/>
                <a:gd name="T48" fmla="*/ 32 w 44"/>
                <a:gd name="T49" fmla="*/ 28 h 32"/>
                <a:gd name="T50" fmla="*/ 32 w 44"/>
                <a:gd name="T51" fmla="*/ 28 h 32"/>
                <a:gd name="T52" fmla="*/ 36 w 44"/>
                <a:gd name="T53" fmla="*/ 24 h 32"/>
                <a:gd name="T54" fmla="*/ 38 w 44"/>
                <a:gd name="T55" fmla="*/ 18 h 32"/>
                <a:gd name="T56" fmla="*/ 38 w 44"/>
                <a:gd name="T57" fmla="*/ 18 h 32"/>
                <a:gd name="T58" fmla="*/ 34 w 44"/>
                <a:gd name="T59" fmla="*/ 16 h 32"/>
                <a:gd name="T60" fmla="*/ 32 w 44"/>
                <a:gd name="T61" fmla="*/ 12 h 32"/>
                <a:gd name="T62" fmla="*/ 32 w 44"/>
                <a:gd name="T63" fmla="*/ 12 h 32"/>
                <a:gd name="T64" fmla="*/ 36 w 44"/>
                <a:gd name="T65" fmla="*/ 12 h 32"/>
                <a:gd name="T66" fmla="*/ 40 w 44"/>
                <a:gd name="T67" fmla="*/ 12 h 32"/>
                <a:gd name="T68" fmla="*/ 40 w 44"/>
                <a:gd name="T69" fmla="*/ 12 h 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4"/>
                <a:gd name="T106" fmla="*/ 0 h 32"/>
                <a:gd name="T107" fmla="*/ 44 w 44"/>
                <a:gd name="T108" fmla="*/ 32 h 32"/>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4" h="32">
                  <a:moveTo>
                    <a:pt x="40" y="12"/>
                  </a:moveTo>
                  <a:lnTo>
                    <a:pt x="40" y="12"/>
                  </a:lnTo>
                  <a:lnTo>
                    <a:pt x="42" y="12"/>
                  </a:lnTo>
                  <a:lnTo>
                    <a:pt x="44" y="10"/>
                  </a:lnTo>
                  <a:lnTo>
                    <a:pt x="44" y="6"/>
                  </a:lnTo>
                  <a:lnTo>
                    <a:pt x="38" y="2"/>
                  </a:lnTo>
                  <a:lnTo>
                    <a:pt x="32" y="0"/>
                  </a:lnTo>
                  <a:lnTo>
                    <a:pt x="30" y="4"/>
                  </a:lnTo>
                  <a:lnTo>
                    <a:pt x="28" y="4"/>
                  </a:lnTo>
                  <a:lnTo>
                    <a:pt x="22" y="2"/>
                  </a:lnTo>
                  <a:lnTo>
                    <a:pt x="18" y="4"/>
                  </a:lnTo>
                  <a:lnTo>
                    <a:pt x="14" y="8"/>
                  </a:lnTo>
                  <a:lnTo>
                    <a:pt x="10" y="10"/>
                  </a:lnTo>
                  <a:lnTo>
                    <a:pt x="6" y="12"/>
                  </a:lnTo>
                  <a:lnTo>
                    <a:pt x="2" y="12"/>
                  </a:lnTo>
                  <a:lnTo>
                    <a:pt x="0" y="10"/>
                  </a:lnTo>
                  <a:lnTo>
                    <a:pt x="0" y="28"/>
                  </a:lnTo>
                  <a:lnTo>
                    <a:pt x="10" y="32"/>
                  </a:lnTo>
                  <a:lnTo>
                    <a:pt x="22" y="30"/>
                  </a:lnTo>
                  <a:lnTo>
                    <a:pt x="32" y="28"/>
                  </a:lnTo>
                  <a:lnTo>
                    <a:pt x="36" y="24"/>
                  </a:lnTo>
                  <a:lnTo>
                    <a:pt x="38" y="18"/>
                  </a:lnTo>
                  <a:lnTo>
                    <a:pt x="34" y="16"/>
                  </a:lnTo>
                  <a:lnTo>
                    <a:pt x="32" y="12"/>
                  </a:lnTo>
                  <a:lnTo>
                    <a:pt x="36" y="12"/>
                  </a:lnTo>
                  <a:lnTo>
                    <a:pt x="40" y="12"/>
                  </a:lnTo>
                  <a:close/>
                </a:path>
              </a:pathLst>
            </a:custGeom>
            <a:solidFill>
              <a:srgbClr val="B7BCBE"/>
            </a:solidFill>
            <a:ln w="3175" cmpd="sng">
              <a:solidFill>
                <a:schemeClr val="bg1"/>
              </a:solidFill>
              <a:prstDash val="solid"/>
              <a:round/>
            </a:ln>
          </p:spPr>
          <p:txBody>
            <a:bodyPr/>
            <a:lstStyle/>
            <a:p>
              <a:endParaRPr lang="en-GB"/>
            </a:p>
          </p:txBody>
        </p:sp>
        <p:sp>
          <p:nvSpPr>
            <p:cNvPr id="70" name="Freeform 126"/>
            <p:cNvSpPr/>
            <p:nvPr/>
          </p:nvSpPr>
          <p:spPr bwMode="auto">
            <a:xfrm>
              <a:off x="4273254" y="1664560"/>
              <a:ext cx="22301" cy="46024"/>
            </a:xfrm>
            <a:custGeom>
              <a:gdLst>
                <a:gd name="T0" fmla="*/ 4 w 8"/>
                <a:gd name="T1" fmla="*/ 0 h 16"/>
                <a:gd name="T2" fmla="*/ 0 w 8"/>
                <a:gd name="T3" fmla="*/ 0 h 16"/>
                <a:gd name="T4" fmla="*/ 0 w 8"/>
                <a:gd name="T5" fmla="*/ 0 h 16"/>
                <a:gd name="T6" fmla="*/ 4 w 8"/>
                <a:gd name="T7" fmla="*/ 16 h 16"/>
                <a:gd name="T8" fmla="*/ 8 w 8"/>
                <a:gd name="T9" fmla="*/ 16 h 16"/>
                <a:gd name="T10" fmla="*/ 8 w 8"/>
                <a:gd name="T11" fmla="*/ 16 h 16"/>
                <a:gd name="T12" fmla="*/ 8 w 8"/>
                <a:gd name="T13" fmla="*/ 8 h 16"/>
                <a:gd name="T14" fmla="*/ 8 w 8"/>
                <a:gd name="T15" fmla="*/ 8 h 16"/>
                <a:gd name="T16" fmla="*/ 4 w 8"/>
                <a:gd name="T17" fmla="*/ 0 h 16"/>
                <a:gd name="T18" fmla="*/ 4 w 8"/>
                <a:gd name="T19" fmla="*/ 0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6"/>
                <a:gd name="T32" fmla="*/ 8 w 8"/>
                <a:gd name="T33" fmla="*/ 16 h 1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6">
                  <a:moveTo>
                    <a:pt x="4" y="0"/>
                  </a:moveTo>
                  <a:lnTo>
                    <a:pt x="0" y="0"/>
                  </a:lnTo>
                  <a:lnTo>
                    <a:pt x="4" y="16"/>
                  </a:lnTo>
                  <a:lnTo>
                    <a:pt x="8" y="16"/>
                  </a:lnTo>
                  <a:lnTo>
                    <a:pt x="8" y="8"/>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71" name="Freeform 127"/>
            <p:cNvSpPr/>
            <p:nvPr/>
          </p:nvSpPr>
          <p:spPr bwMode="auto">
            <a:xfrm>
              <a:off x="4389723" y="1664560"/>
              <a:ext cx="34692" cy="26645"/>
            </a:xfrm>
            <a:custGeom>
              <a:gdLst>
                <a:gd name="T0" fmla="*/ 8 w 12"/>
                <a:gd name="T1" fmla="*/ 10 h 10"/>
                <a:gd name="T2" fmla="*/ 8 w 12"/>
                <a:gd name="T3" fmla="*/ 8 h 10"/>
                <a:gd name="T4" fmla="*/ 8 w 12"/>
                <a:gd name="T5" fmla="*/ 8 h 10"/>
                <a:gd name="T6" fmla="*/ 10 w 12"/>
                <a:gd name="T7" fmla="*/ 10 h 10"/>
                <a:gd name="T8" fmla="*/ 10 w 12"/>
                <a:gd name="T9" fmla="*/ 8 h 10"/>
                <a:gd name="T10" fmla="*/ 12 w 12"/>
                <a:gd name="T11" fmla="*/ 4 h 10"/>
                <a:gd name="T12" fmla="*/ 12 w 12"/>
                <a:gd name="T13" fmla="*/ 4 h 10"/>
                <a:gd name="T14" fmla="*/ 4 w 12"/>
                <a:gd name="T15" fmla="*/ 0 h 10"/>
                <a:gd name="T16" fmla="*/ 4 w 12"/>
                <a:gd name="T17" fmla="*/ 0 h 10"/>
                <a:gd name="T18" fmla="*/ 0 w 12"/>
                <a:gd name="T19" fmla="*/ 6 h 10"/>
                <a:gd name="T20" fmla="*/ 2 w 12"/>
                <a:gd name="T21" fmla="*/ 6 h 10"/>
                <a:gd name="T22" fmla="*/ 2 w 12"/>
                <a:gd name="T23" fmla="*/ 6 h 10"/>
                <a:gd name="T24" fmla="*/ 8 w 12"/>
                <a:gd name="T25" fmla="*/ 10 h 10"/>
                <a:gd name="T26" fmla="*/ 8 w 12"/>
                <a:gd name="T27" fmla="*/ 1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0"/>
                <a:gd name="T44" fmla="*/ 12 w 12"/>
                <a:gd name="T45" fmla="*/ 10 h 1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0">
                  <a:moveTo>
                    <a:pt x="8" y="10"/>
                  </a:moveTo>
                  <a:lnTo>
                    <a:pt x="8" y="8"/>
                  </a:lnTo>
                  <a:lnTo>
                    <a:pt x="10" y="10"/>
                  </a:lnTo>
                  <a:lnTo>
                    <a:pt x="10" y="8"/>
                  </a:lnTo>
                  <a:lnTo>
                    <a:pt x="12" y="4"/>
                  </a:lnTo>
                  <a:lnTo>
                    <a:pt x="4" y="0"/>
                  </a:lnTo>
                  <a:lnTo>
                    <a:pt x="0" y="6"/>
                  </a:lnTo>
                  <a:lnTo>
                    <a:pt x="2" y="6"/>
                  </a:lnTo>
                  <a:lnTo>
                    <a:pt x="8" y="10"/>
                  </a:lnTo>
                  <a:close/>
                </a:path>
              </a:pathLst>
            </a:custGeom>
            <a:solidFill>
              <a:srgbClr val="B7BCBE"/>
            </a:solidFill>
            <a:ln w="3175" cmpd="sng">
              <a:solidFill>
                <a:schemeClr val="bg1"/>
              </a:solidFill>
              <a:prstDash val="solid"/>
              <a:round/>
            </a:ln>
          </p:spPr>
          <p:txBody>
            <a:bodyPr/>
            <a:lstStyle/>
            <a:p>
              <a:endParaRPr lang="en-GB"/>
            </a:p>
          </p:txBody>
        </p:sp>
        <p:sp>
          <p:nvSpPr>
            <p:cNvPr id="72" name="Freeform 128"/>
            <p:cNvSpPr/>
            <p:nvPr/>
          </p:nvSpPr>
          <p:spPr bwMode="auto">
            <a:xfrm>
              <a:off x="4302989" y="1737229"/>
              <a:ext cx="81778" cy="104161"/>
            </a:xfrm>
            <a:custGeom>
              <a:gdLst>
                <a:gd name="T0" fmla="*/ 28 w 28"/>
                <a:gd name="T1" fmla="*/ 26 h 36"/>
                <a:gd name="T2" fmla="*/ 28 w 28"/>
                <a:gd name="T3" fmla="*/ 26 h 36"/>
                <a:gd name="T4" fmla="*/ 26 w 28"/>
                <a:gd name="T5" fmla="*/ 24 h 36"/>
                <a:gd name="T6" fmla="*/ 26 w 28"/>
                <a:gd name="T7" fmla="*/ 24 h 36"/>
                <a:gd name="T8" fmla="*/ 28 w 28"/>
                <a:gd name="T9" fmla="*/ 20 h 36"/>
                <a:gd name="T10" fmla="*/ 26 w 28"/>
                <a:gd name="T11" fmla="*/ 16 h 36"/>
                <a:gd name="T12" fmla="*/ 26 w 28"/>
                <a:gd name="T13" fmla="*/ 16 h 36"/>
                <a:gd name="T14" fmla="*/ 20 w 28"/>
                <a:gd name="T15" fmla="*/ 16 h 36"/>
                <a:gd name="T16" fmla="*/ 20 w 28"/>
                <a:gd name="T17" fmla="*/ 16 h 36"/>
                <a:gd name="T18" fmla="*/ 20 w 28"/>
                <a:gd name="T19" fmla="*/ 8 h 36"/>
                <a:gd name="T20" fmla="*/ 20 w 28"/>
                <a:gd name="T21" fmla="*/ 8 h 36"/>
                <a:gd name="T22" fmla="*/ 12 w 28"/>
                <a:gd name="T23" fmla="*/ 8 h 36"/>
                <a:gd name="T24" fmla="*/ 10 w 28"/>
                <a:gd name="T25" fmla="*/ 8 h 36"/>
                <a:gd name="T26" fmla="*/ 10 w 28"/>
                <a:gd name="T27" fmla="*/ 8 h 36"/>
                <a:gd name="T28" fmla="*/ 12 w 28"/>
                <a:gd name="T29" fmla="*/ 2 h 36"/>
                <a:gd name="T30" fmla="*/ 12 w 28"/>
                <a:gd name="T31" fmla="*/ 2 h 36"/>
                <a:gd name="T32" fmla="*/ 8 w 28"/>
                <a:gd name="T33" fmla="*/ 0 h 36"/>
                <a:gd name="T34" fmla="*/ 2 w 28"/>
                <a:gd name="T35" fmla="*/ 0 h 36"/>
                <a:gd name="T36" fmla="*/ 2 w 28"/>
                <a:gd name="T37" fmla="*/ 0 h 36"/>
                <a:gd name="T38" fmla="*/ 0 w 28"/>
                <a:gd name="T39" fmla="*/ 4 h 36"/>
                <a:gd name="T40" fmla="*/ 0 w 28"/>
                <a:gd name="T41" fmla="*/ 8 h 36"/>
                <a:gd name="T42" fmla="*/ 2 w 28"/>
                <a:gd name="T43" fmla="*/ 10 h 36"/>
                <a:gd name="T44" fmla="*/ 2 w 28"/>
                <a:gd name="T45" fmla="*/ 10 h 36"/>
                <a:gd name="T46" fmla="*/ 2 w 28"/>
                <a:gd name="T47" fmla="*/ 10 h 36"/>
                <a:gd name="T48" fmla="*/ 2 w 28"/>
                <a:gd name="T49" fmla="*/ 12 h 36"/>
                <a:gd name="T50" fmla="*/ 0 w 28"/>
                <a:gd name="T51" fmla="*/ 14 h 36"/>
                <a:gd name="T52" fmla="*/ 0 w 28"/>
                <a:gd name="T53" fmla="*/ 18 h 36"/>
                <a:gd name="T54" fmla="*/ 0 w 28"/>
                <a:gd name="T55" fmla="*/ 18 h 36"/>
                <a:gd name="T56" fmla="*/ 10 w 28"/>
                <a:gd name="T57" fmla="*/ 16 h 36"/>
                <a:gd name="T58" fmla="*/ 10 w 28"/>
                <a:gd name="T59" fmla="*/ 16 h 36"/>
                <a:gd name="T60" fmla="*/ 14 w 28"/>
                <a:gd name="T61" fmla="*/ 18 h 36"/>
                <a:gd name="T62" fmla="*/ 16 w 28"/>
                <a:gd name="T63" fmla="*/ 18 h 36"/>
                <a:gd name="T64" fmla="*/ 16 w 28"/>
                <a:gd name="T65" fmla="*/ 18 h 36"/>
                <a:gd name="T66" fmla="*/ 16 w 28"/>
                <a:gd name="T67" fmla="*/ 18 h 36"/>
                <a:gd name="T68" fmla="*/ 6 w 28"/>
                <a:gd name="T69" fmla="*/ 22 h 36"/>
                <a:gd name="T70" fmla="*/ 6 w 28"/>
                <a:gd name="T71" fmla="*/ 22 h 36"/>
                <a:gd name="T72" fmla="*/ 4 w 28"/>
                <a:gd name="T73" fmla="*/ 26 h 36"/>
                <a:gd name="T74" fmla="*/ 8 w 28"/>
                <a:gd name="T75" fmla="*/ 26 h 36"/>
                <a:gd name="T76" fmla="*/ 12 w 28"/>
                <a:gd name="T77" fmla="*/ 24 h 36"/>
                <a:gd name="T78" fmla="*/ 10 w 28"/>
                <a:gd name="T79" fmla="*/ 26 h 36"/>
                <a:gd name="T80" fmla="*/ 10 w 28"/>
                <a:gd name="T81" fmla="*/ 30 h 36"/>
                <a:gd name="T82" fmla="*/ 10 w 28"/>
                <a:gd name="T83" fmla="*/ 30 h 36"/>
                <a:gd name="T84" fmla="*/ 6 w 28"/>
                <a:gd name="T85" fmla="*/ 34 h 36"/>
                <a:gd name="T86" fmla="*/ 6 w 28"/>
                <a:gd name="T87" fmla="*/ 36 h 36"/>
                <a:gd name="T88" fmla="*/ 8 w 28"/>
                <a:gd name="T89" fmla="*/ 36 h 36"/>
                <a:gd name="T90" fmla="*/ 8 w 28"/>
                <a:gd name="T91" fmla="*/ 36 h 36"/>
                <a:gd name="T92" fmla="*/ 14 w 28"/>
                <a:gd name="T93" fmla="*/ 36 h 36"/>
                <a:gd name="T94" fmla="*/ 18 w 28"/>
                <a:gd name="T95" fmla="*/ 34 h 36"/>
                <a:gd name="T96" fmla="*/ 28 w 28"/>
                <a:gd name="T97" fmla="*/ 26 h 36"/>
                <a:gd name="T98" fmla="*/ 28 w 28"/>
                <a:gd name="T99" fmla="*/ 26 h 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
                <a:gd name="T151" fmla="*/ 0 h 36"/>
                <a:gd name="T152" fmla="*/ 28 w 28"/>
                <a:gd name="T153" fmla="*/ 36 h 36"/>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 h="36">
                  <a:moveTo>
                    <a:pt x="28" y="26"/>
                  </a:moveTo>
                  <a:lnTo>
                    <a:pt x="28" y="26"/>
                  </a:lnTo>
                  <a:lnTo>
                    <a:pt x="26" y="24"/>
                  </a:lnTo>
                  <a:lnTo>
                    <a:pt x="28" y="20"/>
                  </a:lnTo>
                  <a:lnTo>
                    <a:pt x="26" y="16"/>
                  </a:lnTo>
                  <a:lnTo>
                    <a:pt x="20" y="16"/>
                  </a:lnTo>
                  <a:lnTo>
                    <a:pt x="20" y="8"/>
                  </a:lnTo>
                  <a:lnTo>
                    <a:pt x="12" y="8"/>
                  </a:lnTo>
                  <a:lnTo>
                    <a:pt x="10" y="8"/>
                  </a:lnTo>
                  <a:lnTo>
                    <a:pt x="12" y="2"/>
                  </a:lnTo>
                  <a:lnTo>
                    <a:pt x="8" y="0"/>
                  </a:lnTo>
                  <a:lnTo>
                    <a:pt x="2" y="0"/>
                  </a:lnTo>
                  <a:lnTo>
                    <a:pt x="0" y="4"/>
                  </a:lnTo>
                  <a:lnTo>
                    <a:pt x="0" y="8"/>
                  </a:lnTo>
                  <a:lnTo>
                    <a:pt x="2" y="10"/>
                  </a:lnTo>
                  <a:lnTo>
                    <a:pt x="2" y="12"/>
                  </a:lnTo>
                  <a:lnTo>
                    <a:pt x="0" y="14"/>
                  </a:lnTo>
                  <a:lnTo>
                    <a:pt x="0" y="18"/>
                  </a:lnTo>
                  <a:lnTo>
                    <a:pt x="10" y="16"/>
                  </a:lnTo>
                  <a:lnTo>
                    <a:pt x="14" y="18"/>
                  </a:lnTo>
                  <a:lnTo>
                    <a:pt x="16" y="18"/>
                  </a:lnTo>
                  <a:lnTo>
                    <a:pt x="6" y="22"/>
                  </a:lnTo>
                  <a:lnTo>
                    <a:pt x="4" y="26"/>
                  </a:lnTo>
                  <a:lnTo>
                    <a:pt x="8" y="26"/>
                  </a:lnTo>
                  <a:lnTo>
                    <a:pt x="12" y="24"/>
                  </a:lnTo>
                  <a:lnTo>
                    <a:pt x="10" y="26"/>
                  </a:lnTo>
                  <a:lnTo>
                    <a:pt x="10" y="30"/>
                  </a:lnTo>
                  <a:lnTo>
                    <a:pt x="6" y="34"/>
                  </a:lnTo>
                  <a:lnTo>
                    <a:pt x="6" y="36"/>
                  </a:lnTo>
                  <a:lnTo>
                    <a:pt x="8" y="36"/>
                  </a:lnTo>
                  <a:lnTo>
                    <a:pt x="14" y="36"/>
                  </a:lnTo>
                  <a:lnTo>
                    <a:pt x="18" y="34"/>
                  </a:lnTo>
                  <a:lnTo>
                    <a:pt x="28" y="26"/>
                  </a:lnTo>
                  <a:close/>
                </a:path>
              </a:pathLst>
            </a:custGeom>
            <a:solidFill>
              <a:srgbClr val="B7BCBE"/>
            </a:solidFill>
            <a:ln w="3175" cmpd="sng">
              <a:solidFill>
                <a:schemeClr val="bg1"/>
              </a:solidFill>
              <a:prstDash val="solid"/>
              <a:round/>
            </a:ln>
          </p:spPr>
          <p:txBody>
            <a:bodyPr/>
            <a:lstStyle/>
            <a:p>
              <a:endParaRPr lang="en-GB"/>
            </a:p>
          </p:txBody>
        </p:sp>
        <p:sp>
          <p:nvSpPr>
            <p:cNvPr id="73" name="Freeform 129"/>
            <p:cNvSpPr/>
            <p:nvPr/>
          </p:nvSpPr>
          <p:spPr bwMode="auto">
            <a:xfrm>
              <a:off x="4471497" y="1502263"/>
              <a:ext cx="34692" cy="41179"/>
            </a:xfrm>
            <a:custGeom>
              <a:gdLst>
                <a:gd name="T0" fmla="*/ 10 w 12"/>
                <a:gd name="T1" fmla="*/ 12 h 14"/>
                <a:gd name="T2" fmla="*/ 10 w 12"/>
                <a:gd name="T3" fmla="*/ 12 h 14"/>
                <a:gd name="T4" fmla="*/ 6 w 12"/>
                <a:gd name="T5" fmla="*/ 2 h 14"/>
                <a:gd name="T6" fmla="*/ 6 w 12"/>
                <a:gd name="T7" fmla="*/ 2 h 14"/>
                <a:gd name="T8" fmla="*/ 4 w 12"/>
                <a:gd name="T9" fmla="*/ 0 h 14"/>
                <a:gd name="T10" fmla="*/ 0 w 12"/>
                <a:gd name="T11" fmla="*/ 0 h 14"/>
                <a:gd name="T12" fmla="*/ 0 w 12"/>
                <a:gd name="T13" fmla="*/ 0 h 14"/>
                <a:gd name="T14" fmla="*/ 2 w 12"/>
                <a:gd name="T15" fmla="*/ 6 h 14"/>
                <a:gd name="T16" fmla="*/ 2 w 12"/>
                <a:gd name="T17" fmla="*/ 10 h 14"/>
                <a:gd name="T18" fmla="*/ 2 w 12"/>
                <a:gd name="T19" fmla="*/ 10 h 14"/>
                <a:gd name="T20" fmla="*/ 8 w 12"/>
                <a:gd name="T21" fmla="*/ 14 h 14"/>
                <a:gd name="T22" fmla="*/ 12 w 12"/>
                <a:gd name="T23" fmla="*/ 14 h 14"/>
                <a:gd name="T24" fmla="*/ 10 w 12"/>
                <a:gd name="T25" fmla="*/ 12 h 14"/>
                <a:gd name="T26" fmla="*/ 10 w 12"/>
                <a:gd name="T27" fmla="*/ 12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4"/>
                <a:gd name="T44" fmla="*/ 12 w 12"/>
                <a:gd name="T45" fmla="*/ 14 h 14"/>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4">
                  <a:moveTo>
                    <a:pt x="10" y="12"/>
                  </a:moveTo>
                  <a:lnTo>
                    <a:pt x="10" y="12"/>
                  </a:lnTo>
                  <a:lnTo>
                    <a:pt x="6" y="2"/>
                  </a:lnTo>
                  <a:lnTo>
                    <a:pt x="4" y="0"/>
                  </a:lnTo>
                  <a:lnTo>
                    <a:pt x="0" y="0"/>
                  </a:lnTo>
                  <a:lnTo>
                    <a:pt x="2" y="6"/>
                  </a:lnTo>
                  <a:lnTo>
                    <a:pt x="2" y="10"/>
                  </a:lnTo>
                  <a:lnTo>
                    <a:pt x="8" y="14"/>
                  </a:lnTo>
                  <a:lnTo>
                    <a:pt x="12" y="14"/>
                  </a:lnTo>
                  <a:lnTo>
                    <a:pt x="10" y="12"/>
                  </a:lnTo>
                  <a:close/>
                </a:path>
              </a:pathLst>
            </a:custGeom>
            <a:solidFill>
              <a:srgbClr val="B7BCBE"/>
            </a:solidFill>
            <a:ln w="3175" cmpd="sng">
              <a:solidFill>
                <a:schemeClr val="bg1"/>
              </a:solidFill>
              <a:prstDash val="solid"/>
              <a:round/>
            </a:ln>
          </p:spPr>
          <p:txBody>
            <a:bodyPr/>
            <a:lstStyle/>
            <a:p>
              <a:endParaRPr lang="en-GB"/>
            </a:p>
          </p:txBody>
        </p:sp>
        <p:sp>
          <p:nvSpPr>
            <p:cNvPr id="74" name="Freeform 130"/>
            <p:cNvSpPr/>
            <p:nvPr/>
          </p:nvSpPr>
          <p:spPr bwMode="auto">
            <a:xfrm>
              <a:off x="4238560" y="1565244"/>
              <a:ext cx="257718" cy="125962"/>
            </a:xfrm>
            <a:custGeom>
              <a:gdLst>
                <a:gd name="T0" fmla="*/ 6 w 88"/>
                <a:gd name="T1" fmla="*/ 16 h 44"/>
                <a:gd name="T2" fmla="*/ 8 w 88"/>
                <a:gd name="T3" fmla="*/ 14 h 44"/>
                <a:gd name="T4" fmla="*/ 12 w 88"/>
                <a:gd name="T5" fmla="*/ 14 h 44"/>
                <a:gd name="T6" fmla="*/ 10 w 88"/>
                <a:gd name="T7" fmla="*/ 20 h 44"/>
                <a:gd name="T8" fmla="*/ 12 w 88"/>
                <a:gd name="T9" fmla="*/ 20 h 44"/>
                <a:gd name="T10" fmla="*/ 18 w 88"/>
                <a:gd name="T11" fmla="*/ 18 h 44"/>
                <a:gd name="T12" fmla="*/ 18 w 88"/>
                <a:gd name="T13" fmla="*/ 20 h 44"/>
                <a:gd name="T14" fmla="*/ 16 w 88"/>
                <a:gd name="T15" fmla="*/ 22 h 44"/>
                <a:gd name="T16" fmla="*/ 20 w 88"/>
                <a:gd name="T17" fmla="*/ 26 h 44"/>
                <a:gd name="T18" fmla="*/ 14 w 88"/>
                <a:gd name="T19" fmla="*/ 26 h 44"/>
                <a:gd name="T20" fmla="*/ 14 w 88"/>
                <a:gd name="T21" fmla="*/ 28 h 44"/>
                <a:gd name="T22" fmla="*/ 14 w 88"/>
                <a:gd name="T23" fmla="*/ 28 h 44"/>
                <a:gd name="T24" fmla="*/ 36 w 88"/>
                <a:gd name="T25" fmla="*/ 24 h 44"/>
                <a:gd name="T26" fmla="*/ 60 w 88"/>
                <a:gd name="T27" fmla="*/ 28 h 44"/>
                <a:gd name="T28" fmla="*/ 62 w 88"/>
                <a:gd name="T29" fmla="*/ 32 h 44"/>
                <a:gd name="T30" fmla="*/ 64 w 88"/>
                <a:gd name="T31" fmla="*/ 34 h 44"/>
                <a:gd name="T32" fmla="*/ 70 w 88"/>
                <a:gd name="T33" fmla="*/ 36 h 44"/>
                <a:gd name="T34" fmla="*/ 74 w 88"/>
                <a:gd name="T35" fmla="*/ 40 h 44"/>
                <a:gd name="T36" fmla="*/ 76 w 88"/>
                <a:gd name="T37" fmla="*/ 44 h 44"/>
                <a:gd name="T38" fmla="*/ 84 w 88"/>
                <a:gd name="T39" fmla="*/ 44 h 44"/>
                <a:gd name="T40" fmla="*/ 86 w 88"/>
                <a:gd name="T41" fmla="*/ 42 h 44"/>
                <a:gd name="T42" fmla="*/ 88 w 88"/>
                <a:gd name="T43" fmla="*/ 38 h 44"/>
                <a:gd name="T44" fmla="*/ 84 w 88"/>
                <a:gd name="T45" fmla="*/ 30 h 44"/>
                <a:gd name="T46" fmla="*/ 78 w 88"/>
                <a:gd name="T47" fmla="*/ 22 h 44"/>
                <a:gd name="T48" fmla="*/ 76 w 88"/>
                <a:gd name="T49" fmla="*/ 22 h 44"/>
                <a:gd name="T50" fmla="*/ 70 w 88"/>
                <a:gd name="T51" fmla="*/ 22 h 44"/>
                <a:gd name="T52" fmla="*/ 66 w 88"/>
                <a:gd name="T53" fmla="*/ 22 h 44"/>
                <a:gd name="T54" fmla="*/ 58 w 88"/>
                <a:gd name="T55" fmla="*/ 12 h 44"/>
                <a:gd name="T56" fmla="*/ 56 w 88"/>
                <a:gd name="T57" fmla="*/ 12 h 44"/>
                <a:gd name="T58" fmla="*/ 54 w 88"/>
                <a:gd name="T59" fmla="*/ 14 h 44"/>
                <a:gd name="T60" fmla="*/ 50 w 88"/>
                <a:gd name="T61" fmla="*/ 10 h 44"/>
                <a:gd name="T62" fmla="*/ 44 w 88"/>
                <a:gd name="T63" fmla="*/ 8 h 44"/>
                <a:gd name="T64" fmla="*/ 42 w 88"/>
                <a:gd name="T65" fmla="*/ 10 h 44"/>
                <a:gd name="T66" fmla="*/ 38 w 88"/>
                <a:gd name="T67" fmla="*/ 12 h 44"/>
                <a:gd name="T68" fmla="*/ 38 w 88"/>
                <a:gd name="T69" fmla="*/ 8 h 44"/>
                <a:gd name="T70" fmla="*/ 26 w 88"/>
                <a:gd name="T71" fmla="*/ 4 h 44"/>
                <a:gd name="T72" fmla="*/ 26 w 88"/>
                <a:gd name="T73" fmla="*/ 10 h 44"/>
                <a:gd name="T74" fmla="*/ 22 w 88"/>
                <a:gd name="T75" fmla="*/ 12 h 44"/>
                <a:gd name="T76" fmla="*/ 20 w 88"/>
                <a:gd name="T77" fmla="*/ 8 h 44"/>
                <a:gd name="T78" fmla="*/ 20 w 88"/>
                <a:gd name="T79" fmla="*/ 4 h 44"/>
                <a:gd name="T80" fmla="*/ 4 w 88"/>
                <a:gd name="T81" fmla="*/ 0 h 44"/>
                <a:gd name="T82" fmla="*/ 0 w 88"/>
                <a:gd name="T83" fmla="*/ 4 h 44"/>
                <a:gd name="T84" fmla="*/ 0 w 88"/>
                <a:gd name="T85" fmla="*/ 12 h 44"/>
                <a:gd name="T86" fmla="*/ 6 w 88"/>
                <a:gd name="T87" fmla="*/ 10 h 44"/>
                <a:gd name="T88" fmla="*/ 6 w 88"/>
                <a:gd name="T89" fmla="*/ 16 h 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8"/>
                <a:gd name="T136" fmla="*/ 0 h 44"/>
                <a:gd name="T137" fmla="*/ 88 w 88"/>
                <a:gd name="T138" fmla="*/ 44 h 44"/>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8" h="44">
                  <a:moveTo>
                    <a:pt x="6" y="16"/>
                  </a:moveTo>
                  <a:lnTo>
                    <a:pt x="6" y="16"/>
                  </a:lnTo>
                  <a:lnTo>
                    <a:pt x="8" y="16"/>
                  </a:lnTo>
                  <a:lnTo>
                    <a:pt x="8" y="14"/>
                  </a:lnTo>
                  <a:lnTo>
                    <a:pt x="12" y="14"/>
                  </a:lnTo>
                  <a:lnTo>
                    <a:pt x="10" y="20"/>
                  </a:lnTo>
                  <a:lnTo>
                    <a:pt x="12" y="20"/>
                  </a:lnTo>
                  <a:lnTo>
                    <a:pt x="14" y="20"/>
                  </a:lnTo>
                  <a:lnTo>
                    <a:pt x="18" y="18"/>
                  </a:lnTo>
                  <a:lnTo>
                    <a:pt x="18" y="20"/>
                  </a:lnTo>
                  <a:lnTo>
                    <a:pt x="16" y="22"/>
                  </a:lnTo>
                  <a:lnTo>
                    <a:pt x="20" y="26"/>
                  </a:lnTo>
                  <a:lnTo>
                    <a:pt x="14" y="26"/>
                  </a:lnTo>
                  <a:lnTo>
                    <a:pt x="12" y="28"/>
                  </a:lnTo>
                  <a:lnTo>
                    <a:pt x="14" y="28"/>
                  </a:lnTo>
                  <a:lnTo>
                    <a:pt x="26" y="26"/>
                  </a:lnTo>
                  <a:lnTo>
                    <a:pt x="36" y="24"/>
                  </a:lnTo>
                  <a:lnTo>
                    <a:pt x="48" y="24"/>
                  </a:lnTo>
                  <a:lnTo>
                    <a:pt x="60" y="28"/>
                  </a:lnTo>
                  <a:lnTo>
                    <a:pt x="62" y="32"/>
                  </a:lnTo>
                  <a:lnTo>
                    <a:pt x="64" y="34"/>
                  </a:lnTo>
                  <a:lnTo>
                    <a:pt x="68" y="36"/>
                  </a:lnTo>
                  <a:lnTo>
                    <a:pt x="70" y="36"/>
                  </a:lnTo>
                  <a:lnTo>
                    <a:pt x="74" y="40"/>
                  </a:lnTo>
                  <a:lnTo>
                    <a:pt x="76" y="44"/>
                  </a:lnTo>
                  <a:lnTo>
                    <a:pt x="80" y="44"/>
                  </a:lnTo>
                  <a:lnTo>
                    <a:pt x="84" y="44"/>
                  </a:lnTo>
                  <a:lnTo>
                    <a:pt x="86" y="42"/>
                  </a:lnTo>
                  <a:lnTo>
                    <a:pt x="88" y="40"/>
                  </a:lnTo>
                  <a:lnTo>
                    <a:pt x="88" y="38"/>
                  </a:lnTo>
                  <a:lnTo>
                    <a:pt x="88" y="32"/>
                  </a:lnTo>
                  <a:lnTo>
                    <a:pt x="84" y="30"/>
                  </a:lnTo>
                  <a:lnTo>
                    <a:pt x="78" y="22"/>
                  </a:lnTo>
                  <a:lnTo>
                    <a:pt x="76" y="22"/>
                  </a:lnTo>
                  <a:lnTo>
                    <a:pt x="74" y="24"/>
                  </a:lnTo>
                  <a:lnTo>
                    <a:pt x="70" y="22"/>
                  </a:lnTo>
                  <a:lnTo>
                    <a:pt x="66" y="22"/>
                  </a:lnTo>
                  <a:lnTo>
                    <a:pt x="58" y="12"/>
                  </a:lnTo>
                  <a:lnTo>
                    <a:pt x="56" y="12"/>
                  </a:lnTo>
                  <a:lnTo>
                    <a:pt x="56" y="14"/>
                  </a:lnTo>
                  <a:lnTo>
                    <a:pt x="54" y="14"/>
                  </a:lnTo>
                  <a:lnTo>
                    <a:pt x="50" y="10"/>
                  </a:lnTo>
                  <a:lnTo>
                    <a:pt x="48" y="8"/>
                  </a:lnTo>
                  <a:lnTo>
                    <a:pt x="44" y="8"/>
                  </a:lnTo>
                  <a:lnTo>
                    <a:pt x="42" y="10"/>
                  </a:lnTo>
                  <a:lnTo>
                    <a:pt x="42" y="12"/>
                  </a:lnTo>
                  <a:lnTo>
                    <a:pt x="38" y="12"/>
                  </a:lnTo>
                  <a:lnTo>
                    <a:pt x="38" y="8"/>
                  </a:lnTo>
                  <a:lnTo>
                    <a:pt x="32" y="6"/>
                  </a:lnTo>
                  <a:lnTo>
                    <a:pt x="26" y="4"/>
                  </a:lnTo>
                  <a:lnTo>
                    <a:pt x="26" y="10"/>
                  </a:lnTo>
                  <a:lnTo>
                    <a:pt x="22" y="12"/>
                  </a:lnTo>
                  <a:lnTo>
                    <a:pt x="20" y="8"/>
                  </a:lnTo>
                  <a:lnTo>
                    <a:pt x="20" y="4"/>
                  </a:lnTo>
                  <a:lnTo>
                    <a:pt x="4" y="0"/>
                  </a:lnTo>
                  <a:lnTo>
                    <a:pt x="2" y="2"/>
                  </a:lnTo>
                  <a:lnTo>
                    <a:pt x="0" y="4"/>
                  </a:lnTo>
                  <a:lnTo>
                    <a:pt x="0" y="12"/>
                  </a:lnTo>
                  <a:lnTo>
                    <a:pt x="6" y="10"/>
                  </a:lnTo>
                  <a:lnTo>
                    <a:pt x="6" y="16"/>
                  </a:lnTo>
                  <a:close/>
                </a:path>
              </a:pathLst>
            </a:custGeom>
            <a:solidFill>
              <a:srgbClr val="B7BCBE"/>
            </a:solidFill>
            <a:ln w="3175" cmpd="sng">
              <a:solidFill>
                <a:schemeClr val="bg1"/>
              </a:solidFill>
              <a:prstDash val="solid"/>
              <a:round/>
            </a:ln>
          </p:spPr>
          <p:txBody>
            <a:bodyPr/>
            <a:lstStyle/>
            <a:p>
              <a:endParaRPr lang="en-GB"/>
            </a:p>
          </p:txBody>
        </p:sp>
        <p:sp>
          <p:nvSpPr>
            <p:cNvPr id="75" name="Freeform 131"/>
            <p:cNvSpPr/>
            <p:nvPr/>
          </p:nvSpPr>
          <p:spPr bwMode="auto">
            <a:xfrm>
              <a:off x="3879243" y="1766299"/>
              <a:ext cx="7433" cy="16955"/>
            </a:xfrm>
            <a:custGeom>
              <a:gdLst>
                <a:gd name="T0" fmla="*/ 0 w 2"/>
                <a:gd name="T1" fmla="*/ 6 h 6"/>
                <a:gd name="T2" fmla="*/ 2 w 2"/>
                <a:gd name="T3" fmla="*/ 6 h 6"/>
                <a:gd name="T4" fmla="*/ 2 w 2"/>
                <a:gd name="T5" fmla="*/ 6 h 6"/>
                <a:gd name="T6" fmla="*/ 2 w 2"/>
                <a:gd name="T7" fmla="*/ 4 h 6"/>
                <a:gd name="T8" fmla="*/ 2 w 2"/>
                <a:gd name="T9" fmla="*/ 2 h 6"/>
                <a:gd name="T10" fmla="*/ 2 w 2"/>
                <a:gd name="T11" fmla="*/ 0 h 6"/>
                <a:gd name="T12" fmla="*/ 0 w 2"/>
                <a:gd name="T13" fmla="*/ 0 h 6"/>
                <a:gd name="T14" fmla="*/ 0 w 2"/>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6"/>
                <a:gd name="T26" fmla="*/ 2 w 2"/>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6">
                  <a:moveTo>
                    <a:pt x="0" y="6"/>
                  </a:moveTo>
                  <a:lnTo>
                    <a:pt x="2" y="6"/>
                  </a:lnTo>
                  <a:lnTo>
                    <a:pt x="2" y="4"/>
                  </a:lnTo>
                  <a:lnTo>
                    <a:pt x="2" y="2"/>
                  </a:lnTo>
                  <a:lnTo>
                    <a:pt x="2" y="0"/>
                  </a:lnTo>
                  <a:lnTo>
                    <a:pt x="0" y="0"/>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76" name="Freeform 132"/>
            <p:cNvSpPr/>
            <p:nvPr/>
          </p:nvSpPr>
          <p:spPr bwMode="auto">
            <a:xfrm>
              <a:off x="4384766" y="2299215"/>
              <a:ext cx="17346" cy="16955"/>
            </a:xfrm>
            <a:custGeom>
              <a:gdLst>
                <a:gd name="T0" fmla="*/ 2 w 6"/>
                <a:gd name="T1" fmla="*/ 0 h 6"/>
                <a:gd name="T2" fmla="*/ 2 w 6"/>
                <a:gd name="T3" fmla="*/ 0 h 6"/>
                <a:gd name="T4" fmla="*/ 0 w 6"/>
                <a:gd name="T5" fmla="*/ 0 h 6"/>
                <a:gd name="T6" fmla="*/ 0 w 6"/>
                <a:gd name="T7" fmla="*/ 2 h 6"/>
                <a:gd name="T8" fmla="*/ 2 w 6"/>
                <a:gd name="T9" fmla="*/ 4 h 6"/>
                <a:gd name="T10" fmla="*/ 4 w 6"/>
                <a:gd name="T11" fmla="*/ 6 h 6"/>
                <a:gd name="T12" fmla="*/ 4 w 6"/>
                <a:gd name="T13" fmla="*/ 6 h 6"/>
                <a:gd name="T14" fmla="*/ 6 w 6"/>
                <a:gd name="T15" fmla="*/ 4 h 6"/>
                <a:gd name="T16" fmla="*/ 6 w 6"/>
                <a:gd name="T17" fmla="*/ 2 h 6"/>
                <a:gd name="T18" fmla="*/ 6 w 6"/>
                <a:gd name="T19" fmla="*/ 0 h 6"/>
                <a:gd name="T20" fmla="*/ 2 w 6"/>
                <a:gd name="T21" fmla="*/ 0 h 6"/>
                <a:gd name="T22" fmla="*/ 2 w 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6"/>
                <a:gd name="T38" fmla="*/ 6 w 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6">
                  <a:moveTo>
                    <a:pt x="2" y="0"/>
                  </a:moveTo>
                  <a:lnTo>
                    <a:pt x="2" y="0"/>
                  </a:lnTo>
                  <a:lnTo>
                    <a:pt x="0" y="0"/>
                  </a:lnTo>
                  <a:lnTo>
                    <a:pt x="0" y="2"/>
                  </a:lnTo>
                  <a:lnTo>
                    <a:pt x="2" y="4"/>
                  </a:lnTo>
                  <a:lnTo>
                    <a:pt x="4" y="6"/>
                  </a:lnTo>
                  <a:lnTo>
                    <a:pt x="6" y="4"/>
                  </a:lnTo>
                  <a:lnTo>
                    <a:pt x="6"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77" name="Freeform 133"/>
            <p:cNvSpPr/>
            <p:nvPr/>
          </p:nvSpPr>
          <p:spPr bwMode="auto">
            <a:xfrm>
              <a:off x="3844549" y="1727541"/>
              <a:ext cx="403922" cy="198635"/>
            </a:xfrm>
            <a:custGeom>
              <a:gdLst>
                <a:gd name="T0" fmla="*/ 14 w 138"/>
                <a:gd name="T1" fmla="*/ 30 h 70"/>
                <a:gd name="T2" fmla="*/ 2 w 138"/>
                <a:gd name="T3" fmla="*/ 40 h 70"/>
                <a:gd name="T4" fmla="*/ 12 w 138"/>
                <a:gd name="T5" fmla="*/ 40 h 70"/>
                <a:gd name="T6" fmla="*/ 0 w 138"/>
                <a:gd name="T7" fmla="*/ 50 h 70"/>
                <a:gd name="T8" fmla="*/ 14 w 138"/>
                <a:gd name="T9" fmla="*/ 48 h 70"/>
                <a:gd name="T10" fmla="*/ 16 w 138"/>
                <a:gd name="T11" fmla="*/ 52 h 70"/>
                <a:gd name="T12" fmla="*/ 18 w 138"/>
                <a:gd name="T13" fmla="*/ 46 h 70"/>
                <a:gd name="T14" fmla="*/ 22 w 138"/>
                <a:gd name="T15" fmla="*/ 48 h 70"/>
                <a:gd name="T16" fmla="*/ 22 w 138"/>
                <a:gd name="T17" fmla="*/ 54 h 70"/>
                <a:gd name="T18" fmla="*/ 24 w 138"/>
                <a:gd name="T19" fmla="*/ 50 h 70"/>
                <a:gd name="T20" fmla="*/ 28 w 138"/>
                <a:gd name="T21" fmla="*/ 48 h 70"/>
                <a:gd name="T22" fmla="*/ 28 w 138"/>
                <a:gd name="T23" fmla="*/ 34 h 70"/>
                <a:gd name="T24" fmla="*/ 32 w 138"/>
                <a:gd name="T25" fmla="*/ 34 h 70"/>
                <a:gd name="T26" fmla="*/ 32 w 138"/>
                <a:gd name="T27" fmla="*/ 48 h 70"/>
                <a:gd name="T28" fmla="*/ 52 w 138"/>
                <a:gd name="T29" fmla="*/ 42 h 70"/>
                <a:gd name="T30" fmla="*/ 64 w 138"/>
                <a:gd name="T31" fmla="*/ 46 h 70"/>
                <a:gd name="T32" fmla="*/ 72 w 138"/>
                <a:gd name="T33" fmla="*/ 44 h 70"/>
                <a:gd name="T34" fmla="*/ 74 w 138"/>
                <a:gd name="T35" fmla="*/ 44 h 70"/>
                <a:gd name="T36" fmla="*/ 66 w 138"/>
                <a:gd name="T37" fmla="*/ 52 h 70"/>
                <a:gd name="T38" fmla="*/ 48 w 138"/>
                <a:gd name="T39" fmla="*/ 54 h 70"/>
                <a:gd name="T40" fmla="*/ 34 w 138"/>
                <a:gd name="T41" fmla="*/ 62 h 70"/>
                <a:gd name="T42" fmla="*/ 36 w 138"/>
                <a:gd name="T43" fmla="*/ 68 h 70"/>
                <a:gd name="T44" fmla="*/ 56 w 138"/>
                <a:gd name="T45" fmla="*/ 68 h 70"/>
                <a:gd name="T46" fmla="*/ 64 w 138"/>
                <a:gd name="T47" fmla="*/ 62 h 70"/>
                <a:gd name="T48" fmla="*/ 70 w 138"/>
                <a:gd name="T49" fmla="*/ 54 h 70"/>
                <a:gd name="T50" fmla="*/ 94 w 138"/>
                <a:gd name="T51" fmla="*/ 50 h 70"/>
                <a:gd name="T52" fmla="*/ 102 w 138"/>
                <a:gd name="T53" fmla="*/ 52 h 70"/>
                <a:gd name="T54" fmla="*/ 110 w 138"/>
                <a:gd name="T55" fmla="*/ 54 h 70"/>
                <a:gd name="T56" fmla="*/ 114 w 138"/>
                <a:gd name="T57" fmla="*/ 48 h 70"/>
                <a:gd name="T58" fmla="*/ 114 w 138"/>
                <a:gd name="T59" fmla="*/ 50 h 70"/>
                <a:gd name="T60" fmla="*/ 136 w 138"/>
                <a:gd name="T61" fmla="*/ 44 h 70"/>
                <a:gd name="T62" fmla="*/ 136 w 138"/>
                <a:gd name="T63" fmla="*/ 28 h 70"/>
                <a:gd name="T64" fmla="*/ 128 w 138"/>
                <a:gd name="T65" fmla="*/ 20 h 70"/>
                <a:gd name="T66" fmla="*/ 126 w 138"/>
                <a:gd name="T67" fmla="*/ 22 h 70"/>
                <a:gd name="T68" fmla="*/ 124 w 138"/>
                <a:gd name="T69" fmla="*/ 34 h 70"/>
                <a:gd name="T70" fmla="*/ 120 w 138"/>
                <a:gd name="T71" fmla="*/ 32 h 70"/>
                <a:gd name="T72" fmla="*/ 120 w 138"/>
                <a:gd name="T73" fmla="*/ 26 h 70"/>
                <a:gd name="T74" fmla="*/ 114 w 138"/>
                <a:gd name="T75" fmla="*/ 28 h 70"/>
                <a:gd name="T76" fmla="*/ 114 w 138"/>
                <a:gd name="T77" fmla="*/ 20 h 70"/>
                <a:gd name="T78" fmla="*/ 102 w 138"/>
                <a:gd name="T79" fmla="*/ 18 h 70"/>
                <a:gd name="T80" fmla="*/ 94 w 138"/>
                <a:gd name="T81" fmla="*/ 8 h 70"/>
                <a:gd name="T82" fmla="*/ 88 w 138"/>
                <a:gd name="T83" fmla="*/ 0 h 70"/>
                <a:gd name="T84" fmla="*/ 84 w 138"/>
                <a:gd name="T85" fmla="*/ 2 h 70"/>
                <a:gd name="T86" fmla="*/ 84 w 138"/>
                <a:gd name="T87" fmla="*/ 20 h 70"/>
                <a:gd name="T88" fmla="*/ 92 w 138"/>
                <a:gd name="T89" fmla="*/ 24 h 70"/>
                <a:gd name="T90" fmla="*/ 88 w 138"/>
                <a:gd name="T91" fmla="*/ 30 h 70"/>
                <a:gd name="T92" fmla="*/ 96 w 138"/>
                <a:gd name="T93" fmla="*/ 38 h 70"/>
                <a:gd name="T94" fmla="*/ 66 w 138"/>
                <a:gd name="T95" fmla="*/ 36 h 70"/>
                <a:gd name="T96" fmla="*/ 56 w 138"/>
                <a:gd name="T97" fmla="*/ 26 h 70"/>
                <a:gd name="T98" fmla="*/ 46 w 138"/>
                <a:gd name="T99" fmla="*/ 26 h 70"/>
                <a:gd name="T100" fmla="*/ 36 w 138"/>
                <a:gd name="T101" fmla="*/ 20 h 70"/>
                <a:gd name="T102" fmla="*/ 16 w 138"/>
                <a:gd name="T103" fmla="*/ 22 h 70"/>
                <a:gd name="T104" fmla="*/ 8 w 138"/>
                <a:gd name="T105" fmla="*/ 20 h 70"/>
                <a:gd name="T106" fmla="*/ 8 w 138"/>
                <a:gd name="T107" fmla="*/ 30 h 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8"/>
                <a:gd name="T163" fmla="*/ 0 h 70"/>
                <a:gd name="T164" fmla="*/ 138 w 138"/>
                <a:gd name="T165" fmla="*/ 70 h 70"/>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8" h="70">
                  <a:moveTo>
                    <a:pt x="8" y="30"/>
                  </a:moveTo>
                  <a:lnTo>
                    <a:pt x="8" y="30"/>
                  </a:lnTo>
                  <a:lnTo>
                    <a:pt x="14" y="30"/>
                  </a:lnTo>
                  <a:lnTo>
                    <a:pt x="12" y="30"/>
                  </a:lnTo>
                  <a:lnTo>
                    <a:pt x="2" y="34"/>
                  </a:lnTo>
                  <a:lnTo>
                    <a:pt x="2" y="40"/>
                  </a:lnTo>
                  <a:lnTo>
                    <a:pt x="12" y="40"/>
                  </a:lnTo>
                  <a:lnTo>
                    <a:pt x="0" y="44"/>
                  </a:lnTo>
                  <a:lnTo>
                    <a:pt x="0" y="50"/>
                  </a:lnTo>
                  <a:lnTo>
                    <a:pt x="8" y="48"/>
                  </a:lnTo>
                  <a:lnTo>
                    <a:pt x="14" y="48"/>
                  </a:lnTo>
                  <a:lnTo>
                    <a:pt x="16" y="50"/>
                  </a:lnTo>
                  <a:lnTo>
                    <a:pt x="16" y="52"/>
                  </a:lnTo>
                  <a:lnTo>
                    <a:pt x="18" y="52"/>
                  </a:lnTo>
                  <a:lnTo>
                    <a:pt x="18" y="46"/>
                  </a:lnTo>
                  <a:lnTo>
                    <a:pt x="22" y="46"/>
                  </a:lnTo>
                  <a:lnTo>
                    <a:pt x="24" y="46"/>
                  </a:lnTo>
                  <a:lnTo>
                    <a:pt x="22" y="48"/>
                  </a:lnTo>
                  <a:lnTo>
                    <a:pt x="20" y="48"/>
                  </a:lnTo>
                  <a:lnTo>
                    <a:pt x="22" y="54"/>
                  </a:lnTo>
                  <a:lnTo>
                    <a:pt x="24" y="52"/>
                  </a:lnTo>
                  <a:lnTo>
                    <a:pt x="26" y="52"/>
                  </a:lnTo>
                  <a:lnTo>
                    <a:pt x="24" y="50"/>
                  </a:lnTo>
                  <a:lnTo>
                    <a:pt x="28" y="50"/>
                  </a:lnTo>
                  <a:lnTo>
                    <a:pt x="28" y="48"/>
                  </a:lnTo>
                  <a:lnTo>
                    <a:pt x="28" y="42"/>
                  </a:lnTo>
                  <a:lnTo>
                    <a:pt x="26" y="38"/>
                  </a:lnTo>
                  <a:lnTo>
                    <a:pt x="28" y="34"/>
                  </a:lnTo>
                  <a:lnTo>
                    <a:pt x="30" y="34"/>
                  </a:lnTo>
                  <a:lnTo>
                    <a:pt x="32" y="34"/>
                  </a:lnTo>
                  <a:lnTo>
                    <a:pt x="34" y="38"/>
                  </a:lnTo>
                  <a:lnTo>
                    <a:pt x="32" y="48"/>
                  </a:lnTo>
                  <a:lnTo>
                    <a:pt x="52" y="46"/>
                  </a:lnTo>
                  <a:lnTo>
                    <a:pt x="52" y="42"/>
                  </a:lnTo>
                  <a:lnTo>
                    <a:pt x="56" y="42"/>
                  </a:lnTo>
                  <a:lnTo>
                    <a:pt x="60" y="44"/>
                  </a:lnTo>
                  <a:lnTo>
                    <a:pt x="64" y="46"/>
                  </a:lnTo>
                  <a:lnTo>
                    <a:pt x="70" y="46"/>
                  </a:lnTo>
                  <a:lnTo>
                    <a:pt x="72" y="44"/>
                  </a:lnTo>
                  <a:lnTo>
                    <a:pt x="76" y="40"/>
                  </a:lnTo>
                  <a:lnTo>
                    <a:pt x="74" y="44"/>
                  </a:lnTo>
                  <a:lnTo>
                    <a:pt x="72" y="48"/>
                  </a:lnTo>
                  <a:lnTo>
                    <a:pt x="66" y="52"/>
                  </a:lnTo>
                  <a:lnTo>
                    <a:pt x="62" y="52"/>
                  </a:lnTo>
                  <a:lnTo>
                    <a:pt x="56" y="52"/>
                  </a:lnTo>
                  <a:lnTo>
                    <a:pt x="48" y="54"/>
                  </a:lnTo>
                  <a:lnTo>
                    <a:pt x="34" y="62"/>
                  </a:lnTo>
                  <a:lnTo>
                    <a:pt x="36" y="64"/>
                  </a:lnTo>
                  <a:lnTo>
                    <a:pt x="36" y="68"/>
                  </a:lnTo>
                  <a:lnTo>
                    <a:pt x="44" y="70"/>
                  </a:lnTo>
                  <a:lnTo>
                    <a:pt x="50" y="70"/>
                  </a:lnTo>
                  <a:lnTo>
                    <a:pt x="56" y="68"/>
                  </a:lnTo>
                  <a:lnTo>
                    <a:pt x="60" y="66"/>
                  </a:lnTo>
                  <a:lnTo>
                    <a:pt x="64" y="62"/>
                  </a:lnTo>
                  <a:lnTo>
                    <a:pt x="66" y="56"/>
                  </a:lnTo>
                  <a:lnTo>
                    <a:pt x="70" y="54"/>
                  </a:lnTo>
                  <a:lnTo>
                    <a:pt x="80" y="56"/>
                  </a:lnTo>
                  <a:lnTo>
                    <a:pt x="94" y="50"/>
                  </a:lnTo>
                  <a:lnTo>
                    <a:pt x="98" y="50"/>
                  </a:lnTo>
                  <a:lnTo>
                    <a:pt x="102" y="52"/>
                  </a:lnTo>
                  <a:lnTo>
                    <a:pt x="106" y="54"/>
                  </a:lnTo>
                  <a:lnTo>
                    <a:pt x="110" y="54"/>
                  </a:lnTo>
                  <a:lnTo>
                    <a:pt x="110" y="48"/>
                  </a:lnTo>
                  <a:lnTo>
                    <a:pt x="114" y="48"/>
                  </a:lnTo>
                  <a:lnTo>
                    <a:pt x="116" y="48"/>
                  </a:lnTo>
                  <a:lnTo>
                    <a:pt x="114" y="50"/>
                  </a:lnTo>
                  <a:lnTo>
                    <a:pt x="126" y="48"/>
                  </a:lnTo>
                  <a:lnTo>
                    <a:pt x="134" y="46"/>
                  </a:lnTo>
                  <a:lnTo>
                    <a:pt x="136" y="44"/>
                  </a:lnTo>
                  <a:lnTo>
                    <a:pt x="138" y="40"/>
                  </a:lnTo>
                  <a:lnTo>
                    <a:pt x="136" y="28"/>
                  </a:lnTo>
                  <a:lnTo>
                    <a:pt x="134" y="22"/>
                  </a:lnTo>
                  <a:lnTo>
                    <a:pt x="130" y="22"/>
                  </a:lnTo>
                  <a:lnTo>
                    <a:pt x="128" y="20"/>
                  </a:lnTo>
                  <a:lnTo>
                    <a:pt x="124" y="20"/>
                  </a:lnTo>
                  <a:lnTo>
                    <a:pt x="126" y="22"/>
                  </a:lnTo>
                  <a:lnTo>
                    <a:pt x="126" y="26"/>
                  </a:lnTo>
                  <a:lnTo>
                    <a:pt x="124" y="32"/>
                  </a:lnTo>
                  <a:lnTo>
                    <a:pt x="124" y="34"/>
                  </a:lnTo>
                  <a:lnTo>
                    <a:pt x="120" y="34"/>
                  </a:lnTo>
                  <a:lnTo>
                    <a:pt x="120" y="32"/>
                  </a:lnTo>
                  <a:lnTo>
                    <a:pt x="122" y="30"/>
                  </a:lnTo>
                  <a:lnTo>
                    <a:pt x="120" y="26"/>
                  </a:lnTo>
                  <a:lnTo>
                    <a:pt x="118" y="26"/>
                  </a:lnTo>
                  <a:lnTo>
                    <a:pt x="114" y="28"/>
                  </a:lnTo>
                  <a:lnTo>
                    <a:pt x="114" y="24"/>
                  </a:lnTo>
                  <a:lnTo>
                    <a:pt x="114" y="20"/>
                  </a:lnTo>
                  <a:lnTo>
                    <a:pt x="108" y="20"/>
                  </a:lnTo>
                  <a:lnTo>
                    <a:pt x="102" y="18"/>
                  </a:lnTo>
                  <a:lnTo>
                    <a:pt x="92" y="10"/>
                  </a:lnTo>
                  <a:lnTo>
                    <a:pt x="94" y="8"/>
                  </a:lnTo>
                  <a:lnTo>
                    <a:pt x="94" y="4"/>
                  </a:lnTo>
                  <a:lnTo>
                    <a:pt x="88" y="0"/>
                  </a:lnTo>
                  <a:lnTo>
                    <a:pt x="86" y="2"/>
                  </a:lnTo>
                  <a:lnTo>
                    <a:pt x="84" y="2"/>
                  </a:lnTo>
                  <a:lnTo>
                    <a:pt x="84" y="12"/>
                  </a:lnTo>
                  <a:lnTo>
                    <a:pt x="84" y="20"/>
                  </a:lnTo>
                  <a:lnTo>
                    <a:pt x="88" y="22"/>
                  </a:lnTo>
                  <a:lnTo>
                    <a:pt x="92" y="24"/>
                  </a:lnTo>
                  <a:lnTo>
                    <a:pt x="90" y="28"/>
                  </a:lnTo>
                  <a:lnTo>
                    <a:pt x="88" y="30"/>
                  </a:lnTo>
                  <a:lnTo>
                    <a:pt x="88" y="32"/>
                  </a:lnTo>
                  <a:lnTo>
                    <a:pt x="94" y="32"/>
                  </a:lnTo>
                  <a:lnTo>
                    <a:pt x="96" y="38"/>
                  </a:lnTo>
                  <a:lnTo>
                    <a:pt x="82" y="38"/>
                  </a:lnTo>
                  <a:lnTo>
                    <a:pt x="66" y="36"/>
                  </a:lnTo>
                  <a:lnTo>
                    <a:pt x="62" y="32"/>
                  </a:lnTo>
                  <a:lnTo>
                    <a:pt x="56" y="26"/>
                  </a:lnTo>
                  <a:lnTo>
                    <a:pt x="50" y="26"/>
                  </a:lnTo>
                  <a:lnTo>
                    <a:pt x="46" y="26"/>
                  </a:lnTo>
                  <a:lnTo>
                    <a:pt x="36" y="20"/>
                  </a:lnTo>
                  <a:lnTo>
                    <a:pt x="26" y="20"/>
                  </a:lnTo>
                  <a:lnTo>
                    <a:pt x="18" y="20"/>
                  </a:lnTo>
                  <a:lnTo>
                    <a:pt x="16" y="22"/>
                  </a:lnTo>
                  <a:lnTo>
                    <a:pt x="12" y="22"/>
                  </a:lnTo>
                  <a:lnTo>
                    <a:pt x="8" y="20"/>
                  </a:lnTo>
                  <a:lnTo>
                    <a:pt x="8" y="26"/>
                  </a:lnTo>
                  <a:lnTo>
                    <a:pt x="8" y="30"/>
                  </a:lnTo>
                  <a:close/>
                </a:path>
              </a:pathLst>
            </a:custGeom>
            <a:solidFill>
              <a:srgbClr val="B7BCBE"/>
            </a:solidFill>
            <a:ln w="3175" cmpd="sng">
              <a:solidFill>
                <a:schemeClr val="bg1"/>
              </a:solidFill>
              <a:prstDash val="solid"/>
              <a:round/>
            </a:ln>
          </p:spPr>
          <p:txBody>
            <a:bodyPr/>
            <a:lstStyle/>
            <a:p>
              <a:endParaRPr lang="en-GB"/>
            </a:p>
          </p:txBody>
        </p:sp>
        <p:sp>
          <p:nvSpPr>
            <p:cNvPr id="78" name="Freeform 134"/>
            <p:cNvSpPr/>
            <p:nvPr/>
          </p:nvSpPr>
          <p:spPr bwMode="auto">
            <a:xfrm>
              <a:off x="4424415" y="2173254"/>
              <a:ext cx="17346" cy="24222"/>
            </a:xfrm>
            <a:custGeom>
              <a:gdLst>
                <a:gd name="T0" fmla="*/ 4 w 6"/>
                <a:gd name="T1" fmla="*/ 8 h 8"/>
                <a:gd name="T2" fmla="*/ 4 w 6"/>
                <a:gd name="T3" fmla="*/ 8 h 8"/>
                <a:gd name="T4" fmla="*/ 6 w 6"/>
                <a:gd name="T5" fmla="*/ 2 h 8"/>
                <a:gd name="T6" fmla="*/ 6 w 6"/>
                <a:gd name="T7" fmla="*/ 0 h 8"/>
                <a:gd name="T8" fmla="*/ 4 w 6"/>
                <a:gd name="T9" fmla="*/ 0 h 8"/>
                <a:gd name="T10" fmla="*/ 4 w 6"/>
                <a:gd name="T11" fmla="*/ 0 h 8"/>
                <a:gd name="T12" fmla="*/ 2 w 6"/>
                <a:gd name="T13" fmla="*/ 2 h 8"/>
                <a:gd name="T14" fmla="*/ 0 w 6"/>
                <a:gd name="T15" fmla="*/ 4 h 8"/>
                <a:gd name="T16" fmla="*/ 0 w 6"/>
                <a:gd name="T17" fmla="*/ 6 h 8"/>
                <a:gd name="T18" fmla="*/ 4 w 6"/>
                <a:gd name="T19" fmla="*/ 8 h 8"/>
                <a:gd name="T20" fmla="*/ 4 w 6"/>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8"/>
                <a:gd name="T35" fmla="*/ 6 w 6"/>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8">
                  <a:moveTo>
                    <a:pt x="4" y="8"/>
                  </a:moveTo>
                  <a:lnTo>
                    <a:pt x="4" y="8"/>
                  </a:lnTo>
                  <a:lnTo>
                    <a:pt x="6" y="2"/>
                  </a:lnTo>
                  <a:lnTo>
                    <a:pt x="6" y="0"/>
                  </a:lnTo>
                  <a:lnTo>
                    <a:pt x="4" y="0"/>
                  </a:lnTo>
                  <a:lnTo>
                    <a:pt x="2" y="2"/>
                  </a:lnTo>
                  <a:lnTo>
                    <a:pt x="0" y="4"/>
                  </a:lnTo>
                  <a:lnTo>
                    <a:pt x="0" y="6"/>
                  </a:lnTo>
                  <a:lnTo>
                    <a:pt x="4" y="8"/>
                  </a:lnTo>
                  <a:close/>
                </a:path>
              </a:pathLst>
            </a:custGeom>
            <a:solidFill>
              <a:srgbClr val="B7BCBE"/>
            </a:solidFill>
            <a:ln w="3175" cmpd="sng">
              <a:solidFill>
                <a:schemeClr val="bg1"/>
              </a:solidFill>
              <a:prstDash val="solid"/>
              <a:round/>
            </a:ln>
          </p:spPr>
          <p:txBody>
            <a:bodyPr/>
            <a:lstStyle/>
            <a:p>
              <a:endParaRPr lang="en-GB"/>
            </a:p>
          </p:txBody>
        </p:sp>
        <p:sp>
          <p:nvSpPr>
            <p:cNvPr id="79" name="Freeform 135"/>
            <p:cNvSpPr/>
            <p:nvPr/>
          </p:nvSpPr>
          <p:spPr bwMode="auto">
            <a:xfrm>
              <a:off x="4265820" y="2316173"/>
              <a:ext cx="29736" cy="12111"/>
            </a:xfrm>
            <a:custGeom>
              <a:gdLst>
                <a:gd name="T0" fmla="*/ 2 w 10"/>
                <a:gd name="T1" fmla="*/ 0 h 4"/>
                <a:gd name="T2" fmla="*/ 2 w 10"/>
                <a:gd name="T3" fmla="*/ 0 h 4"/>
                <a:gd name="T4" fmla="*/ 0 w 10"/>
                <a:gd name="T5" fmla="*/ 0 h 4"/>
                <a:gd name="T6" fmla="*/ 2 w 10"/>
                <a:gd name="T7" fmla="*/ 2 h 4"/>
                <a:gd name="T8" fmla="*/ 10 w 10"/>
                <a:gd name="T9" fmla="*/ 4 h 4"/>
                <a:gd name="T10" fmla="*/ 10 w 10"/>
                <a:gd name="T11" fmla="*/ 4 h 4"/>
                <a:gd name="T12" fmla="*/ 8 w 10"/>
                <a:gd name="T13" fmla="*/ 0 h 4"/>
                <a:gd name="T14" fmla="*/ 6 w 10"/>
                <a:gd name="T15" fmla="*/ 0 h 4"/>
                <a:gd name="T16" fmla="*/ 2 w 10"/>
                <a:gd name="T17" fmla="*/ 0 h 4"/>
                <a:gd name="T18" fmla="*/ 2 w 10"/>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4"/>
                <a:gd name="T32" fmla="*/ 10 w 10"/>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4">
                  <a:moveTo>
                    <a:pt x="2" y="0"/>
                  </a:moveTo>
                  <a:lnTo>
                    <a:pt x="2" y="0"/>
                  </a:lnTo>
                  <a:lnTo>
                    <a:pt x="0" y="0"/>
                  </a:lnTo>
                  <a:lnTo>
                    <a:pt x="2" y="2"/>
                  </a:lnTo>
                  <a:lnTo>
                    <a:pt x="10" y="4"/>
                  </a:lnTo>
                  <a:lnTo>
                    <a:pt x="8" y="0"/>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80" name="Freeform 136"/>
            <p:cNvSpPr/>
            <p:nvPr/>
          </p:nvSpPr>
          <p:spPr bwMode="auto">
            <a:xfrm>
              <a:off x="3750383" y="1972199"/>
              <a:ext cx="691378" cy="356086"/>
            </a:xfrm>
            <a:custGeom>
              <a:gdLst>
                <a:gd name="T0" fmla="*/ 236 w 236"/>
                <a:gd name="T1" fmla="*/ 92 h 124"/>
                <a:gd name="T2" fmla="*/ 234 w 236"/>
                <a:gd name="T3" fmla="*/ 82 h 124"/>
                <a:gd name="T4" fmla="*/ 210 w 236"/>
                <a:gd name="T5" fmla="*/ 78 h 124"/>
                <a:gd name="T6" fmla="*/ 206 w 236"/>
                <a:gd name="T7" fmla="*/ 68 h 124"/>
                <a:gd name="T8" fmla="*/ 202 w 236"/>
                <a:gd name="T9" fmla="*/ 74 h 124"/>
                <a:gd name="T10" fmla="*/ 192 w 236"/>
                <a:gd name="T11" fmla="*/ 68 h 124"/>
                <a:gd name="T12" fmla="*/ 182 w 236"/>
                <a:gd name="T13" fmla="*/ 50 h 124"/>
                <a:gd name="T14" fmla="*/ 176 w 236"/>
                <a:gd name="T15" fmla="*/ 38 h 124"/>
                <a:gd name="T16" fmla="*/ 166 w 236"/>
                <a:gd name="T17" fmla="*/ 32 h 124"/>
                <a:gd name="T18" fmla="*/ 170 w 236"/>
                <a:gd name="T19" fmla="*/ 22 h 124"/>
                <a:gd name="T20" fmla="*/ 148 w 236"/>
                <a:gd name="T21" fmla="*/ 18 h 124"/>
                <a:gd name="T22" fmla="*/ 164 w 236"/>
                <a:gd name="T23" fmla="*/ 32 h 124"/>
                <a:gd name="T24" fmla="*/ 158 w 236"/>
                <a:gd name="T25" fmla="*/ 30 h 124"/>
                <a:gd name="T26" fmla="*/ 152 w 236"/>
                <a:gd name="T27" fmla="*/ 34 h 124"/>
                <a:gd name="T28" fmla="*/ 146 w 236"/>
                <a:gd name="T29" fmla="*/ 36 h 124"/>
                <a:gd name="T30" fmla="*/ 136 w 236"/>
                <a:gd name="T31" fmla="*/ 46 h 124"/>
                <a:gd name="T32" fmla="*/ 140 w 236"/>
                <a:gd name="T33" fmla="*/ 30 h 124"/>
                <a:gd name="T34" fmla="*/ 134 w 236"/>
                <a:gd name="T35" fmla="*/ 18 h 124"/>
                <a:gd name="T36" fmla="*/ 130 w 236"/>
                <a:gd name="T37" fmla="*/ 16 h 124"/>
                <a:gd name="T38" fmla="*/ 116 w 236"/>
                <a:gd name="T39" fmla="*/ 26 h 124"/>
                <a:gd name="T40" fmla="*/ 100 w 236"/>
                <a:gd name="T41" fmla="*/ 12 h 124"/>
                <a:gd name="T42" fmla="*/ 90 w 236"/>
                <a:gd name="T43" fmla="*/ 10 h 124"/>
                <a:gd name="T44" fmla="*/ 70 w 236"/>
                <a:gd name="T45" fmla="*/ 26 h 124"/>
                <a:gd name="T46" fmla="*/ 68 w 236"/>
                <a:gd name="T47" fmla="*/ 2 h 124"/>
                <a:gd name="T48" fmla="*/ 50 w 236"/>
                <a:gd name="T49" fmla="*/ 12 h 124"/>
                <a:gd name="T50" fmla="*/ 34 w 236"/>
                <a:gd name="T51" fmla="*/ 14 h 124"/>
                <a:gd name="T52" fmla="*/ 20 w 236"/>
                <a:gd name="T53" fmla="*/ 20 h 124"/>
                <a:gd name="T54" fmla="*/ 18 w 236"/>
                <a:gd name="T55" fmla="*/ 32 h 124"/>
                <a:gd name="T56" fmla="*/ 2 w 236"/>
                <a:gd name="T57" fmla="*/ 46 h 124"/>
                <a:gd name="T58" fmla="*/ 6 w 236"/>
                <a:gd name="T59" fmla="*/ 52 h 124"/>
                <a:gd name="T60" fmla="*/ 18 w 236"/>
                <a:gd name="T61" fmla="*/ 48 h 124"/>
                <a:gd name="T62" fmla="*/ 22 w 236"/>
                <a:gd name="T63" fmla="*/ 54 h 124"/>
                <a:gd name="T64" fmla="*/ 20 w 236"/>
                <a:gd name="T65" fmla="*/ 58 h 124"/>
                <a:gd name="T66" fmla="*/ 56 w 236"/>
                <a:gd name="T67" fmla="*/ 50 h 124"/>
                <a:gd name="T68" fmla="*/ 32 w 236"/>
                <a:gd name="T69" fmla="*/ 62 h 124"/>
                <a:gd name="T70" fmla="*/ 18 w 236"/>
                <a:gd name="T71" fmla="*/ 70 h 124"/>
                <a:gd name="T72" fmla="*/ 40 w 236"/>
                <a:gd name="T73" fmla="*/ 72 h 124"/>
                <a:gd name="T74" fmla="*/ 72 w 236"/>
                <a:gd name="T75" fmla="*/ 70 h 124"/>
                <a:gd name="T76" fmla="*/ 84 w 236"/>
                <a:gd name="T77" fmla="*/ 66 h 124"/>
                <a:gd name="T78" fmla="*/ 100 w 236"/>
                <a:gd name="T79" fmla="*/ 70 h 124"/>
                <a:gd name="T80" fmla="*/ 82 w 236"/>
                <a:gd name="T81" fmla="*/ 82 h 124"/>
                <a:gd name="T82" fmla="*/ 50 w 236"/>
                <a:gd name="T83" fmla="*/ 84 h 124"/>
                <a:gd name="T84" fmla="*/ 32 w 236"/>
                <a:gd name="T85" fmla="*/ 98 h 124"/>
                <a:gd name="T86" fmla="*/ 40 w 236"/>
                <a:gd name="T87" fmla="*/ 104 h 124"/>
                <a:gd name="T88" fmla="*/ 68 w 236"/>
                <a:gd name="T89" fmla="*/ 110 h 124"/>
                <a:gd name="T90" fmla="*/ 72 w 236"/>
                <a:gd name="T91" fmla="*/ 120 h 124"/>
                <a:gd name="T92" fmla="*/ 102 w 236"/>
                <a:gd name="T93" fmla="*/ 122 h 124"/>
                <a:gd name="T94" fmla="*/ 140 w 236"/>
                <a:gd name="T95" fmla="*/ 108 h 124"/>
                <a:gd name="T96" fmla="*/ 158 w 236"/>
                <a:gd name="T97" fmla="*/ 100 h 124"/>
                <a:gd name="T98" fmla="*/ 170 w 236"/>
                <a:gd name="T99" fmla="*/ 98 h 124"/>
                <a:gd name="T100" fmla="*/ 182 w 236"/>
                <a:gd name="T101" fmla="*/ 112 h 124"/>
                <a:gd name="T102" fmla="*/ 190 w 236"/>
                <a:gd name="T103" fmla="*/ 112 h 124"/>
                <a:gd name="T104" fmla="*/ 206 w 236"/>
                <a:gd name="T105" fmla="*/ 112 h 124"/>
                <a:gd name="T106" fmla="*/ 220 w 236"/>
                <a:gd name="T107" fmla="*/ 110 h 124"/>
                <a:gd name="T108" fmla="*/ 218 w 236"/>
                <a:gd name="T109" fmla="*/ 100 h 124"/>
                <a:gd name="T110" fmla="*/ 208 w 236"/>
                <a:gd name="T111" fmla="*/ 102 h 124"/>
                <a:gd name="T112" fmla="*/ 202 w 236"/>
                <a:gd name="T113" fmla="*/ 96 h 124"/>
                <a:gd name="T114" fmla="*/ 220 w 236"/>
                <a:gd name="T115" fmla="*/ 96 h 124"/>
                <a:gd name="T116" fmla="*/ 218 w 236"/>
                <a:gd name="T117" fmla="*/ 90 h 124"/>
                <a:gd name="T118" fmla="*/ 224 w 236"/>
                <a:gd name="T119" fmla="*/ 92 h 1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6"/>
                <a:gd name="T181" fmla="*/ 0 h 124"/>
                <a:gd name="T182" fmla="*/ 236 w 236"/>
                <a:gd name="T183" fmla="*/ 124 h 124"/>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6" h="124">
                  <a:moveTo>
                    <a:pt x="230" y="98"/>
                  </a:moveTo>
                  <a:lnTo>
                    <a:pt x="230" y="98"/>
                  </a:lnTo>
                  <a:lnTo>
                    <a:pt x="234" y="98"/>
                  </a:lnTo>
                  <a:lnTo>
                    <a:pt x="236" y="96"/>
                  </a:lnTo>
                  <a:lnTo>
                    <a:pt x="236" y="92"/>
                  </a:lnTo>
                  <a:lnTo>
                    <a:pt x="234" y="92"/>
                  </a:lnTo>
                  <a:lnTo>
                    <a:pt x="234" y="90"/>
                  </a:lnTo>
                  <a:lnTo>
                    <a:pt x="234" y="86"/>
                  </a:lnTo>
                  <a:lnTo>
                    <a:pt x="234" y="82"/>
                  </a:lnTo>
                  <a:lnTo>
                    <a:pt x="234" y="80"/>
                  </a:lnTo>
                  <a:lnTo>
                    <a:pt x="226" y="80"/>
                  </a:lnTo>
                  <a:lnTo>
                    <a:pt x="218" y="80"/>
                  </a:lnTo>
                  <a:lnTo>
                    <a:pt x="210" y="78"/>
                  </a:lnTo>
                  <a:lnTo>
                    <a:pt x="208" y="76"/>
                  </a:lnTo>
                  <a:lnTo>
                    <a:pt x="206" y="74"/>
                  </a:lnTo>
                  <a:lnTo>
                    <a:pt x="206" y="70"/>
                  </a:lnTo>
                  <a:lnTo>
                    <a:pt x="206" y="68"/>
                  </a:lnTo>
                  <a:lnTo>
                    <a:pt x="202" y="68"/>
                  </a:lnTo>
                  <a:lnTo>
                    <a:pt x="204" y="74"/>
                  </a:lnTo>
                  <a:lnTo>
                    <a:pt x="204" y="76"/>
                  </a:lnTo>
                  <a:lnTo>
                    <a:pt x="202" y="74"/>
                  </a:lnTo>
                  <a:lnTo>
                    <a:pt x="192" y="72"/>
                  </a:lnTo>
                  <a:lnTo>
                    <a:pt x="192" y="68"/>
                  </a:lnTo>
                  <a:lnTo>
                    <a:pt x="190" y="64"/>
                  </a:lnTo>
                  <a:lnTo>
                    <a:pt x="188" y="60"/>
                  </a:lnTo>
                  <a:lnTo>
                    <a:pt x="186" y="52"/>
                  </a:lnTo>
                  <a:lnTo>
                    <a:pt x="182" y="50"/>
                  </a:lnTo>
                  <a:lnTo>
                    <a:pt x="180" y="50"/>
                  </a:lnTo>
                  <a:lnTo>
                    <a:pt x="178" y="46"/>
                  </a:lnTo>
                  <a:lnTo>
                    <a:pt x="178" y="42"/>
                  </a:lnTo>
                  <a:lnTo>
                    <a:pt x="176" y="38"/>
                  </a:lnTo>
                  <a:lnTo>
                    <a:pt x="174" y="34"/>
                  </a:lnTo>
                  <a:lnTo>
                    <a:pt x="174" y="32"/>
                  </a:lnTo>
                  <a:lnTo>
                    <a:pt x="166" y="32"/>
                  </a:lnTo>
                  <a:lnTo>
                    <a:pt x="168" y="30"/>
                  </a:lnTo>
                  <a:lnTo>
                    <a:pt x="170" y="30"/>
                  </a:lnTo>
                  <a:lnTo>
                    <a:pt x="170" y="26"/>
                  </a:lnTo>
                  <a:lnTo>
                    <a:pt x="170" y="22"/>
                  </a:lnTo>
                  <a:lnTo>
                    <a:pt x="152" y="2"/>
                  </a:lnTo>
                  <a:lnTo>
                    <a:pt x="146" y="6"/>
                  </a:lnTo>
                  <a:lnTo>
                    <a:pt x="148" y="18"/>
                  </a:lnTo>
                  <a:lnTo>
                    <a:pt x="150" y="24"/>
                  </a:lnTo>
                  <a:lnTo>
                    <a:pt x="156" y="26"/>
                  </a:lnTo>
                  <a:lnTo>
                    <a:pt x="166" y="30"/>
                  </a:lnTo>
                  <a:lnTo>
                    <a:pt x="164" y="32"/>
                  </a:lnTo>
                  <a:lnTo>
                    <a:pt x="162" y="32"/>
                  </a:lnTo>
                  <a:lnTo>
                    <a:pt x="160" y="32"/>
                  </a:lnTo>
                  <a:lnTo>
                    <a:pt x="158" y="30"/>
                  </a:lnTo>
                  <a:lnTo>
                    <a:pt x="156" y="34"/>
                  </a:lnTo>
                  <a:lnTo>
                    <a:pt x="152" y="34"/>
                  </a:lnTo>
                  <a:lnTo>
                    <a:pt x="152" y="32"/>
                  </a:lnTo>
                  <a:lnTo>
                    <a:pt x="148" y="30"/>
                  </a:lnTo>
                  <a:lnTo>
                    <a:pt x="146" y="36"/>
                  </a:lnTo>
                  <a:lnTo>
                    <a:pt x="144" y="40"/>
                  </a:lnTo>
                  <a:lnTo>
                    <a:pt x="142" y="44"/>
                  </a:lnTo>
                  <a:lnTo>
                    <a:pt x="136" y="46"/>
                  </a:lnTo>
                  <a:lnTo>
                    <a:pt x="136" y="42"/>
                  </a:lnTo>
                  <a:lnTo>
                    <a:pt x="138" y="34"/>
                  </a:lnTo>
                  <a:lnTo>
                    <a:pt x="140" y="30"/>
                  </a:lnTo>
                  <a:lnTo>
                    <a:pt x="140" y="28"/>
                  </a:lnTo>
                  <a:lnTo>
                    <a:pt x="140" y="26"/>
                  </a:lnTo>
                  <a:lnTo>
                    <a:pt x="136" y="24"/>
                  </a:lnTo>
                  <a:lnTo>
                    <a:pt x="134" y="18"/>
                  </a:lnTo>
                  <a:lnTo>
                    <a:pt x="132" y="14"/>
                  </a:lnTo>
                  <a:lnTo>
                    <a:pt x="130" y="14"/>
                  </a:lnTo>
                  <a:lnTo>
                    <a:pt x="130" y="16"/>
                  </a:lnTo>
                  <a:lnTo>
                    <a:pt x="128" y="16"/>
                  </a:lnTo>
                  <a:lnTo>
                    <a:pt x="122" y="12"/>
                  </a:lnTo>
                  <a:lnTo>
                    <a:pt x="116" y="26"/>
                  </a:lnTo>
                  <a:lnTo>
                    <a:pt x="110" y="26"/>
                  </a:lnTo>
                  <a:lnTo>
                    <a:pt x="104" y="16"/>
                  </a:lnTo>
                  <a:lnTo>
                    <a:pt x="100" y="12"/>
                  </a:lnTo>
                  <a:lnTo>
                    <a:pt x="96" y="10"/>
                  </a:lnTo>
                  <a:lnTo>
                    <a:pt x="92" y="10"/>
                  </a:lnTo>
                  <a:lnTo>
                    <a:pt x="90" y="10"/>
                  </a:lnTo>
                  <a:lnTo>
                    <a:pt x="90" y="22"/>
                  </a:lnTo>
                  <a:lnTo>
                    <a:pt x="92" y="32"/>
                  </a:lnTo>
                  <a:lnTo>
                    <a:pt x="86" y="34"/>
                  </a:lnTo>
                  <a:lnTo>
                    <a:pt x="70" y="26"/>
                  </a:lnTo>
                  <a:lnTo>
                    <a:pt x="70" y="14"/>
                  </a:lnTo>
                  <a:lnTo>
                    <a:pt x="70" y="2"/>
                  </a:lnTo>
                  <a:lnTo>
                    <a:pt x="68" y="2"/>
                  </a:lnTo>
                  <a:lnTo>
                    <a:pt x="66" y="2"/>
                  </a:lnTo>
                  <a:lnTo>
                    <a:pt x="60" y="0"/>
                  </a:lnTo>
                  <a:lnTo>
                    <a:pt x="54" y="8"/>
                  </a:lnTo>
                  <a:lnTo>
                    <a:pt x="50" y="12"/>
                  </a:lnTo>
                  <a:lnTo>
                    <a:pt x="46" y="14"/>
                  </a:lnTo>
                  <a:lnTo>
                    <a:pt x="40" y="14"/>
                  </a:lnTo>
                  <a:lnTo>
                    <a:pt x="34" y="14"/>
                  </a:lnTo>
                  <a:lnTo>
                    <a:pt x="30" y="16"/>
                  </a:lnTo>
                  <a:lnTo>
                    <a:pt x="26" y="20"/>
                  </a:lnTo>
                  <a:lnTo>
                    <a:pt x="22" y="20"/>
                  </a:lnTo>
                  <a:lnTo>
                    <a:pt x="20" y="20"/>
                  </a:lnTo>
                  <a:lnTo>
                    <a:pt x="18" y="22"/>
                  </a:lnTo>
                  <a:lnTo>
                    <a:pt x="18" y="26"/>
                  </a:lnTo>
                  <a:lnTo>
                    <a:pt x="18" y="30"/>
                  </a:lnTo>
                  <a:lnTo>
                    <a:pt x="18" y="32"/>
                  </a:lnTo>
                  <a:lnTo>
                    <a:pt x="16" y="32"/>
                  </a:lnTo>
                  <a:lnTo>
                    <a:pt x="8" y="38"/>
                  </a:lnTo>
                  <a:lnTo>
                    <a:pt x="2" y="46"/>
                  </a:lnTo>
                  <a:lnTo>
                    <a:pt x="0" y="48"/>
                  </a:lnTo>
                  <a:lnTo>
                    <a:pt x="0" y="50"/>
                  </a:lnTo>
                  <a:lnTo>
                    <a:pt x="6" y="52"/>
                  </a:lnTo>
                  <a:lnTo>
                    <a:pt x="10" y="52"/>
                  </a:lnTo>
                  <a:lnTo>
                    <a:pt x="14" y="52"/>
                  </a:lnTo>
                  <a:lnTo>
                    <a:pt x="16" y="50"/>
                  </a:lnTo>
                  <a:lnTo>
                    <a:pt x="18" y="48"/>
                  </a:lnTo>
                  <a:lnTo>
                    <a:pt x="18" y="50"/>
                  </a:lnTo>
                  <a:lnTo>
                    <a:pt x="18" y="52"/>
                  </a:lnTo>
                  <a:lnTo>
                    <a:pt x="22" y="54"/>
                  </a:lnTo>
                  <a:lnTo>
                    <a:pt x="16" y="54"/>
                  </a:lnTo>
                  <a:lnTo>
                    <a:pt x="14" y="56"/>
                  </a:lnTo>
                  <a:lnTo>
                    <a:pt x="14" y="58"/>
                  </a:lnTo>
                  <a:lnTo>
                    <a:pt x="20" y="58"/>
                  </a:lnTo>
                  <a:lnTo>
                    <a:pt x="26" y="58"/>
                  </a:lnTo>
                  <a:lnTo>
                    <a:pt x="26" y="52"/>
                  </a:lnTo>
                  <a:lnTo>
                    <a:pt x="56" y="50"/>
                  </a:lnTo>
                  <a:lnTo>
                    <a:pt x="58" y="54"/>
                  </a:lnTo>
                  <a:lnTo>
                    <a:pt x="46" y="56"/>
                  </a:lnTo>
                  <a:lnTo>
                    <a:pt x="34" y="58"/>
                  </a:lnTo>
                  <a:lnTo>
                    <a:pt x="32" y="62"/>
                  </a:lnTo>
                  <a:lnTo>
                    <a:pt x="24" y="62"/>
                  </a:lnTo>
                  <a:lnTo>
                    <a:pt x="18" y="64"/>
                  </a:lnTo>
                  <a:lnTo>
                    <a:pt x="18" y="70"/>
                  </a:lnTo>
                  <a:lnTo>
                    <a:pt x="20" y="70"/>
                  </a:lnTo>
                  <a:lnTo>
                    <a:pt x="22" y="72"/>
                  </a:lnTo>
                  <a:lnTo>
                    <a:pt x="40" y="72"/>
                  </a:lnTo>
                  <a:lnTo>
                    <a:pt x="60" y="72"/>
                  </a:lnTo>
                  <a:lnTo>
                    <a:pt x="70" y="68"/>
                  </a:lnTo>
                  <a:lnTo>
                    <a:pt x="72" y="70"/>
                  </a:lnTo>
                  <a:lnTo>
                    <a:pt x="74" y="70"/>
                  </a:lnTo>
                  <a:lnTo>
                    <a:pt x="76" y="72"/>
                  </a:lnTo>
                  <a:lnTo>
                    <a:pt x="82" y="66"/>
                  </a:lnTo>
                  <a:lnTo>
                    <a:pt x="84" y="66"/>
                  </a:lnTo>
                  <a:lnTo>
                    <a:pt x="84" y="68"/>
                  </a:lnTo>
                  <a:lnTo>
                    <a:pt x="88" y="72"/>
                  </a:lnTo>
                  <a:lnTo>
                    <a:pt x="94" y="70"/>
                  </a:lnTo>
                  <a:lnTo>
                    <a:pt x="100" y="70"/>
                  </a:lnTo>
                  <a:lnTo>
                    <a:pt x="96" y="76"/>
                  </a:lnTo>
                  <a:lnTo>
                    <a:pt x="92" y="80"/>
                  </a:lnTo>
                  <a:lnTo>
                    <a:pt x="82" y="82"/>
                  </a:lnTo>
                  <a:lnTo>
                    <a:pt x="76" y="80"/>
                  </a:lnTo>
                  <a:lnTo>
                    <a:pt x="68" y="78"/>
                  </a:lnTo>
                  <a:lnTo>
                    <a:pt x="60" y="78"/>
                  </a:lnTo>
                  <a:lnTo>
                    <a:pt x="50" y="84"/>
                  </a:lnTo>
                  <a:lnTo>
                    <a:pt x="42" y="86"/>
                  </a:lnTo>
                  <a:lnTo>
                    <a:pt x="32" y="84"/>
                  </a:lnTo>
                  <a:lnTo>
                    <a:pt x="32" y="98"/>
                  </a:lnTo>
                  <a:lnTo>
                    <a:pt x="36" y="98"/>
                  </a:lnTo>
                  <a:lnTo>
                    <a:pt x="40" y="100"/>
                  </a:lnTo>
                  <a:lnTo>
                    <a:pt x="40" y="104"/>
                  </a:lnTo>
                  <a:lnTo>
                    <a:pt x="46" y="106"/>
                  </a:lnTo>
                  <a:lnTo>
                    <a:pt x="54" y="106"/>
                  </a:lnTo>
                  <a:lnTo>
                    <a:pt x="62" y="108"/>
                  </a:lnTo>
                  <a:lnTo>
                    <a:pt x="68" y="110"/>
                  </a:lnTo>
                  <a:lnTo>
                    <a:pt x="68" y="116"/>
                  </a:lnTo>
                  <a:lnTo>
                    <a:pt x="68" y="122"/>
                  </a:lnTo>
                  <a:lnTo>
                    <a:pt x="70" y="122"/>
                  </a:lnTo>
                  <a:lnTo>
                    <a:pt x="72" y="120"/>
                  </a:lnTo>
                  <a:lnTo>
                    <a:pt x="74" y="120"/>
                  </a:lnTo>
                  <a:lnTo>
                    <a:pt x="76" y="120"/>
                  </a:lnTo>
                  <a:lnTo>
                    <a:pt x="76" y="124"/>
                  </a:lnTo>
                  <a:lnTo>
                    <a:pt x="102" y="122"/>
                  </a:lnTo>
                  <a:lnTo>
                    <a:pt x="114" y="120"/>
                  </a:lnTo>
                  <a:lnTo>
                    <a:pt x="124" y="118"/>
                  </a:lnTo>
                  <a:lnTo>
                    <a:pt x="126" y="114"/>
                  </a:lnTo>
                  <a:lnTo>
                    <a:pt x="140" y="108"/>
                  </a:lnTo>
                  <a:lnTo>
                    <a:pt x="144" y="108"/>
                  </a:lnTo>
                  <a:lnTo>
                    <a:pt x="148" y="108"/>
                  </a:lnTo>
                  <a:lnTo>
                    <a:pt x="158" y="100"/>
                  </a:lnTo>
                  <a:lnTo>
                    <a:pt x="166" y="92"/>
                  </a:lnTo>
                  <a:lnTo>
                    <a:pt x="172" y="92"/>
                  </a:lnTo>
                  <a:lnTo>
                    <a:pt x="170" y="98"/>
                  </a:lnTo>
                  <a:lnTo>
                    <a:pt x="168" y="102"/>
                  </a:lnTo>
                  <a:lnTo>
                    <a:pt x="182" y="106"/>
                  </a:lnTo>
                  <a:lnTo>
                    <a:pt x="182" y="112"/>
                  </a:lnTo>
                  <a:lnTo>
                    <a:pt x="186" y="110"/>
                  </a:lnTo>
                  <a:lnTo>
                    <a:pt x="188" y="108"/>
                  </a:lnTo>
                  <a:lnTo>
                    <a:pt x="190" y="112"/>
                  </a:lnTo>
                  <a:lnTo>
                    <a:pt x="200" y="112"/>
                  </a:lnTo>
                  <a:lnTo>
                    <a:pt x="200" y="114"/>
                  </a:lnTo>
                  <a:lnTo>
                    <a:pt x="204" y="114"/>
                  </a:lnTo>
                  <a:lnTo>
                    <a:pt x="206" y="112"/>
                  </a:lnTo>
                  <a:lnTo>
                    <a:pt x="206" y="110"/>
                  </a:lnTo>
                  <a:lnTo>
                    <a:pt x="212" y="110"/>
                  </a:lnTo>
                  <a:lnTo>
                    <a:pt x="216" y="110"/>
                  </a:lnTo>
                  <a:lnTo>
                    <a:pt x="220" y="110"/>
                  </a:lnTo>
                  <a:lnTo>
                    <a:pt x="222" y="106"/>
                  </a:lnTo>
                  <a:lnTo>
                    <a:pt x="224" y="104"/>
                  </a:lnTo>
                  <a:lnTo>
                    <a:pt x="218" y="100"/>
                  </a:lnTo>
                  <a:lnTo>
                    <a:pt x="214" y="98"/>
                  </a:lnTo>
                  <a:lnTo>
                    <a:pt x="212" y="102"/>
                  </a:lnTo>
                  <a:lnTo>
                    <a:pt x="208" y="102"/>
                  </a:lnTo>
                  <a:lnTo>
                    <a:pt x="204" y="102"/>
                  </a:lnTo>
                  <a:lnTo>
                    <a:pt x="204" y="98"/>
                  </a:lnTo>
                  <a:lnTo>
                    <a:pt x="202" y="96"/>
                  </a:lnTo>
                  <a:lnTo>
                    <a:pt x="200" y="94"/>
                  </a:lnTo>
                  <a:lnTo>
                    <a:pt x="206" y="94"/>
                  </a:lnTo>
                  <a:lnTo>
                    <a:pt x="220" y="96"/>
                  </a:lnTo>
                  <a:lnTo>
                    <a:pt x="222" y="96"/>
                  </a:lnTo>
                  <a:lnTo>
                    <a:pt x="216" y="94"/>
                  </a:lnTo>
                  <a:lnTo>
                    <a:pt x="216" y="90"/>
                  </a:lnTo>
                  <a:lnTo>
                    <a:pt x="218" y="90"/>
                  </a:lnTo>
                  <a:lnTo>
                    <a:pt x="220" y="90"/>
                  </a:lnTo>
                  <a:lnTo>
                    <a:pt x="222" y="88"/>
                  </a:lnTo>
                  <a:lnTo>
                    <a:pt x="224" y="88"/>
                  </a:lnTo>
                  <a:lnTo>
                    <a:pt x="224" y="92"/>
                  </a:lnTo>
                  <a:lnTo>
                    <a:pt x="230" y="92"/>
                  </a:lnTo>
                  <a:lnTo>
                    <a:pt x="230" y="98"/>
                  </a:lnTo>
                  <a:close/>
                </a:path>
              </a:pathLst>
            </a:custGeom>
            <a:solidFill>
              <a:srgbClr val="B7BCBE"/>
            </a:solidFill>
            <a:ln w="3175" cmpd="sng">
              <a:solidFill>
                <a:schemeClr val="bg1"/>
              </a:solidFill>
              <a:prstDash val="solid"/>
              <a:round/>
            </a:ln>
          </p:spPr>
          <p:txBody>
            <a:bodyPr/>
            <a:lstStyle/>
            <a:p>
              <a:endParaRPr lang="en-GB"/>
            </a:p>
          </p:txBody>
        </p:sp>
        <p:sp>
          <p:nvSpPr>
            <p:cNvPr id="81" name="Rectangle 137"/>
            <p:cNvSpPr>
              <a:spLocks noChangeArrowheads="1"/>
            </p:cNvSpPr>
            <p:nvPr/>
          </p:nvSpPr>
          <p:spPr bwMode="auto">
            <a:xfrm>
              <a:off x="4330249" y="1761455"/>
              <a:ext cx="4957" cy="2421"/>
            </a:xfrm>
            <a:prstGeom prst="rect">
              <a:avLst/>
            </a:prstGeom>
            <a:solidFill>
              <a:srgbClr val="B7BCBE"/>
            </a:solidFill>
            <a:ln w="3175">
              <a:solidFill>
                <a:schemeClr val="bg1"/>
              </a:solidFill>
              <a:miter lim="800000"/>
            </a:ln>
          </p:spPr>
          <p:txBody>
            <a:bodyPr/>
            <a:lstStyle/>
            <a:p>
              <a:endParaRPr lang="en-US"/>
            </a:p>
          </p:txBody>
        </p:sp>
        <p:sp>
          <p:nvSpPr>
            <p:cNvPr id="82" name="Freeform 138"/>
            <p:cNvSpPr/>
            <p:nvPr/>
          </p:nvSpPr>
          <p:spPr bwMode="auto">
            <a:xfrm>
              <a:off x="3557095" y="1904373"/>
              <a:ext cx="346929" cy="247080"/>
            </a:xfrm>
            <a:custGeom>
              <a:gdLst>
                <a:gd name="T0" fmla="*/ 110 w 118"/>
                <a:gd name="T1" fmla="*/ 28 h 86"/>
                <a:gd name="T2" fmla="*/ 112 w 118"/>
                <a:gd name="T3" fmla="*/ 30 h 86"/>
                <a:gd name="T4" fmla="*/ 114 w 118"/>
                <a:gd name="T5" fmla="*/ 30 h 86"/>
                <a:gd name="T6" fmla="*/ 116 w 118"/>
                <a:gd name="T7" fmla="*/ 28 h 86"/>
                <a:gd name="T8" fmla="*/ 118 w 118"/>
                <a:gd name="T9" fmla="*/ 22 h 86"/>
                <a:gd name="T10" fmla="*/ 110 w 118"/>
                <a:gd name="T11" fmla="*/ 20 h 86"/>
                <a:gd name="T12" fmla="*/ 108 w 118"/>
                <a:gd name="T13" fmla="*/ 16 h 86"/>
                <a:gd name="T14" fmla="*/ 106 w 118"/>
                <a:gd name="T15" fmla="*/ 12 h 86"/>
                <a:gd name="T16" fmla="*/ 86 w 118"/>
                <a:gd name="T17" fmla="*/ 10 h 86"/>
                <a:gd name="T18" fmla="*/ 70 w 118"/>
                <a:gd name="T19" fmla="*/ 12 h 86"/>
                <a:gd name="T20" fmla="*/ 66 w 118"/>
                <a:gd name="T21" fmla="*/ 8 h 86"/>
                <a:gd name="T22" fmla="*/ 46 w 118"/>
                <a:gd name="T23" fmla="*/ 4 h 86"/>
                <a:gd name="T24" fmla="*/ 44 w 118"/>
                <a:gd name="T25" fmla="*/ 0 h 86"/>
                <a:gd name="T26" fmla="*/ 42 w 118"/>
                <a:gd name="T27" fmla="*/ 0 h 86"/>
                <a:gd name="T28" fmla="*/ 32 w 118"/>
                <a:gd name="T29" fmla="*/ 6 h 86"/>
                <a:gd name="T30" fmla="*/ 18 w 118"/>
                <a:gd name="T31" fmla="*/ 8 h 86"/>
                <a:gd name="T32" fmla="*/ 6 w 118"/>
                <a:gd name="T33" fmla="*/ 12 h 86"/>
                <a:gd name="T34" fmla="*/ 6 w 118"/>
                <a:gd name="T35" fmla="*/ 34 h 86"/>
                <a:gd name="T36" fmla="*/ 10 w 118"/>
                <a:gd name="T37" fmla="*/ 40 h 86"/>
                <a:gd name="T38" fmla="*/ 4 w 118"/>
                <a:gd name="T39" fmla="*/ 42 h 86"/>
                <a:gd name="T40" fmla="*/ 4 w 118"/>
                <a:gd name="T41" fmla="*/ 46 h 86"/>
                <a:gd name="T42" fmla="*/ 8 w 118"/>
                <a:gd name="T43" fmla="*/ 50 h 86"/>
                <a:gd name="T44" fmla="*/ 0 w 118"/>
                <a:gd name="T45" fmla="*/ 66 h 86"/>
                <a:gd name="T46" fmla="*/ 12 w 118"/>
                <a:gd name="T47" fmla="*/ 74 h 86"/>
                <a:gd name="T48" fmla="*/ 14 w 118"/>
                <a:gd name="T49" fmla="*/ 80 h 86"/>
                <a:gd name="T50" fmla="*/ 16 w 118"/>
                <a:gd name="T51" fmla="*/ 86 h 86"/>
                <a:gd name="T52" fmla="*/ 22 w 118"/>
                <a:gd name="T53" fmla="*/ 86 h 86"/>
                <a:gd name="T54" fmla="*/ 26 w 118"/>
                <a:gd name="T55" fmla="*/ 86 h 86"/>
                <a:gd name="T56" fmla="*/ 36 w 118"/>
                <a:gd name="T57" fmla="*/ 72 h 86"/>
                <a:gd name="T58" fmla="*/ 40 w 118"/>
                <a:gd name="T59" fmla="*/ 72 h 86"/>
                <a:gd name="T60" fmla="*/ 38 w 118"/>
                <a:gd name="T61" fmla="*/ 74 h 86"/>
                <a:gd name="T62" fmla="*/ 42 w 118"/>
                <a:gd name="T63" fmla="*/ 76 h 86"/>
                <a:gd name="T64" fmla="*/ 40 w 118"/>
                <a:gd name="T65" fmla="*/ 76 h 86"/>
                <a:gd name="T66" fmla="*/ 52 w 118"/>
                <a:gd name="T67" fmla="*/ 74 h 86"/>
                <a:gd name="T68" fmla="*/ 58 w 118"/>
                <a:gd name="T69" fmla="*/ 74 h 86"/>
                <a:gd name="T70" fmla="*/ 60 w 118"/>
                <a:gd name="T71" fmla="*/ 66 h 86"/>
                <a:gd name="T72" fmla="*/ 64 w 118"/>
                <a:gd name="T73" fmla="*/ 56 h 86"/>
                <a:gd name="T74" fmla="*/ 70 w 118"/>
                <a:gd name="T75" fmla="*/ 48 h 86"/>
                <a:gd name="T76" fmla="*/ 98 w 118"/>
                <a:gd name="T77" fmla="*/ 32 h 86"/>
                <a:gd name="T78" fmla="*/ 110 w 118"/>
                <a:gd name="T79" fmla="*/ 28 h 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8"/>
                <a:gd name="T121" fmla="*/ 0 h 86"/>
                <a:gd name="T122" fmla="*/ 118 w 118"/>
                <a:gd name="T123" fmla="*/ 86 h 86"/>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8" h="86">
                  <a:moveTo>
                    <a:pt x="110" y="28"/>
                  </a:moveTo>
                  <a:lnTo>
                    <a:pt x="110" y="28"/>
                  </a:lnTo>
                  <a:lnTo>
                    <a:pt x="112" y="30"/>
                  </a:lnTo>
                  <a:lnTo>
                    <a:pt x="114" y="30"/>
                  </a:lnTo>
                  <a:lnTo>
                    <a:pt x="116" y="28"/>
                  </a:lnTo>
                  <a:lnTo>
                    <a:pt x="118" y="26"/>
                  </a:lnTo>
                  <a:lnTo>
                    <a:pt x="118" y="22"/>
                  </a:lnTo>
                  <a:lnTo>
                    <a:pt x="110" y="20"/>
                  </a:lnTo>
                  <a:lnTo>
                    <a:pt x="108" y="16"/>
                  </a:lnTo>
                  <a:lnTo>
                    <a:pt x="106" y="12"/>
                  </a:lnTo>
                  <a:lnTo>
                    <a:pt x="94" y="10"/>
                  </a:lnTo>
                  <a:lnTo>
                    <a:pt x="86" y="10"/>
                  </a:lnTo>
                  <a:lnTo>
                    <a:pt x="78" y="12"/>
                  </a:lnTo>
                  <a:lnTo>
                    <a:pt x="70" y="12"/>
                  </a:lnTo>
                  <a:lnTo>
                    <a:pt x="66" y="8"/>
                  </a:lnTo>
                  <a:lnTo>
                    <a:pt x="56" y="6"/>
                  </a:lnTo>
                  <a:lnTo>
                    <a:pt x="46" y="4"/>
                  </a:lnTo>
                  <a:lnTo>
                    <a:pt x="44" y="0"/>
                  </a:lnTo>
                  <a:lnTo>
                    <a:pt x="42" y="0"/>
                  </a:lnTo>
                  <a:lnTo>
                    <a:pt x="36" y="2"/>
                  </a:lnTo>
                  <a:lnTo>
                    <a:pt x="32" y="6"/>
                  </a:lnTo>
                  <a:lnTo>
                    <a:pt x="18" y="8"/>
                  </a:lnTo>
                  <a:lnTo>
                    <a:pt x="6" y="12"/>
                  </a:lnTo>
                  <a:lnTo>
                    <a:pt x="6" y="28"/>
                  </a:lnTo>
                  <a:lnTo>
                    <a:pt x="6" y="34"/>
                  </a:lnTo>
                  <a:lnTo>
                    <a:pt x="10" y="40"/>
                  </a:lnTo>
                  <a:lnTo>
                    <a:pt x="6" y="42"/>
                  </a:lnTo>
                  <a:lnTo>
                    <a:pt x="4" y="42"/>
                  </a:lnTo>
                  <a:lnTo>
                    <a:pt x="4" y="46"/>
                  </a:lnTo>
                  <a:lnTo>
                    <a:pt x="8" y="50"/>
                  </a:lnTo>
                  <a:lnTo>
                    <a:pt x="0" y="66"/>
                  </a:lnTo>
                  <a:lnTo>
                    <a:pt x="6" y="70"/>
                  </a:lnTo>
                  <a:lnTo>
                    <a:pt x="12" y="74"/>
                  </a:lnTo>
                  <a:lnTo>
                    <a:pt x="14" y="80"/>
                  </a:lnTo>
                  <a:lnTo>
                    <a:pt x="14" y="84"/>
                  </a:lnTo>
                  <a:lnTo>
                    <a:pt x="16" y="86"/>
                  </a:lnTo>
                  <a:lnTo>
                    <a:pt x="22" y="86"/>
                  </a:lnTo>
                  <a:lnTo>
                    <a:pt x="26" y="86"/>
                  </a:lnTo>
                  <a:lnTo>
                    <a:pt x="36" y="72"/>
                  </a:lnTo>
                  <a:lnTo>
                    <a:pt x="38" y="72"/>
                  </a:lnTo>
                  <a:lnTo>
                    <a:pt x="40" y="72"/>
                  </a:lnTo>
                  <a:lnTo>
                    <a:pt x="38" y="74"/>
                  </a:lnTo>
                  <a:lnTo>
                    <a:pt x="40" y="74"/>
                  </a:lnTo>
                  <a:lnTo>
                    <a:pt x="42" y="76"/>
                  </a:lnTo>
                  <a:lnTo>
                    <a:pt x="40" y="76"/>
                  </a:lnTo>
                  <a:lnTo>
                    <a:pt x="52" y="74"/>
                  </a:lnTo>
                  <a:lnTo>
                    <a:pt x="58" y="74"/>
                  </a:lnTo>
                  <a:lnTo>
                    <a:pt x="60" y="70"/>
                  </a:lnTo>
                  <a:lnTo>
                    <a:pt x="60" y="66"/>
                  </a:lnTo>
                  <a:lnTo>
                    <a:pt x="62" y="62"/>
                  </a:lnTo>
                  <a:lnTo>
                    <a:pt x="64" y="56"/>
                  </a:lnTo>
                  <a:lnTo>
                    <a:pt x="70" y="48"/>
                  </a:lnTo>
                  <a:lnTo>
                    <a:pt x="84" y="40"/>
                  </a:lnTo>
                  <a:lnTo>
                    <a:pt x="98" y="32"/>
                  </a:lnTo>
                  <a:lnTo>
                    <a:pt x="110" y="28"/>
                  </a:lnTo>
                  <a:close/>
                </a:path>
              </a:pathLst>
            </a:custGeom>
            <a:solidFill>
              <a:srgbClr val="B7BCBE"/>
            </a:solidFill>
            <a:ln w="3175" cmpd="sng">
              <a:solidFill>
                <a:schemeClr val="bg1"/>
              </a:solidFill>
              <a:prstDash val="solid"/>
              <a:round/>
            </a:ln>
          </p:spPr>
          <p:txBody>
            <a:bodyPr/>
            <a:lstStyle/>
            <a:p>
              <a:endParaRPr lang="en-GB"/>
            </a:p>
          </p:txBody>
        </p:sp>
        <p:sp>
          <p:nvSpPr>
            <p:cNvPr id="83" name="Freeform 139"/>
            <p:cNvSpPr/>
            <p:nvPr/>
          </p:nvSpPr>
          <p:spPr bwMode="auto">
            <a:xfrm>
              <a:off x="3581875" y="1657293"/>
              <a:ext cx="297369" cy="167142"/>
            </a:xfrm>
            <a:custGeom>
              <a:gdLst>
                <a:gd name="T0" fmla="*/ 12 w 102"/>
                <a:gd name="T1" fmla="*/ 58 h 58"/>
                <a:gd name="T2" fmla="*/ 24 w 102"/>
                <a:gd name="T3" fmla="*/ 52 h 58"/>
                <a:gd name="T4" fmla="*/ 26 w 102"/>
                <a:gd name="T5" fmla="*/ 56 h 58"/>
                <a:gd name="T6" fmla="*/ 28 w 102"/>
                <a:gd name="T7" fmla="*/ 56 h 58"/>
                <a:gd name="T8" fmla="*/ 32 w 102"/>
                <a:gd name="T9" fmla="*/ 54 h 58"/>
                <a:gd name="T10" fmla="*/ 32 w 102"/>
                <a:gd name="T11" fmla="*/ 52 h 58"/>
                <a:gd name="T12" fmla="*/ 36 w 102"/>
                <a:gd name="T13" fmla="*/ 54 h 58"/>
                <a:gd name="T14" fmla="*/ 36 w 102"/>
                <a:gd name="T15" fmla="*/ 46 h 58"/>
                <a:gd name="T16" fmla="*/ 40 w 102"/>
                <a:gd name="T17" fmla="*/ 54 h 58"/>
                <a:gd name="T18" fmla="*/ 46 w 102"/>
                <a:gd name="T19" fmla="*/ 56 h 58"/>
                <a:gd name="T20" fmla="*/ 52 w 102"/>
                <a:gd name="T21" fmla="*/ 50 h 58"/>
                <a:gd name="T22" fmla="*/ 52 w 102"/>
                <a:gd name="T23" fmla="*/ 44 h 58"/>
                <a:gd name="T24" fmla="*/ 52 w 102"/>
                <a:gd name="T25" fmla="*/ 44 h 58"/>
                <a:gd name="T26" fmla="*/ 52 w 102"/>
                <a:gd name="T27" fmla="*/ 44 h 58"/>
                <a:gd name="T28" fmla="*/ 56 w 102"/>
                <a:gd name="T29" fmla="*/ 46 h 58"/>
                <a:gd name="T30" fmla="*/ 60 w 102"/>
                <a:gd name="T31" fmla="*/ 44 h 58"/>
                <a:gd name="T32" fmla="*/ 62 w 102"/>
                <a:gd name="T33" fmla="*/ 40 h 58"/>
                <a:gd name="T34" fmla="*/ 60 w 102"/>
                <a:gd name="T35" fmla="*/ 32 h 58"/>
                <a:gd name="T36" fmla="*/ 62 w 102"/>
                <a:gd name="T37" fmla="*/ 30 h 58"/>
                <a:gd name="T38" fmla="*/ 66 w 102"/>
                <a:gd name="T39" fmla="*/ 34 h 58"/>
                <a:gd name="T40" fmla="*/ 68 w 102"/>
                <a:gd name="T41" fmla="*/ 26 h 58"/>
                <a:gd name="T42" fmla="*/ 74 w 102"/>
                <a:gd name="T43" fmla="*/ 26 h 58"/>
                <a:gd name="T44" fmla="*/ 68 w 102"/>
                <a:gd name="T45" fmla="*/ 40 h 58"/>
                <a:gd name="T46" fmla="*/ 72 w 102"/>
                <a:gd name="T47" fmla="*/ 40 h 58"/>
                <a:gd name="T48" fmla="*/ 76 w 102"/>
                <a:gd name="T49" fmla="*/ 42 h 58"/>
                <a:gd name="T50" fmla="*/ 86 w 102"/>
                <a:gd name="T51" fmla="*/ 32 h 58"/>
                <a:gd name="T52" fmla="*/ 90 w 102"/>
                <a:gd name="T53" fmla="*/ 24 h 58"/>
                <a:gd name="T54" fmla="*/ 88 w 102"/>
                <a:gd name="T55" fmla="*/ 22 h 58"/>
                <a:gd name="T56" fmla="*/ 100 w 102"/>
                <a:gd name="T57" fmla="*/ 24 h 58"/>
                <a:gd name="T58" fmla="*/ 100 w 102"/>
                <a:gd name="T59" fmla="*/ 22 h 58"/>
                <a:gd name="T60" fmla="*/ 98 w 102"/>
                <a:gd name="T61" fmla="*/ 20 h 58"/>
                <a:gd name="T62" fmla="*/ 102 w 102"/>
                <a:gd name="T63" fmla="*/ 18 h 58"/>
                <a:gd name="T64" fmla="*/ 100 w 102"/>
                <a:gd name="T65" fmla="*/ 16 h 58"/>
                <a:gd name="T66" fmla="*/ 102 w 102"/>
                <a:gd name="T67" fmla="*/ 12 h 58"/>
                <a:gd name="T68" fmla="*/ 102 w 102"/>
                <a:gd name="T69" fmla="*/ 6 h 58"/>
                <a:gd name="T70" fmla="*/ 88 w 102"/>
                <a:gd name="T71" fmla="*/ 0 h 58"/>
                <a:gd name="T72" fmla="*/ 82 w 102"/>
                <a:gd name="T73" fmla="*/ 6 h 58"/>
                <a:gd name="T74" fmla="*/ 84 w 102"/>
                <a:gd name="T75" fmla="*/ 6 h 58"/>
                <a:gd name="T76" fmla="*/ 82 w 102"/>
                <a:gd name="T77" fmla="*/ 6 h 58"/>
                <a:gd name="T78" fmla="*/ 80 w 102"/>
                <a:gd name="T79" fmla="*/ 10 h 58"/>
                <a:gd name="T80" fmla="*/ 74 w 102"/>
                <a:gd name="T81" fmla="*/ 12 h 58"/>
                <a:gd name="T82" fmla="*/ 68 w 102"/>
                <a:gd name="T83" fmla="*/ 8 h 58"/>
                <a:gd name="T84" fmla="*/ 48 w 102"/>
                <a:gd name="T85" fmla="*/ 12 h 58"/>
                <a:gd name="T86" fmla="*/ 40 w 102"/>
                <a:gd name="T87" fmla="*/ 20 h 58"/>
                <a:gd name="T88" fmla="*/ 32 w 102"/>
                <a:gd name="T89" fmla="*/ 26 h 58"/>
                <a:gd name="T90" fmla="*/ 30 w 102"/>
                <a:gd name="T91" fmla="*/ 26 h 58"/>
                <a:gd name="T92" fmla="*/ 28 w 102"/>
                <a:gd name="T93" fmla="*/ 24 h 58"/>
                <a:gd name="T94" fmla="*/ 26 w 102"/>
                <a:gd name="T95" fmla="*/ 24 h 58"/>
                <a:gd name="T96" fmla="*/ 20 w 102"/>
                <a:gd name="T97" fmla="*/ 32 h 58"/>
                <a:gd name="T98" fmla="*/ 18 w 102"/>
                <a:gd name="T99" fmla="*/ 32 h 58"/>
                <a:gd name="T100" fmla="*/ 18 w 102"/>
                <a:gd name="T101" fmla="*/ 38 h 58"/>
                <a:gd name="T102" fmla="*/ 8 w 102"/>
                <a:gd name="T103" fmla="*/ 38 h 58"/>
                <a:gd name="T104" fmla="*/ 0 w 102"/>
                <a:gd name="T105" fmla="*/ 44 h 58"/>
                <a:gd name="T106" fmla="*/ 6 w 102"/>
                <a:gd name="T107" fmla="*/ 50 h 58"/>
                <a:gd name="T108" fmla="*/ 12 w 102"/>
                <a:gd name="T109" fmla="*/ 58 h 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2"/>
                <a:gd name="T166" fmla="*/ 0 h 58"/>
                <a:gd name="T167" fmla="*/ 102 w 102"/>
                <a:gd name="T168" fmla="*/ 58 h 5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2" h="57">
                  <a:moveTo>
                    <a:pt x="12" y="58"/>
                  </a:moveTo>
                  <a:lnTo>
                    <a:pt x="12" y="58"/>
                  </a:lnTo>
                  <a:lnTo>
                    <a:pt x="24" y="52"/>
                  </a:lnTo>
                  <a:lnTo>
                    <a:pt x="24" y="54"/>
                  </a:lnTo>
                  <a:lnTo>
                    <a:pt x="26" y="56"/>
                  </a:lnTo>
                  <a:lnTo>
                    <a:pt x="28" y="56"/>
                  </a:lnTo>
                  <a:lnTo>
                    <a:pt x="30" y="54"/>
                  </a:lnTo>
                  <a:lnTo>
                    <a:pt x="32" y="54"/>
                  </a:lnTo>
                  <a:lnTo>
                    <a:pt x="32" y="52"/>
                  </a:lnTo>
                  <a:lnTo>
                    <a:pt x="34" y="54"/>
                  </a:lnTo>
                  <a:lnTo>
                    <a:pt x="36" y="54"/>
                  </a:lnTo>
                  <a:lnTo>
                    <a:pt x="36" y="46"/>
                  </a:lnTo>
                  <a:lnTo>
                    <a:pt x="40" y="54"/>
                  </a:lnTo>
                  <a:lnTo>
                    <a:pt x="46" y="56"/>
                  </a:lnTo>
                  <a:lnTo>
                    <a:pt x="52" y="50"/>
                  </a:lnTo>
                  <a:lnTo>
                    <a:pt x="52" y="44"/>
                  </a:lnTo>
                  <a:lnTo>
                    <a:pt x="56" y="46"/>
                  </a:lnTo>
                  <a:lnTo>
                    <a:pt x="56" y="44"/>
                  </a:lnTo>
                  <a:lnTo>
                    <a:pt x="60" y="44"/>
                  </a:lnTo>
                  <a:lnTo>
                    <a:pt x="62" y="40"/>
                  </a:lnTo>
                  <a:lnTo>
                    <a:pt x="62" y="38"/>
                  </a:lnTo>
                  <a:lnTo>
                    <a:pt x="60" y="32"/>
                  </a:lnTo>
                  <a:lnTo>
                    <a:pt x="62" y="30"/>
                  </a:lnTo>
                  <a:lnTo>
                    <a:pt x="64" y="32"/>
                  </a:lnTo>
                  <a:lnTo>
                    <a:pt x="66" y="34"/>
                  </a:lnTo>
                  <a:lnTo>
                    <a:pt x="68" y="26"/>
                  </a:lnTo>
                  <a:lnTo>
                    <a:pt x="74" y="26"/>
                  </a:lnTo>
                  <a:lnTo>
                    <a:pt x="68" y="40"/>
                  </a:lnTo>
                  <a:lnTo>
                    <a:pt x="72" y="40"/>
                  </a:lnTo>
                  <a:lnTo>
                    <a:pt x="76" y="42"/>
                  </a:lnTo>
                  <a:lnTo>
                    <a:pt x="82" y="38"/>
                  </a:lnTo>
                  <a:lnTo>
                    <a:pt x="86" y="32"/>
                  </a:lnTo>
                  <a:lnTo>
                    <a:pt x="90" y="26"/>
                  </a:lnTo>
                  <a:lnTo>
                    <a:pt x="90" y="24"/>
                  </a:lnTo>
                  <a:lnTo>
                    <a:pt x="88" y="22"/>
                  </a:lnTo>
                  <a:lnTo>
                    <a:pt x="92" y="24"/>
                  </a:lnTo>
                  <a:lnTo>
                    <a:pt x="100" y="24"/>
                  </a:lnTo>
                  <a:lnTo>
                    <a:pt x="100" y="22"/>
                  </a:lnTo>
                  <a:lnTo>
                    <a:pt x="98" y="22"/>
                  </a:lnTo>
                  <a:lnTo>
                    <a:pt x="98" y="20"/>
                  </a:lnTo>
                  <a:lnTo>
                    <a:pt x="98" y="18"/>
                  </a:lnTo>
                  <a:lnTo>
                    <a:pt x="102" y="18"/>
                  </a:lnTo>
                  <a:lnTo>
                    <a:pt x="100" y="16"/>
                  </a:lnTo>
                  <a:lnTo>
                    <a:pt x="102" y="14"/>
                  </a:lnTo>
                  <a:lnTo>
                    <a:pt x="102" y="12"/>
                  </a:lnTo>
                  <a:lnTo>
                    <a:pt x="102" y="6"/>
                  </a:lnTo>
                  <a:lnTo>
                    <a:pt x="98" y="4"/>
                  </a:lnTo>
                  <a:lnTo>
                    <a:pt x="88" y="0"/>
                  </a:lnTo>
                  <a:lnTo>
                    <a:pt x="82" y="6"/>
                  </a:lnTo>
                  <a:lnTo>
                    <a:pt x="84" y="6"/>
                  </a:lnTo>
                  <a:lnTo>
                    <a:pt x="82" y="6"/>
                  </a:lnTo>
                  <a:lnTo>
                    <a:pt x="80" y="10"/>
                  </a:lnTo>
                  <a:lnTo>
                    <a:pt x="78" y="12"/>
                  </a:lnTo>
                  <a:lnTo>
                    <a:pt x="74" y="12"/>
                  </a:lnTo>
                  <a:lnTo>
                    <a:pt x="68" y="8"/>
                  </a:lnTo>
                  <a:lnTo>
                    <a:pt x="58" y="10"/>
                  </a:lnTo>
                  <a:lnTo>
                    <a:pt x="48" y="12"/>
                  </a:lnTo>
                  <a:lnTo>
                    <a:pt x="40" y="20"/>
                  </a:lnTo>
                  <a:lnTo>
                    <a:pt x="36" y="24"/>
                  </a:lnTo>
                  <a:lnTo>
                    <a:pt x="32" y="26"/>
                  </a:lnTo>
                  <a:lnTo>
                    <a:pt x="30" y="26"/>
                  </a:lnTo>
                  <a:lnTo>
                    <a:pt x="28" y="24"/>
                  </a:lnTo>
                  <a:lnTo>
                    <a:pt x="26" y="24"/>
                  </a:lnTo>
                  <a:lnTo>
                    <a:pt x="24" y="28"/>
                  </a:lnTo>
                  <a:lnTo>
                    <a:pt x="20" y="32"/>
                  </a:lnTo>
                  <a:lnTo>
                    <a:pt x="18" y="32"/>
                  </a:lnTo>
                  <a:lnTo>
                    <a:pt x="18" y="38"/>
                  </a:lnTo>
                  <a:lnTo>
                    <a:pt x="14" y="38"/>
                  </a:lnTo>
                  <a:lnTo>
                    <a:pt x="8" y="38"/>
                  </a:lnTo>
                  <a:lnTo>
                    <a:pt x="0" y="44"/>
                  </a:lnTo>
                  <a:lnTo>
                    <a:pt x="6" y="50"/>
                  </a:lnTo>
                  <a:lnTo>
                    <a:pt x="12" y="58"/>
                  </a:lnTo>
                  <a:close/>
                </a:path>
              </a:pathLst>
            </a:custGeom>
            <a:solidFill>
              <a:srgbClr val="B7BCBE"/>
            </a:solidFill>
            <a:ln w="3175" cmpd="sng">
              <a:solidFill>
                <a:schemeClr val="bg1"/>
              </a:solidFill>
              <a:prstDash val="solid"/>
              <a:round/>
            </a:ln>
          </p:spPr>
          <p:txBody>
            <a:bodyPr/>
            <a:lstStyle/>
            <a:p>
              <a:endParaRPr lang="en-GB"/>
            </a:p>
          </p:txBody>
        </p:sp>
        <p:sp>
          <p:nvSpPr>
            <p:cNvPr id="84" name="Freeform 140"/>
            <p:cNvSpPr/>
            <p:nvPr/>
          </p:nvSpPr>
          <p:spPr bwMode="auto">
            <a:xfrm>
              <a:off x="3767729" y="1790522"/>
              <a:ext cx="47082" cy="62981"/>
            </a:xfrm>
            <a:custGeom>
              <a:gdLst>
                <a:gd name="T0" fmla="*/ 10 w 16"/>
                <a:gd name="T1" fmla="*/ 22 h 22"/>
                <a:gd name="T2" fmla="*/ 10 w 16"/>
                <a:gd name="T3" fmla="*/ 22 h 22"/>
                <a:gd name="T4" fmla="*/ 14 w 16"/>
                <a:gd name="T5" fmla="*/ 10 h 22"/>
                <a:gd name="T6" fmla="*/ 16 w 16"/>
                <a:gd name="T7" fmla="*/ 2 h 22"/>
                <a:gd name="T8" fmla="*/ 14 w 16"/>
                <a:gd name="T9" fmla="*/ 0 h 22"/>
                <a:gd name="T10" fmla="*/ 12 w 16"/>
                <a:gd name="T11" fmla="*/ 0 h 22"/>
                <a:gd name="T12" fmla="*/ 12 w 16"/>
                <a:gd name="T13" fmla="*/ 0 h 22"/>
                <a:gd name="T14" fmla="*/ 10 w 16"/>
                <a:gd name="T15" fmla="*/ 2 h 22"/>
                <a:gd name="T16" fmla="*/ 10 w 16"/>
                <a:gd name="T17" fmla="*/ 4 h 22"/>
                <a:gd name="T18" fmla="*/ 10 w 16"/>
                <a:gd name="T19" fmla="*/ 8 h 22"/>
                <a:gd name="T20" fmla="*/ 10 w 16"/>
                <a:gd name="T21" fmla="*/ 8 h 22"/>
                <a:gd name="T22" fmla="*/ 6 w 16"/>
                <a:gd name="T23" fmla="*/ 12 h 22"/>
                <a:gd name="T24" fmla="*/ 0 w 16"/>
                <a:gd name="T25" fmla="*/ 14 h 22"/>
                <a:gd name="T26" fmla="*/ 0 w 16"/>
                <a:gd name="T27" fmla="*/ 14 h 22"/>
                <a:gd name="T28" fmla="*/ 0 w 16"/>
                <a:gd name="T29" fmla="*/ 18 h 22"/>
                <a:gd name="T30" fmla="*/ 0 w 16"/>
                <a:gd name="T31" fmla="*/ 18 h 22"/>
                <a:gd name="T32" fmla="*/ 0 w 16"/>
                <a:gd name="T33" fmla="*/ 22 h 22"/>
                <a:gd name="T34" fmla="*/ 0 w 16"/>
                <a:gd name="T35" fmla="*/ 22 h 22"/>
                <a:gd name="T36" fmla="*/ 6 w 16"/>
                <a:gd name="T37" fmla="*/ 22 h 22"/>
                <a:gd name="T38" fmla="*/ 10 w 16"/>
                <a:gd name="T39" fmla="*/ 22 h 22"/>
                <a:gd name="T40" fmla="*/ 10 w 16"/>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
                <a:gd name="T64" fmla="*/ 0 h 22"/>
                <a:gd name="T65" fmla="*/ 16 w 16"/>
                <a:gd name="T66" fmla="*/ 22 h 2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 h="22">
                  <a:moveTo>
                    <a:pt x="10" y="22"/>
                  </a:moveTo>
                  <a:lnTo>
                    <a:pt x="10" y="22"/>
                  </a:lnTo>
                  <a:lnTo>
                    <a:pt x="14" y="10"/>
                  </a:lnTo>
                  <a:lnTo>
                    <a:pt x="16" y="2"/>
                  </a:lnTo>
                  <a:lnTo>
                    <a:pt x="14" y="0"/>
                  </a:lnTo>
                  <a:lnTo>
                    <a:pt x="12" y="0"/>
                  </a:lnTo>
                  <a:lnTo>
                    <a:pt x="10" y="2"/>
                  </a:lnTo>
                  <a:lnTo>
                    <a:pt x="10" y="4"/>
                  </a:lnTo>
                  <a:lnTo>
                    <a:pt x="10" y="8"/>
                  </a:lnTo>
                  <a:lnTo>
                    <a:pt x="6" y="12"/>
                  </a:lnTo>
                  <a:lnTo>
                    <a:pt x="0" y="14"/>
                  </a:lnTo>
                  <a:lnTo>
                    <a:pt x="0" y="18"/>
                  </a:lnTo>
                  <a:lnTo>
                    <a:pt x="0" y="22"/>
                  </a:lnTo>
                  <a:lnTo>
                    <a:pt x="6" y="22"/>
                  </a:lnTo>
                  <a:lnTo>
                    <a:pt x="10" y="22"/>
                  </a:lnTo>
                  <a:close/>
                </a:path>
              </a:pathLst>
            </a:custGeom>
            <a:solidFill>
              <a:srgbClr val="B7BCBE"/>
            </a:solidFill>
            <a:ln w="3175" cmpd="sng">
              <a:solidFill>
                <a:schemeClr val="bg1"/>
              </a:solidFill>
              <a:prstDash val="solid"/>
              <a:round/>
            </a:ln>
          </p:spPr>
          <p:txBody>
            <a:bodyPr/>
            <a:lstStyle/>
            <a:p>
              <a:endParaRPr lang="en-GB"/>
            </a:p>
          </p:txBody>
        </p:sp>
        <p:sp>
          <p:nvSpPr>
            <p:cNvPr id="85" name="Freeform 141"/>
            <p:cNvSpPr/>
            <p:nvPr/>
          </p:nvSpPr>
          <p:spPr bwMode="auto">
            <a:xfrm>
              <a:off x="4307946" y="1846236"/>
              <a:ext cx="12390" cy="29068"/>
            </a:xfrm>
            <a:custGeom>
              <a:gdLst>
                <a:gd name="T0" fmla="*/ 0 w 4"/>
                <a:gd name="T1" fmla="*/ 0 h 10"/>
                <a:gd name="T2" fmla="*/ 0 w 4"/>
                <a:gd name="T3" fmla="*/ 0 h 10"/>
                <a:gd name="T4" fmla="*/ 0 w 4"/>
                <a:gd name="T5" fmla="*/ 10 h 10"/>
                <a:gd name="T6" fmla="*/ 0 w 4"/>
                <a:gd name="T7" fmla="*/ 10 h 10"/>
                <a:gd name="T8" fmla="*/ 4 w 4"/>
                <a:gd name="T9" fmla="*/ 10 h 10"/>
                <a:gd name="T10" fmla="*/ 4 w 4"/>
                <a:gd name="T11" fmla="*/ 6 h 10"/>
                <a:gd name="T12" fmla="*/ 2 w 4"/>
                <a:gd name="T13" fmla="*/ 2 h 10"/>
                <a:gd name="T14" fmla="*/ 0 w 4"/>
                <a:gd name="T15" fmla="*/ 0 h 10"/>
                <a:gd name="T16" fmla="*/ 0 w 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10"/>
                <a:gd name="T29" fmla="*/ 4 w 4"/>
                <a:gd name="T30" fmla="*/ 10 h 1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10">
                  <a:moveTo>
                    <a:pt x="0" y="0"/>
                  </a:moveTo>
                  <a:lnTo>
                    <a:pt x="0" y="0"/>
                  </a:lnTo>
                  <a:lnTo>
                    <a:pt x="0" y="10"/>
                  </a:lnTo>
                  <a:lnTo>
                    <a:pt x="4" y="10"/>
                  </a:lnTo>
                  <a:lnTo>
                    <a:pt x="4" y="6"/>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86" name="Freeform 142"/>
            <p:cNvSpPr/>
            <p:nvPr/>
          </p:nvSpPr>
          <p:spPr bwMode="auto">
            <a:xfrm>
              <a:off x="5467680" y="1698473"/>
              <a:ext cx="12390" cy="12111"/>
            </a:xfrm>
            <a:custGeom>
              <a:gdLst>
                <a:gd name="T0" fmla="*/ 4 w 4"/>
                <a:gd name="T1" fmla="*/ 4 h 4"/>
                <a:gd name="T2" fmla="*/ 4 w 4"/>
                <a:gd name="T3" fmla="*/ 4 h 4"/>
                <a:gd name="T4" fmla="*/ 4 w 4"/>
                <a:gd name="T5" fmla="*/ 2 h 4"/>
                <a:gd name="T6" fmla="*/ 4 w 4"/>
                <a:gd name="T7" fmla="*/ 0 h 4"/>
                <a:gd name="T8" fmla="*/ 0 w 4"/>
                <a:gd name="T9" fmla="*/ 0 h 4"/>
                <a:gd name="T10" fmla="*/ 4 w 4"/>
                <a:gd name="T11" fmla="*/ 4 h 4"/>
                <a:gd name="T12" fmla="*/ 0 60000 65536"/>
                <a:gd name="T13" fmla="*/ 0 60000 65536"/>
                <a:gd name="T14" fmla="*/ 0 60000 65536"/>
                <a:gd name="T15" fmla="*/ 0 60000 65536"/>
                <a:gd name="T16" fmla="*/ 0 60000 65536"/>
                <a:gd name="T17" fmla="*/ 0 60000 65536"/>
                <a:gd name="T18" fmla="*/ 0 w 4"/>
                <a:gd name="T19" fmla="*/ 0 h 4"/>
                <a:gd name="T20" fmla="*/ 4 w 4"/>
                <a:gd name="T21" fmla="*/ 4 h 4"/>
              </a:gdLst>
              <a:cxnLst>
                <a:cxn ang="T12">
                  <a:pos x="T0" y="T1"/>
                </a:cxn>
                <a:cxn ang="T13">
                  <a:pos x="T2" y="T3"/>
                </a:cxn>
                <a:cxn ang="T14">
                  <a:pos x="T4" y="T5"/>
                </a:cxn>
                <a:cxn ang="T15">
                  <a:pos x="T6" y="T7"/>
                </a:cxn>
                <a:cxn ang="T16">
                  <a:pos x="T8" y="T9"/>
                </a:cxn>
                <a:cxn ang="T17">
                  <a:pos x="T10" y="T11"/>
                </a:cxn>
              </a:cxnLst>
              <a:rect l="T18" t="T19" r="T20" b="T21"/>
              <a:pathLst>
                <a:path w="4" h="4">
                  <a:moveTo>
                    <a:pt x="4" y="4"/>
                  </a:moveTo>
                  <a:lnTo>
                    <a:pt x="4" y="4"/>
                  </a:lnTo>
                  <a:lnTo>
                    <a:pt x="4" y="2"/>
                  </a:lnTo>
                  <a:lnTo>
                    <a:pt x="4" y="0"/>
                  </a:lnTo>
                  <a:lnTo>
                    <a:pt x="0" y="0"/>
                  </a:lnTo>
                  <a:lnTo>
                    <a:pt x="4" y="4"/>
                  </a:lnTo>
                  <a:close/>
                </a:path>
              </a:pathLst>
            </a:custGeom>
            <a:solidFill>
              <a:srgbClr val="B7BCBE"/>
            </a:solidFill>
            <a:ln w="3175" cmpd="sng">
              <a:solidFill>
                <a:schemeClr val="bg1"/>
              </a:solidFill>
              <a:prstDash val="solid"/>
              <a:round/>
            </a:ln>
          </p:spPr>
          <p:txBody>
            <a:bodyPr/>
            <a:lstStyle/>
            <a:p>
              <a:endParaRPr lang="en-GB"/>
            </a:p>
          </p:txBody>
        </p:sp>
        <p:sp>
          <p:nvSpPr>
            <p:cNvPr id="87" name="Freeform 143"/>
            <p:cNvSpPr>
              <a:spLocks noEditPoints="1"/>
            </p:cNvSpPr>
            <p:nvPr/>
          </p:nvSpPr>
          <p:spPr bwMode="auto">
            <a:xfrm>
              <a:off x="4612749" y="1262448"/>
              <a:ext cx="1271244" cy="537762"/>
            </a:xfrm>
            <a:custGeom>
              <a:gdLst>
                <a:gd name="T0" fmla="*/ 12 w 434"/>
                <a:gd name="T1" fmla="*/ 76 h 188"/>
                <a:gd name="T2" fmla="*/ 26 w 434"/>
                <a:gd name="T3" fmla="*/ 88 h 188"/>
                <a:gd name="T4" fmla="*/ 34 w 434"/>
                <a:gd name="T5" fmla="*/ 106 h 188"/>
                <a:gd name="T6" fmla="*/ 42 w 434"/>
                <a:gd name="T7" fmla="*/ 110 h 188"/>
                <a:gd name="T8" fmla="*/ 42 w 434"/>
                <a:gd name="T9" fmla="*/ 134 h 188"/>
                <a:gd name="T10" fmla="*/ 80 w 434"/>
                <a:gd name="T11" fmla="*/ 134 h 188"/>
                <a:gd name="T12" fmla="*/ 96 w 434"/>
                <a:gd name="T13" fmla="*/ 118 h 188"/>
                <a:gd name="T14" fmla="*/ 110 w 434"/>
                <a:gd name="T15" fmla="*/ 124 h 188"/>
                <a:gd name="T16" fmla="*/ 140 w 434"/>
                <a:gd name="T17" fmla="*/ 128 h 188"/>
                <a:gd name="T18" fmla="*/ 154 w 434"/>
                <a:gd name="T19" fmla="*/ 158 h 188"/>
                <a:gd name="T20" fmla="*/ 108 w 434"/>
                <a:gd name="T21" fmla="*/ 142 h 188"/>
                <a:gd name="T22" fmla="*/ 78 w 434"/>
                <a:gd name="T23" fmla="*/ 170 h 188"/>
                <a:gd name="T24" fmla="*/ 98 w 434"/>
                <a:gd name="T25" fmla="*/ 180 h 188"/>
                <a:gd name="T26" fmla="*/ 132 w 434"/>
                <a:gd name="T27" fmla="*/ 186 h 188"/>
                <a:gd name="T28" fmla="*/ 172 w 434"/>
                <a:gd name="T29" fmla="*/ 178 h 188"/>
                <a:gd name="T30" fmla="*/ 188 w 434"/>
                <a:gd name="T31" fmla="*/ 176 h 188"/>
                <a:gd name="T32" fmla="*/ 226 w 434"/>
                <a:gd name="T33" fmla="*/ 170 h 188"/>
                <a:gd name="T34" fmla="*/ 224 w 434"/>
                <a:gd name="T35" fmla="*/ 140 h 188"/>
                <a:gd name="T36" fmla="*/ 260 w 434"/>
                <a:gd name="T37" fmla="*/ 134 h 188"/>
                <a:gd name="T38" fmla="*/ 272 w 434"/>
                <a:gd name="T39" fmla="*/ 124 h 188"/>
                <a:gd name="T40" fmla="*/ 238 w 434"/>
                <a:gd name="T41" fmla="*/ 116 h 188"/>
                <a:gd name="T42" fmla="*/ 242 w 434"/>
                <a:gd name="T43" fmla="*/ 106 h 188"/>
                <a:gd name="T44" fmla="*/ 246 w 434"/>
                <a:gd name="T45" fmla="*/ 98 h 188"/>
                <a:gd name="T46" fmla="*/ 280 w 434"/>
                <a:gd name="T47" fmla="*/ 98 h 188"/>
                <a:gd name="T48" fmla="*/ 304 w 434"/>
                <a:gd name="T49" fmla="*/ 84 h 188"/>
                <a:gd name="T50" fmla="*/ 326 w 434"/>
                <a:gd name="T51" fmla="*/ 72 h 188"/>
                <a:gd name="T52" fmla="*/ 396 w 434"/>
                <a:gd name="T53" fmla="*/ 46 h 188"/>
                <a:gd name="T54" fmla="*/ 432 w 434"/>
                <a:gd name="T55" fmla="*/ 28 h 188"/>
                <a:gd name="T56" fmla="*/ 410 w 434"/>
                <a:gd name="T57" fmla="*/ 20 h 188"/>
                <a:gd name="T58" fmla="*/ 366 w 434"/>
                <a:gd name="T59" fmla="*/ 12 h 188"/>
                <a:gd name="T60" fmla="*/ 356 w 434"/>
                <a:gd name="T61" fmla="*/ 4 h 188"/>
                <a:gd name="T62" fmla="*/ 302 w 434"/>
                <a:gd name="T63" fmla="*/ 6 h 188"/>
                <a:gd name="T64" fmla="*/ 276 w 434"/>
                <a:gd name="T65" fmla="*/ 12 h 188"/>
                <a:gd name="T66" fmla="*/ 230 w 434"/>
                <a:gd name="T67" fmla="*/ 14 h 188"/>
                <a:gd name="T68" fmla="*/ 224 w 434"/>
                <a:gd name="T69" fmla="*/ 18 h 188"/>
                <a:gd name="T70" fmla="*/ 194 w 434"/>
                <a:gd name="T71" fmla="*/ 22 h 188"/>
                <a:gd name="T72" fmla="*/ 160 w 434"/>
                <a:gd name="T73" fmla="*/ 28 h 188"/>
                <a:gd name="T74" fmla="*/ 126 w 434"/>
                <a:gd name="T75" fmla="*/ 24 h 188"/>
                <a:gd name="T76" fmla="*/ 128 w 434"/>
                <a:gd name="T77" fmla="*/ 36 h 188"/>
                <a:gd name="T78" fmla="*/ 110 w 434"/>
                <a:gd name="T79" fmla="*/ 40 h 188"/>
                <a:gd name="T80" fmla="*/ 66 w 434"/>
                <a:gd name="T81" fmla="*/ 42 h 188"/>
                <a:gd name="T82" fmla="*/ 62 w 434"/>
                <a:gd name="T83" fmla="*/ 56 h 188"/>
                <a:gd name="T84" fmla="*/ 84 w 434"/>
                <a:gd name="T85" fmla="*/ 66 h 188"/>
                <a:gd name="T86" fmla="*/ 136 w 434"/>
                <a:gd name="T87" fmla="*/ 74 h 188"/>
                <a:gd name="T88" fmla="*/ 160 w 434"/>
                <a:gd name="T89" fmla="*/ 68 h 188"/>
                <a:gd name="T90" fmla="*/ 238 w 434"/>
                <a:gd name="T91" fmla="*/ 60 h 188"/>
                <a:gd name="T92" fmla="*/ 226 w 434"/>
                <a:gd name="T93" fmla="*/ 74 h 188"/>
                <a:gd name="T94" fmla="*/ 176 w 434"/>
                <a:gd name="T95" fmla="*/ 82 h 188"/>
                <a:gd name="T96" fmla="*/ 184 w 434"/>
                <a:gd name="T97" fmla="*/ 98 h 188"/>
                <a:gd name="T98" fmla="*/ 124 w 434"/>
                <a:gd name="T99" fmla="*/ 80 h 188"/>
                <a:gd name="T100" fmla="*/ 110 w 434"/>
                <a:gd name="T101" fmla="*/ 82 h 188"/>
                <a:gd name="T102" fmla="*/ 64 w 434"/>
                <a:gd name="T103" fmla="*/ 76 h 188"/>
                <a:gd name="T104" fmla="*/ 20 w 434"/>
                <a:gd name="T105" fmla="*/ 64 h 188"/>
                <a:gd name="T106" fmla="*/ 388 w 434"/>
                <a:gd name="T107" fmla="*/ 44 h 188"/>
                <a:gd name="T108" fmla="*/ 340 w 434"/>
                <a:gd name="T109" fmla="*/ 20 h 188"/>
                <a:gd name="T110" fmla="*/ 206 w 434"/>
                <a:gd name="T111" fmla="*/ 34 h 188"/>
                <a:gd name="T112" fmla="*/ 244 w 434"/>
                <a:gd name="T113" fmla="*/ 24 h 188"/>
                <a:gd name="T114" fmla="*/ 176 w 434"/>
                <a:gd name="T115" fmla="*/ 150 h 188"/>
                <a:gd name="T116" fmla="*/ 162 w 434"/>
                <a:gd name="T117" fmla="*/ 140 h 188"/>
                <a:gd name="T118" fmla="*/ 138 w 434"/>
                <a:gd name="T119" fmla="*/ 110 h 188"/>
                <a:gd name="T120" fmla="*/ 152 w 434"/>
                <a:gd name="T121" fmla="*/ 112 h 188"/>
                <a:gd name="T122" fmla="*/ 124 w 434"/>
                <a:gd name="T123" fmla="*/ 118 h 1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4"/>
                <a:gd name="T187" fmla="*/ 0 h 188"/>
                <a:gd name="T188" fmla="*/ 434 w 434"/>
                <a:gd name="T189" fmla="*/ 188 h 188"/>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3" h="188">
                  <a:moveTo>
                    <a:pt x="16" y="66"/>
                  </a:moveTo>
                  <a:lnTo>
                    <a:pt x="20" y="70"/>
                  </a:lnTo>
                  <a:lnTo>
                    <a:pt x="22" y="70"/>
                  </a:lnTo>
                  <a:lnTo>
                    <a:pt x="24" y="68"/>
                  </a:lnTo>
                  <a:lnTo>
                    <a:pt x="28" y="68"/>
                  </a:lnTo>
                  <a:lnTo>
                    <a:pt x="28" y="66"/>
                  </a:lnTo>
                  <a:lnTo>
                    <a:pt x="30" y="68"/>
                  </a:lnTo>
                  <a:lnTo>
                    <a:pt x="34" y="74"/>
                  </a:lnTo>
                  <a:lnTo>
                    <a:pt x="12" y="76"/>
                  </a:lnTo>
                  <a:lnTo>
                    <a:pt x="14" y="80"/>
                  </a:lnTo>
                  <a:lnTo>
                    <a:pt x="14" y="84"/>
                  </a:lnTo>
                  <a:lnTo>
                    <a:pt x="6" y="84"/>
                  </a:lnTo>
                  <a:lnTo>
                    <a:pt x="24" y="86"/>
                  </a:lnTo>
                  <a:lnTo>
                    <a:pt x="24" y="84"/>
                  </a:lnTo>
                  <a:lnTo>
                    <a:pt x="26" y="84"/>
                  </a:lnTo>
                  <a:lnTo>
                    <a:pt x="26" y="86"/>
                  </a:lnTo>
                  <a:lnTo>
                    <a:pt x="26" y="88"/>
                  </a:lnTo>
                  <a:lnTo>
                    <a:pt x="32" y="88"/>
                  </a:lnTo>
                  <a:lnTo>
                    <a:pt x="36" y="86"/>
                  </a:lnTo>
                  <a:lnTo>
                    <a:pt x="38" y="90"/>
                  </a:lnTo>
                  <a:lnTo>
                    <a:pt x="24" y="90"/>
                  </a:lnTo>
                  <a:lnTo>
                    <a:pt x="12" y="88"/>
                  </a:lnTo>
                  <a:lnTo>
                    <a:pt x="16" y="100"/>
                  </a:lnTo>
                  <a:lnTo>
                    <a:pt x="18" y="104"/>
                  </a:lnTo>
                  <a:lnTo>
                    <a:pt x="24" y="106"/>
                  </a:lnTo>
                  <a:lnTo>
                    <a:pt x="34" y="106"/>
                  </a:lnTo>
                  <a:lnTo>
                    <a:pt x="36" y="106"/>
                  </a:lnTo>
                  <a:lnTo>
                    <a:pt x="32" y="108"/>
                  </a:lnTo>
                  <a:lnTo>
                    <a:pt x="24" y="110"/>
                  </a:lnTo>
                  <a:lnTo>
                    <a:pt x="22" y="110"/>
                  </a:lnTo>
                  <a:lnTo>
                    <a:pt x="24" y="112"/>
                  </a:lnTo>
                  <a:lnTo>
                    <a:pt x="34" y="116"/>
                  </a:lnTo>
                  <a:lnTo>
                    <a:pt x="36" y="114"/>
                  </a:lnTo>
                  <a:lnTo>
                    <a:pt x="38" y="114"/>
                  </a:lnTo>
                  <a:lnTo>
                    <a:pt x="42" y="110"/>
                  </a:lnTo>
                  <a:lnTo>
                    <a:pt x="50" y="110"/>
                  </a:lnTo>
                  <a:lnTo>
                    <a:pt x="56" y="110"/>
                  </a:lnTo>
                  <a:lnTo>
                    <a:pt x="56" y="114"/>
                  </a:lnTo>
                  <a:lnTo>
                    <a:pt x="38" y="118"/>
                  </a:lnTo>
                  <a:lnTo>
                    <a:pt x="42" y="132"/>
                  </a:lnTo>
                  <a:lnTo>
                    <a:pt x="46" y="132"/>
                  </a:lnTo>
                  <a:lnTo>
                    <a:pt x="44" y="134"/>
                  </a:lnTo>
                  <a:lnTo>
                    <a:pt x="44" y="136"/>
                  </a:lnTo>
                  <a:lnTo>
                    <a:pt x="42" y="134"/>
                  </a:lnTo>
                  <a:lnTo>
                    <a:pt x="44" y="138"/>
                  </a:lnTo>
                  <a:lnTo>
                    <a:pt x="62" y="138"/>
                  </a:lnTo>
                  <a:lnTo>
                    <a:pt x="64" y="134"/>
                  </a:lnTo>
                  <a:lnTo>
                    <a:pt x="66" y="134"/>
                  </a:lnTo>
                  <a:lnTo>
                    <a:pt x="68" y="136"/>
                  </a:lnTo>
                  <a:lnTo>
                    <a:pt x="72" y="138"/>
                  </a:lnTo>
                  <a:lnTo>
                    <a:pt x="76" y="138"/>
                  </a:lnTo>
                  <a:lnTo>
                    <a:pt x="80" y="136"/>
                  </a:lnTo>
                  <a:lnTo>
                    <a:pt x="80" y="134"/>
                  </a:lnTo>
                  <a:lnTo>
                    <a:pt x="82" y="130"/>
                  </a:lnTo>
                  <a:lnTo>
                    <a:pt x="84" y="130"/>
                  </a:lnTo>
                  <a:lnTo>
                    <a:pt x="88" y="128"/>
                  </a:lnTo>
                  <a:lnTo>
                    <a:pt x="92" y="128"/>
                  </a:lnTo>
                  <a:lnTo>
                    <a:pt x="94" y="128"/>
                  </a:lnTo>
                  <a:lnTo>
                    <a:pt x="94" y="126"/>
                  </a:lnTo>
                  <a:lnTo>
                    <a:pt x="94" y="122"/>
                  </a:lnTo>
                  <a:lnTo>
                    <a:pt x="94" y="120"/>
                  </a:lnTo>
                  <a:lnTo>
                    <a:pt x="94" y="118"/>
                  </a:lnTo>
                  <a:lnTo>
                    <a:pt x="96" y="118"/>
                  </a:lnTo>
                  <a:lnTo>
                    <a:pt x="96" y="120"/>
                  </a:lnTo>
                  <a:lnTo>
                    <a:pt x="96" y="124"/>
                  </a:lnTo>
                  <a:lnTo>
                    <a:pt x="100" y="124"/>
                  </a:lnTo>
                  <a:lnTo>
                    <a:pt x="108" y="118"/>
                  </a:lnTo>
                  <a:lnTo>
                    <a:pt x="118" y="116"/>
                  </a:lnTo>
                  <a:lnTo>
                    <a:pt x="116" y="118"/>
                  </a:lnTo>
                  <a:lnTo>
                    <a:pt x="118" y="120"/>
                  </a:lnTo>
                  <a:lnTo>
                    <a:pt x="118" y="122"/>
                  </a:lnTo>
                  <a:lnTo>
                    <a:pt x="116" y="124"/>
                  </a:lnTo>
                  <a:lnTo>
                    <a:pt x="110" y="124"/>
                  </a:lnTo>
                  <a:lnTo>
                    <a:pt x="102" y="126"/>
                  </a:lnTo>
                  <a:lnTo>
                    <a:pt x="102" y="132"/>
                  </a:lnTo>
                  <a:lnTo>
                    <a:pt x="100" y="132"/>
                  </a:lnTo>
                  <a:lnTo>
                    <a:pt x="100" y="134"/>
                  </a:lnTo>
                  <a:lnTo>
                    <a:pt x="100" y="138"/>
                  </a:lnTo>
                  <a:lnTo>
                    <a:pt x="114" y="136"/>
                  </a:lnTo>
                  <a:lnTo>
                    <a:pt x="122" y="136"/>
                  </a:lnTo>
                  <a:lnTo>
                    <a:pt x="132" y="134"/>
                  </a:lnTo>
                  <a:lnTo>
                    <a:pt x="140" y="128"/>
                  </a:lnTo>
                  <a:lnTo>
                    <a:pt x="138" y="140"/>
                  </a:lnTo>
                  <a:lnTo>
                    <a:pt x="140" y="144"/>
                  </a:lnTo>
                  <a:lnTo>
                    <a:pt x="142" y="146"/>
                  </a:lnTo>
                  <a:lnTo>
                    <a:pt x="150" y="146"/>
                  </a:lnTo>
                  <a:lnTo>
                    <a:pt x="160" y="146"/>
                  </a:lnTo>
                  <a:lnTo>
                    <a:pt x="158" y="150"/>
                  </a:lnTo>
                  <a:lnTo>
                    <a:pt x="158" y="154"/>
                  </a:lnTo>
                  <a:lnTo>
                    <a:pt x="156" y="154"/>
                  </a:lnTo>
                  <a:lnTo>
                    <a:pt x="154" y="156"/>
                  </a:lnTo>
                  <a:lnTo>
                    <a:pt x="154" y="158"/>
                  </a:lnTo>
                  <a:lnTo>
                    <a:pt x="146" y="158"/>
                  </a:lnTo>
                  <a:lnTo>
                    <a:pt x="134" y="156"/>
                  </a:lnTo>
                  <a:lnTo>
                    <a:pt x="134" y="152"/>
                  </a:lnTo>
                  <a:lnTo>
                    <a:pt x="132" y="148"/>
                  </a:lnTo>
                  <a:lnTo>
                    <a:pt x="130" y="148"/>
                  </a:lnTo>
                  <a:lnTo>
                    <a:pt x="126" y="148"/>
                  </a:lnTo>
                  <a:lnTo>
                    <a:pt x="122" y="142"/>
                  </a:lnTo>
                  <a:lnTo>
                    <a:pt x="114" y="142"/>
                  </a:lnTo>
                  <a:lnTo>
                    <a:pt x="108" y="142"/>
                  </a:lnTo>
                  <a:lnTo>
                    <a:pt x="96" y="144"/>
                  </a:lnTo>
                  <a:lnTo>
                    <a:pt x="98" y="152"/>
                  </a:lnTo>
                  <a:lnTo>
                    <a:pt x="104" y="154"/>
                  </a:lnTo>
                  <a:lnTo>
                    <a:pt x="104" y="152"/>
                  </a:lnTo>
                  <a:lnTo>
                    <a:pt x="104" y="154"/>
                  </a:lnTo>
                  <a:lnTo>
                    <a:pt x="106" y="158"/>
                  </a:lnTo>
                  <a:lnTo>
                    <a:pt x="88" y="164"/>
                  </a:lnTo>
                  <a:lnTo>
                    <a:pt x="80" y="168"/>
                  </a:lnTo>
                  <a:lnTo>
                    <a:pt x="78" y="170"/>
                  </a:lnTo>
                  <a:lnTo>
                    <a:pt x="78" y="176"/>
                  </a:lnTo>
                  <a:lnTo>
                    <a:pt x="80" y="182"/>
                  </a:lnTo>
                  <a:lnTo>
                    <a:pt x="82" y="182"/>
                  </a:lnTo>
                  <a:lnTo>
                    <a:pt x="84" y="180"/>
                  </a:lnTo>
                  <a:lnTo>
                    <a:pt x="88" y="180"/>
                  </a:lnTo>
                  <a:lnTo>
                    <a:pt x="90" y="182"/>
                  </a:lnTo>
                  <a:lnTo>
                    <a:pt x="94" y="184"/>
                  </a:lnTo>
                  <a:lnTo>
                    <a:pt x="100" y="182"/>
                  </a:lnTo>
                  <a:lnTo>
                    <a:pt x="98" y="180"/>
                  </a:lnTo>
                  <a:lnTo>
                    <a:pt x="104" y="178"/>
                  </a:lnTo>
                  <a:lnTo>
                    <a:pt x="106" y="180"/>
                  </a:lnTo>
                  <a:lnTo>
                    <a:pt x="110" y="182"/>
                  </a:lnTo>
                  <a:lnTo>
                    <a:pt x="110" y="178"/>
                  </a:lnTo>
                  <a:lnTo>
                    <a:pt x="112" y="178"/>
                  </a:lnTo>
                  <a:lnTo>
                    <a:pt x="112" y="182"/>
                  </a:lnTo>
                  <a:lnTo>
                    <a:pt x="132" y="186"/>
                  </a:lnTo>
                  <a:lnTo>
                    <a:pt x="136" y="184"/>
                  </a:lnTo>
                  <a:lnTo>
                    <a:pt x="138" y="182"/>
                  </a:lnTo>
                  <a:lnTo>
                    <a:pt x="134" y="174"/>
                  </a:lnTo>
                  <a:lnTo>
                    <a:pt x="138" y="174"/>
                  </a:lnTo>
                  <a:lnTo>
                    <a:pt x="142" y="176"/>
                  </a:lnTo>
                  <a:lnTo>
                    <a:pt x="146" y="172"/>
                  </a:lnTo>
                  <a:lnTo>
                    <a:pt x="148" y="168"/>
                  </a:lnTo>
                  <a:lnTo>
                    <a:pt x="148" y="180"/>
                  </a:lnTo>
                  <a:lnTo>
                    <a:pt x="172" y="178"/>
                  </a:lnTo>
                  <a:lnTo>
                    <a:pt x="172" y="172"/>
                  </a:lnTo>
                  <a:lnTo>
                    <a:pt x="174" y="170"/>
                  </a:lnTo>
                  <a:lnTo>
                    <a:pt x="176" y="170"/>
                  </a:lnTo>
                  <a:lnTo>
                    <a:pt x="178" y="178"/>
                  </a:lnTo>
                  <a:lnTo>
                    <a:pt x="180" y="176"/>
                  </a:lnTo>
                  <a:lnTo>
                    <a:pt x="180" y="174"/>
                  </a:lnTo>
                  <a:lnTo>
                    <a:pt x="184" y="174"/>
                  </a:lnTo>
                  <a:lnTo>
                    <a:pt x="188" y="176"/>
                  </a:lnTo>
                  <a:lnTo>
                    <a:pt x="188" y="188"/>
                  </a:lnTo>
                  <a:lnTo>
                    <a:pt x="206" y="176"/>
                  </a:lnTo>
                  <a:lnTo>
                    <a:pt x="210" y="178"/>
                  </a:lnTo>
                  <a:lnTo>
                    <a:pt x="212" y="180"/>
                  </a:lnTo>
                  <a:lnTo>
                    <a:pt x="214" y="180"/>
                  </a:lnTo>
                  <a:lnTo>
                    <a:pt x="218" y="174"/>
                  </a:lnTo>
                  <a:lnTo>
                    <a:pt x="224" y="170"/>
                  </a:lnTo>
                  <a:lnTo>
                    <a:pt x="226" y="170"/>
                  </a:lnTo>
                  <a:lnTo>
                    <a:pt x="226" y="168"/>
                  </a:lnTo>
                  <a:lnTo>
                    <a:pt x="224" y="166"/>
                  </a:lnTo>
                  <a:lnTo>
                    <a:pt x="216" y="166"/>
                  </a:lnTo>
                  <a:lnTo>
                    <a:pt x="212" y="162"/>
                  </a:lnTo>
                  <a:lnTo>
                    <a:pt x="210" y="158"/>
                  </a:lnTo>
                  <a:lnTo>
                    <a:pt x="196" y="154"/>
                  </a:lnTo>
                  <a:lnTo>
                    <a:pt x="226" y="152"/>
                  </a:lnTo>
                  <a:lnTo>
                    <a:pt x="224" y="140"/>
                  </a:lnTo>
                  <a:lnTo>
                    <a:pt x="236" y="142"/>
                  </a:lnTo>
                  <a:lnTo>
                    <a:pt x="244" y="142"/>
                  </a:lnTo>
                  <a:lnTo>
                    <a:pt x="250" y="140"/>
                  </a:lnTo>
                  <a:lnTo>
                    <a:pt x="252" y="136"/>
                  </a:lnTo>
                  <a:lnTo>
                    <a:pt x="250" y="136"/>
                  </a:lnTo>
                  <a:lnTo>
                    <a:pt x="248" y="136"/>
                  </a:lnTo>
                  <a:lnTo>
                    <a:pt x="248" y="134"/>
                  </a:lnTo>
                  <a:lnTo>
                    <a:pt x="254" y="134"/>
                  </a:lnTo>
                  <a:lnTo>
                    <a:pt x="260" y="134"/>
                  </a:lnTo>
                  <a:lnTo>
                    <a:pt x="258" y="132"/>
                  </a:lnTo>
                  <a:lnTo>
                    <a:pt x="256" y="130"/>
                  </a:lnTo>
                  <a:lnTo>
                    <a:pt x="254" y="128"/>
                  </a:lnTo>
                  <a:lnTo>
                    <a:pt x="260" y="128"/>
                  </a:lnTo>
                  <a:lnTo>
                    <a:pt x="268" y="128"/>
                  </a:lnTo>
                  <a:lnTo>
                    <a:pt x="268" y="126"/>
                  </a:lnTo>
                  <a:lnTo>
                    <a:pt x="272" y="124"/>
                  </a:lnTo>
                  <a:lnTo>
                    <a:pt x="270" y="122"/>
                  </a:lnTo>
                  <a:lnTo>
                    <a:pt x="270" y="118"/>
                  </a:lnTo>
                  <a:lnTo>
                    <a:pt x="266" y="118"/>
                  </a:lnTo>
                  <a:lnTo>
                    <a:pt x="264" y="118"/>
                  </a:lnTo>
                  <a:lnTo>
                    <a:pt x="262" y="120"/>
                  </a:lnTo>
                  <a:lnTo>
                    <a:pt x="260" y="120"/>
                  </a:lnTo>
                  <a:lnTo>
                    <a:pt x="260" y="116"/>
                  </a:lnTo>
                  <a:lnTo>
                    <a:pt x="252" y="114"/>
                  </a:lnTo>
                  <a:lnTo>
                    <a:pt x="246" y="114"/>
                  </a:lnTo>
                  <a:lnTo>
                    <a:pt x="238" y="116"/>
                  </a:lnTo>
                  <a:lnTo>
                    <a:pt x="228" y="122"/>
                  </a:lnTo>
                  <a:lnTo>
                    <a:pt x="228" y="118"/>
                  </a:lnTo>
                  <a:lnTo>
                    <a:pt x="232" y="118"/>
                  </a:lnTo>
                  <a:lnTo>
                    <a:pt x="232" y="114"/>
                  </a:lnTo>
                  <a:lnTo>
                    <a:pt x="226" y="110"/>
                  </a:lnTo>
                  <a:lnTo>
                    <a:pt x="244" y="112"/>
                  </a:lnTo>
                  <a:lnTo>
                    <a:pt x="252" y="112"/>
                  </a:lnTo>
                  <a:lnTo>
                    <a:pt x="254" y="110"/>
                  </a:lnTo>
                  <a:lnTo>
                    <a:pt x="250" y="108"/>
                  </a:lnTo>
                  <a:lnTo>
                    <a:pt x="242" y="106"/>
                  </a:lnTo>
                  <a:lnTo>
                    <a:pt x="248" y="106"/>
                  </a:lnTo>
                  <a:lnTo>
                    <a:pt x="260" y="106"/>
                  </a:lnTo>
                  <a:lnTo>
                    <a:pt x="258" y="102"/>
                  </a:lnTo>
                  <a:lnTo>
                    <a:pt x="248" y="100"/>
                  </a:lnTo>
                  <a:lnTo>
                    <a:pt x="236" y="100"/>
                  </a:lnTo>
                  <a:lnTo>
                    <a:pt x="236" y="96"/>
                  </a:lnTo>
                  <a:lnTo>
                    <a:pt x="240" y="96"/>
                  </a:lnTo>
                  <a:lnTo>
                    <a:pt x="242" y="98"/>
                  </a:lnTo>
                  <a:lnTo>
                    <a:pt x="244" y="98"/>
                  </a:lnTo>
                  <a:lnTo>
                    <a:pt x="246" y="98"/>
                  </a:lnTo>
                  <a:lnTo>
                    <a:pt x="248" y="96"/>
                  </a:lnTo>
                  <a:lnTo>
                    <a:pt x="248" y="94"/>
                  </a:lnTo>
                  <a:lnTo>
                    <a:pt x="250" y="94"/>
                  </a:lnTo>
                  <a:lnTo>
                    <a:pt x="254" y="98"/>
                  </a:lnTo>
                  <a:lnTo>
                    <a:pt x="260" y="102"/>
                  </a:lnTo>
                  <a:lnTo>
                    <a:pt x="262" y="102"/>
                  </a:lnTo>
                  <a:lnTo>
                    <a:pt x="262" y="98"/>
                  </a:lnTo>
                  <a:lnTo>
                    <a:pt x="280" y="98"/>
                  </a:lnTo>
                  <a:lnTo>
                    <a:pt x="286" y="100"/>
                  </a:lnTo>
                  <a:lnTo>
                    <a:pt x="292" y="100"/>
                  </a:lnTo>
                  <a:lnTo>
                    <a:pt x="296" y="98"/>
                  </a:lnTo>
                  <a:lnTo>
                    <a:pt x="296" y="96"/>
                  </a:lnTo>
                  <a:lnTo>
                    <a:pt x="294" y="92"/>
                  </a:lnTo>
                  <a:lnTo>
                    <a:pt x="308" y="88"/>
                  </a:lnTo>
                  <a:lnTo>
                    <a:pt x="310" y="88"/>
                  </a:lnTo>
                  <a:lnTo>
                    <a:pt x="312" y="86"/>
                  </a:lnTo>
                  <a:lnTo>
                    <a:pt x="304" y="84"/>
                  </a:lnTo>
                  <a:lnTo>
                    <a:pt x="306" y="82"/>
                  </a:lnTo>
                  <a:lnTo>
                    <a:pt x="308" y="82"/>
                  </a:lnTo>
                  <a:lnTo>
                    <a:pt x="306" y="82"/>
                  </a:lnTo>
                  <a:lnTo>
                    <a:pt x="314" y="82"/>
                  </a:lnTo>
                  <a:lnTo>
                    <a:pt x="318" y="82"/>
                  </a:lnTo>
                  <a:lnTo>
                    <a:pt x="326" y="78"/>
                  </a:lnTo>
                  <a:lnTo>
                    <a:pt x="326" y="76"/>
                  </a:lnTo>
                  <a:lnTo>
                    <a:pt x="326" y="72"/>
                  </a:lnTo>
                  <a:lnTo>
                    <a:pt x="332" y="78"/>
                  </a:lnTo>
                  <a:lnTo>
                    <a:pt x="344" y="70"/>
                  </a:lnTo>
                  <a:lnTo>
                    <a:pt x="354" y="62"/>
                  </a:lnTo>
                  <a:lnTo>
                    <a:pt x="364" y="60"/>
                  </a:lnTo>
                  <a:lnTo>
                    <a:pt x="374" y="60"/>
                  </a:lnTo>
                  <a:lnTo>
                    <a:pt x="384" y="58"/>
                  </a:lnTo>
                  <a:lnTo>
                    <a:pt x="392" y="56"/>
                  </a:lnTo>
                  <a:lnTo>
                    <a:pt x="396" y="54"/>
                  </a:lnTo>
                  <a:lnTo>
                    <a:pt x="396" y="50"/>
                  </a:lnTo>
                  <a:lnTo>
                    <a:pt x="396" y="46"/>
                  </a:lnTo>
                  <a:lnTo>
                    <a:pt x="392" y="44"/>
                  </a:lnTo>
                  <a:lnTo>
                    <a:pt x="402" y="40"/>
                  </a:lnTo>
                  <a:lnTo>
                    <a:pt x="414" y="38"/>
                  </a:lnTo>
                  <a:lnTo>
                    <a:pt x="420" y="36"/>
                  </a:lnTo>
                  <a:lnTo>
                    <a:pt x="420" y="32"/>
                  </a:lnTo>
                  <a:lnTo>
                    <a:pt x="424" y="30"/>
                  </a:lnTo>
                  <a:lnTo>
                    <a:pt x="430" y="30"/>
                  </a:lnTo>
                  <a:lnTo>
                    <a:pt x="430" y="28"/>
                  </a:lnTo>
                  <a:lnTo>
                    <a:pt x="432" y="28"/>
                  </a:lnTo>
                  <a:lnTo>
                    <a:pt x="434" y="26"/>
                  </a:lnTo>
                  <a:lnTo>
                    <a:pt x="432" y="24"/>
                  </a:lnTo>
                  <a:lnTo>
                    <a:pt x="432" y="22"/>
                  </a:lnTo>
                  <a:lnTo>
                    <a:pt x="420" y="22"/>
                  </a:lnTo>
                  <a:lnTo>
                    <a:pt x="418" y="20"/>
                  </a:lnTo>
                  <a:lnTo>
                    <a:pt x="416" y="18"/>
                  </a:lnTo>
                  <a:lnTo>
                    <a:pt x="414" y="20"/>
                  </a:lnTo>
                  <a:lnTo>
                    <a:pt x="410" y="20"/>
                  </a:lnTo>
                  <a:lnTo>
                    <a:pt x="408" y="14"/>
                  </a:lnTo>
                  <a:lnTo>
                    <a:pt x="402" y="10"/>
                  </a:lnTo>
                  <a:lnTo>
                    <a:pt x="394" y="10"/>
                  </a:lnTo>
                  <a:lnTo>
                    <a:pt x="376" y="8"/>
                  </a:lnTo>
                  <a:lnTo>
                    <a:pt x="372" y="8"/>
                  </a:lnTo>
                  <a:lnTo>
                    <a:pt x="370" y="6"/>
                  </a:lnTo>
                  <a:lnTo>
                    <a:pt x="368" y="6"/>
                  </a:lnTo>
                  <a:lnTo>
                    <a:pt x="366" y="12"/>
                  </a:lnTo>
                  <a:lnTo>
                    <a:pt x="348" y="22"/>
                  </a:lnTo>
                  <a:lnTo>
                    <a:pt x="346" y="22"/>
                  </a:lnTo>
                  <a:lnTo>
                    <a:pt x="346" y="20"/>
                  </a:lnTo>
                  <a:lnTo>
                    <a:pt x="344" y="20"/>
                  </a:lnTo>
                  <a:lnTo>
                    <a:pt x="358" y="12"/>
                  </a:lnTo>
                  <a:lnTo>
                    <a:pt x="358" y="8"/>
                  </a:lnTo>
                  <a:lnTo>
                    <a:pt x="358" y="6"/>
                  </a:lnTo>
                  <a:lnTo>
                    <a:pt x="356" y="4"/>
                  </a:lnTo>
                  <a:lnTo>
                    <a:pt x="350" y="4"/>
                  </a:lnTo>
                  <a:lnTo>
                    <a:pt x="346" y="4"/>
                  </a:lnTo>
                  <a:lnTo>
                    <a:pt x="334" y="6"/>
                  </a:lnTo>
                  <a:lnTo>
                    <a:pt x="328" y="4"/>
                  </a:lnTo>
                  <a:lnTo>
                    <a:pt x="322" y="2"/>
                  </a:lnTo>
                  <a:lnTo>
                    <a:pt x="316" y="0"/>
                  </a:lnTo>
                  <a:lnTo>
                    <a:pt x="310" y="0"/>
                  </a:lnTo>
                  <a:lnTo>
                    <a:pt x="306" y="4"/>
                  </a:lnTo>
                  <a:lnTo>
                    <a:pt x="302" y="6"/>
                  </a:lnTo>
                  <a:lnTo>
                    <a:pt x="304" y="10"/>
                  </a:lnTo>
                  <a:lnTo>
                    <a:pt x="300" y="10"/>
                  </a:lnTo>
                  <a:lnTo>
                    <a:pt x="298" y="8"/>
                  </a:lnTo>
                  <a:lnTo>
                    <a:pt x="294" y="8"/>
                  </a:lnTo>
                  <a:lnTo>
                    <a:pt x="288" y="12"/>
                  </a:lnTo>
                  <a:lnTo>
                    <a:pt x="282" y="16"/>
                  </a:lnTo>
                  <a:lnTo>
                    <a:pt x="280" y="16"/>
                  </a:lnTo>
                  <a:lnTo>
                    <a:pt x="278" y="14"/>
                  </a:lnTo>
                  <a:lnTo>
                    <a:pt x="276" y="12"/>
                  </a:lnTo>
                  <a:lnTo>
                    <a:pt x="276" y="10"/>
                  </a:lnTo>
                  <a:lnTo>
                    <a:pt x="242" y="10"/>
                  </a:lnTo>
                  <a:lnTo>
                    <a:pt x="242" y="12"/>
                  </a:lnTo>
                  <a:lnTo>
                    <a:pt x="240" y="12"/>
                  </a:lnTo>
                  <a:lnTo>
                    <a:pt x="238" y="12"/>
                  </a:lnTo>
                  <a:lnTo>
                    <a:pt x="238" y="10"/>
                  </a:lnTo>
                  <a:lnTo>
                    <a:pt x="236" y="10"/>
                  </a:lnTo>
                  <a:lnTo>
                    <a:pt x="232" y="12"/>
                  </a:lnTo>
                  <a:lnTo>
                    <a:pt x="230" y="14"/>
                  </a:lnTo>
                  <a:lnTo>
                    <a:pt x="230" y="16"/>
                  </a:lnTo>
                  <a:lnTo>
                    <a:pt x="232" y="16"/>
                  </a:lnTo>
                  <a:lnTo>
                    <a:pt x="232" y="20"/>
                  </a:lnTo>
                  <a:lnTo>
                    <a:pt x="240" y="20"/>
                  </a:lnTo>
                  <a:lnTo>
                    <a:pt x="242" y="24"/>
                  </a:lnTo>
                  <a:lnTo>
                    <a:pt x="236" y="22"/>
                  </a:lnTo>
                  <a:lnTo>
                    <a:pt x="230" y="22"/>
                  </a:lnTo>
                  <a:lnTo>
                    <a:pt x="230" y="18"/>
                  </a:lnTo>
                  <a:lnTo>
                    <a:pt x="224" y="18"/>
                  </a:lnTo>
                  <a:lnTo>
                    <a:pt x="214" y="20"/>
                  </a:lnTo>
                  <a:lnTo>
                    <a:pt x="214" y="16"/>
                  </a:lnTo>
                  <a:lnTo>
                    <a:pt x="212" y="16"/>
                  </a:lnTo>
                  <a:lnTo>
                    <a:pt x="208" y="26"/>
                  </a:lnTo>
                  <a:lnTo>
                    <a:pt x="200" y="26"/>
                  </a:lnTo>
                  <a:lnTo>
                    <a:pt x="202" y="24"/>
                  </a:lnTo>
                  <a:lnTo>
                    <a:pt x="200" y="24"/>
                  </a:lnTo>
                  <a:lnTo>
                    <a:pt x="194" y="22"/>
                  </a:lnTo>
                  <a:lnTo>
                    <a:pt x="194" y="28"/>
                  </a:lnTo>
                  <a:lnTo>
                    <a:pt x="174" y="22"/>
                  </a:lnTo>
                  <a:lnTo>
                    <a:pt x="176" y="36"/>
                  </a:lnTo>
                  <a:lnTo>
                    <a:pt x="172" y="34"/>
                  </a:lnTo>
                  <a:lnTo>
                    <a:pt x="170" y="34"/>
                  </a:lnTo>
                  <a:lnTo>
                    <a:pt x="170" y="38"/>
                  </a:lnTo>
                  <a:lnTo>
                    <a:pt x="164" y="32"/>
                  </a:lnTo>
                  <a:lnTo>
                    <a:pt x="160" y="28"/>
                  </a:lnTo>
                  <a:lnTo>
                    <a:pt x="156" y="26"/>
                  </a:lnTo>
                  <a:lnTo>
                    <a:pt x="152" y="26"/>
                  </a:lnTo>
                  <a:lnTo>
                    <a:pt x="144" y="26"/>
                  </a:lnTo>
                  <a:lnTo>
                    <a:pt x="138" y="22"/>
                  </a:lnTo>
                  <a:lnTo>
                    <a:pt x="132" y="18"/>
                  </a:lnTo>
                  <a:lnTo>
                    <a:pt x="124" y="18"/>
                  </a:lnTo>
                  <a:lnTo>
                    <a:pt x="124" y="22"/>
                  </a:lnTo>
                  <a:lnTo>
                    <a:pt x="126" y="22"/>
                  </a:lnTo>
                  <a:lnTo>
                    <a:pt x="126" y="24"/>
                  </a:lnTo>
                  <a:lnTo>
                    <a:pt x="128" y="28"/>
                  </a:lnTo>
                  <a:lnTo>
                    <a:pt x="106" y="28"/>
                  </a:lnTo>
                  <a:lnTo>
                    <a:pt x="108" y="30"/>
                  </a:lnTo>
                  <a:lnTo>
                    <a:pt x="108" y="36"/>
                  </a:lnTo>
                  <a:lnTo>
                    <a:pt x="110" y="36"/>
                  </a:lnTo>
                  <a:lnTo>
                    <a:pt x="112" y="34"/>
                  </a:lnTo>
                  <a:lnTo>
                    <a:pt x="114" y="34"/>
                  </a:lnTo>
                  <a:lnTo>
                    <a:pt x="118" y="38"/>
                  </a:lnTo>
                  <a:lnTo>
                    <a:pt x="128" y="36"/>
                  </a:lnTo>
                  <a:lnTo>
                    <a:pt x="140" y="36"/>
                  </a:lnTo>
                  <a:lnTo>
                    <a:pt x="134" y="46"/>
                  </a:lnTo>
                  <a:lnTo>
                    <a:pt x="132" y="38"/>
                  </a:lnTo>
                  <a:lnTo>
                    <a:pt x="128" y="42"/>
                  </a:lnTo>
                  <a:lnTo>
                    <a:pt x="124" y="42"/>
                  </a:lnTo>
                  <a:lnTo>
                    <a:pt x="118" y="40"/>
                  </a:lnTo>
                  <a:lnTo>
                    <a:pt x="112" y="38"/>
                  </a:lnTo>
                  <a:lnTo>
                    <a:pt x="110" y="38"/>
                  </a:lnTo>
                  <a:lnTo>
                    <a:pt x="110" y="40"/>
                  </a:lnTo>
                  <a:lnTo>
                    <a:pt x="112" y="42"/>
                  </a:lnTo>
                  <a:lnTo>
                    <a:pt x="110" y="44"/>
                  </a:lnTo>
                  <a:lnTo>
                    <a:pt x="102" y="36"/>
                  </a:lnTo>
                  <a:lnTo>
                    <a:pt x="96" y="34"/>
                  </a:lnTo>
                  <a:lnTo>
                    <a:pt x="88" y="36"/>
                  </a:lnTo>
                  <a:lnTo>
                    <a:pt x="84" y="42"/>
                  </a:lnTo>
                  <a:lnTo>
                    <a:pt x="82" y="44"/>
                  </a:lnTo>
                  <a:lnTo>
                    <a:pt x="80" y="46"/>
                  </a:lnTo>
                  <a:lnTo>
                    <a:pt x="72" y="44"/>
                  </a:lnTo>
                  <a:lnTo>
                    <a:pt x="66" y="42"/>
                  </a:lnTo>
                  <a:lnTo>
                    <a:pt x="58" y="42"/>
                  </a:lnTo>
                  <a:lnTo>
                    <a:pt x="52" y="44"/>
                  </a:lnTo>
                  <a:lnTo>
                    <a:pt x="52" y="48"/>
                  </a:lnTo>
                  <a:lnTo>
                    <a:pt x="70" y="46"/>
                  </a:lnTo>
                  <a:lnTo>
                    <a:pt x="58" y="52"/>
                  </a:lnTo>
                  <a:lnTo>
                    <a:pt x="60" y="52"/>
                  </a:lnTo>
                  <a:lnTo>
                    <a:pt x="62" y="52"/>
                  </a:lnTo>
                  <a:lnTo>
                    <a:pt x="86" y="50"/>
                  </a:lnTo>
                  <a:lnTo>
                    <a:pt x="62" y="56"/>
                  </a:lnTo>
                  <a:lnTo>
                    <a:pt x="60" y="62"/>
                  </a:lnTo>
                  <a:lnTo>
                    <a:pt x="76" y="58"/>
                  </a:lnTo>
                  <a:lnTo>
                    <a:pt x="94" y="54"/>
                  </a:lnTo>
                  <a:lnTo>
                    <a:pt x="90" y="58"/>
                  </a:lnTo>
                  <a:lnTo>
                    <a:pt x="82" y="58"/>
                  </a:lnTo>
                  <a:lnTo>
                    <a:pt x="74" y="60"/>
                  </a:lnTo>
                  <a:lnTo>
                    <a:pt x="68" y="64"/>
                  </a:lnTo>
                  <a:lnTo>
                    <a:pt x="66" y="68"/>
                  </a:lnTo>
                  <a:lnTo>
                    <a:pt x="84" y="66"/>
                  </a:lnTo>
                  <a:lnTo>
                    <a:pt x="104" y="66"/>
                  </a:lnTo>
                  <a:lnTo>
                    <a:pt x="106" y="68"/>
                  </a:lnTo>
                  <a:lnTo>
                    <a:pt x="108" y="70"/>
                  </a:lnTo>
                  <a:lnTo>
                    <a:pt x="112" y="70"/>
                  </a:lnTo>
                  <a:lnTo>
                    <a:pt x="116" y="66"/>
                  </a:lnTo>
                  <a:lnTo>
                    <a:pt x="118" y="64"/>
                  </a:lnTo>
                  <a:lnTo>
                    <a:pt x="120" y="64"/>
                  </a:lnTo>
                  <a:lnTo>
                    <a:pt x="120" y="72"/>
                  </a:lnTo>
                  <a:lnTo>
                    <a:pt x="136" y="74"/>
                  </a:lnTo>
                  <a:lnTo>
                    <a:pt x="138" y="74"/>
                  </a:lnTo>
                  <a:lnTo>
                    <a:pt x="140" y="68"/>
                  </a:lnTo>
                  <a:lnTo>
                    <a:pt x="144" y="68"/>
                  </a:lnTo>
                  <a:lnTo>
                    <a:pt x="144" y="64"/>
                  </a:lnTo>
                  <a:lnTo>
                    <a:pt x="144" y="62"/>
                  </a:lnTo>
                  <a:lnTo>
                    <a:pt x="146" y="64"/>
                  </a:lnTo>
                  <a:lnTo>
                    <a:pt x="148" y="66"/>
                  </a:lnTo>
                  <a:lnTo>
                    <a:pt x="148" y="68"/>
                  </a:lnTo>
                  <a:lnTo>
                    <a:pt x="154" y="68"/>
                  </a:lnTo>
                  <a:lnTo>
                    <a:pt x="160" y="68"/>
                  </a:lnTo>
                  <a:lnTo>
                    <a:pt x="172" y="64"/>
                  </a:lnTo>
                  <a:lnTo>
                    <a:pt x="190" y="62"/>
                  </a:lnTo>
                  <a:lnTo>
                    <a:pt x="208" y="62"/>
                  </a:lnTo>
                  <a:lnTo>
                    <a:pt x="222" y="58"/>
                  </a:lnTo>
                  <a:lnTo>
                    <a:pt x="238" y="54"/>
                  </a:lnTo>
                  <a:lnTo>
                    <a:pt x="236" y="56"/>
                  </a:lnTo>
                  <a:lnTo>
                    <a:pt x="232" y="58"/>
                  </a:lnTo>
                  <a:lnTo>
                    <a:pt x="230" y="60"/>
                  </a:lnTo>
                  <a:lnTo>
                    <a:pt x="238" y="60"/>
                  </a:lnTo>
                  <a:lnTo>
                    <a:pt x="244" y="60"/>
                  </a:lnTo>
                  <a:lnTo>
                    <a:pt x="230" y="62"/>
                  </a:lnTo>
                  <a:lnTo>
                    <a:pt x="214" y="66"/>
                  </a:lnTo>
                  <a:lnTo>
                    <a:pt x="212" y="70"/>
                  </a:lnTo>
                  <a:lnTo>
                    <a:pt x="226" y="70"/>
                  </a:lnTo>
                  <a:lnTo>
                    <a:pt x="232" y="68"/>
                  </a:lnTo>
                  <a:lnTo>
                    <a:pt x="230" y="70"/>
                  </a:lnTo>
                  <a:lnTo>
                    <a:pt x="226" y="74"/>
                  </a:lnTo>
                  <a:lnTo>
                    <a:pt x="218" y="74"/>
                  </a:lnTo>
                  <a:lnTo>
                    <a:pt x="210" y="74"/>
                  </a:lnTo>
                  <a:lnTo>
                    <a:pt x="198" y="74"/>
                  </a:lnTo>
                  <a:lnTo>
                    <a:pt x="186" y="76"/>
                  </a:lnTo>
                  <a:lnTo>
                    <a:pt x="172" y="80"/>
                  </a:lnTo>
                  <a:lnTo>
                    <a:pt x="174" y="80"/>
                  </a:lnTo>
                  <a:lnTo>
                    <a:pt x="176" y="82"/>
                  </a:lnTo>
                  <a:lnTo>
                    <a:pt x="176" y="86"/>
                  </a:lnTo>
                  <a:lnTo>
                    <a:pt x="176" y="90"/>
                  </a:lnTo>
                  <a:lnTo>
                    <a:pt x="178" y="94"/>
                  </a:lnTo>
                  <a:lnTo>
                    <a:pt x="184" y="94"/>
                  </a:lnTo>
                  <a:lnTo>
                    <a:pt x="188" y="94"/>
                  </a:lnTo>
                  <a:lnTo>
                    <a:pt x="190" y="92"/>
                  </a:lnTo>
                  <a:lnTo>
                    <a:pt x="194" y="92"/>
                  </a:lnTo>
                  <a:lnTo>
                    <a:pt x="194" y="94"/>
                  </a:lnTo>
                  <a:lnTo>
                    <a:pt x="190" y="98"/>
                  </a:lnTo>
                  <a:lnTo>
                    <a:pt x="184" y="98"/>
                  </a:lnTo>
                  <a:lnTo>
                    <a:pt x="178" y="96"/>
                  </a:lnTo>
                  <a:lnTo>
                    <a:pt x="176" y="94"/>
                  </a:lnTo>
                  <a:lnTo>
                    <a:pt x="172" y="90"/>
                  </a:lnTo>
                  <a:lnTo>
                    <a:pt x="170" y="84"/>
                  </a:lnTo>
                  <a:lnTo>
                    <a:pt x="166" y="80"/>
                  </a:lnTo>
                  <a:lnTo>
                    <a:pt x="164" y="78"/>
                  </a:lnTo>
                  <a:lnTo>
                    <a:pt x="156" y="76"/>
                  </a:lnTo>
                  <a:lnTo>
                    <a:pt x="146" y="76"/>
                  </a:lnTo>
                  <a:lnTo>
                    <a:pt x="128" y="76"/>
                  </a:lnTo>
                  <a:lnTo>
                    <a:pt x="126" y="78"/>
                  </a:lnTo>
                  <a:lnTo>
                    <a:pt x="124" y="80"/>
                  </a:lnTo>
                  <a:lnTo>
                    <a:pt x="124" y="82"/>
                  </a:lnTo>
                  <a:lnTo>
                    <a:pt x="126" y="86"/>
                  </a:lnTo>
                  <a:lnTo>
                    <a:pt x="114" y="94"/>
                  </a:lnTo>
                  <a:lnTo>
                    <a:pt x="112" y="92"/>
                  </a:lnTo>
                  <a:lnTo>
                    <a:pt x="114" y="90"/>
                  </a:lnTo>
                  <a:lnTo>
                    <a:pt x="116" y="86"/>
                  </a:lnTo>
                  <a:lnTo>
                    <a:pt x="112" y="82"/>
                  </a:lnTo>
                  <a:lnTo>
                    <a:pt x="110" y="82"/>
                  </a:lnTo>
                  <a:lnTo>
                    <a:pt x="110" y="78"/>
                  </a:lnTo>
                  <a:lnTo>
                    <a:pt x="110" y="76"/>
                  </a:lnTo>
                  <a:lnTo>
                    <a:pt x="108" y="76"/>
                  </a:lnTo>
                  <a:lnTo>
                    <a:pt x="108" y="80"/>
                  </a:lnTo>
                  <a:lnTo>
                    <a:pt x="96" y="76"/>
                  </a:lnTo>
                  <a:lnTo>
                    <a:pt x="96" y="80"/>
                  </a:lnTo>
                  <a:lnTo>
                    <a:pt x="68" y="80"/>
                  </a:lnTo>
                  <a:lnTo>
                    <a:pt x="64" y="76"/>
                  </a:lnTo>
                  <a:lnTo>
                    <a:pt x="58" y="76"/>
                  </a:lnTo>
                  <a:lnTo>
                    <a:pt x="56" y="64"/>
                  </a:lnTo>
                  <a:lnTo>
                    <a:pt x="54" y="60"/>
                  </a:lnTo>
                  <a:lnTo>
                    <a:pt x="50" y="56"/>
                  </a:lnTo>
                  <a:lnTo>
                    <a:pt x="42" y="54"/>
                  </a:lnTo>
                  <a:lnTo>
                    <a:pt x="28" y="50"/>
                  </a:lnTo>
                  <a:lnTo>
                    <a:pt x="0" y="48"/>
                  </a:lnTo>
                  <a:lnTo>
                    <a:pt x="0" y="52"/>
                  </a:lnTo>
                  <a:lnTo>
                    <a:pt x="22" y="54"/>
                  </a:lnTo>
                  <a:lnTo>
                    <a:pt x="20" y="64"/>
                  </a:lnTo>
                  <a:lnTo>
                    <a:pt x="0" y="58"/>
                  </a:lnTo>
                  <a:lnTo>
                    <a:pt x="0" y="66"/>
                  </a:lnTo>
                  <a:lnTo>
                    <a:pt x="16" y="66"/>
                  </a:lnTo>
                  <a:close/>
                  <a:moveTo>
                    <a:pt x="384" y="48"/>
                  </a:moveTo>
                  <a:lnTo>
                    <a:pt x="384" y="48"/>
                  </a:lnTo>
                  <a:lnTo>
                    <a:pt x="384" y="46"/>
                  </a:lnTo>
                  <a:lnTo>
                    <a:pt x="386" y="44"/>
                  </a:lnTo>
                  <a:lnTo>
                    <a:pt x="388" y="44"/>
                  </a:lnTo>
                  <a:lnTo>
                    <a:pt x="388" y="46"/>
                  </a:lnTo>
                  <a:lnTo>
                    <a:pt x="380" y="52"/>
                  </a:lnTo>
                  <a:lnTo>
                    <a:pt x="374" y="52"/>
                  </a:lnTo>
                  <a:lnTo>
                    <a:pt x="370" y="50"/>
                  </a:lnTo>
                  <a:lnTo>
                    <a:pt x="384" y="48"/>
                  </a:lnTo>
                  <a:close/>
                  <a:moveTo>
                    <a:pt x="340" y="20"/>
                  </a:moveTo>
                  <a:lnTo>
                    <a:pt x="340" y="20"/>
                  </a:lnTo>
                  <a:lnTo>
                    <a:pt x="344" y="20"/>
                  </a:lnTo>
                  <a:lnTo>
                    <a:pt x="344" y="22"/>
                  </a:lnTo>
                  <a:lnTo>
                    <a:pt x="340" y="24"/>
                  </a:lnTo>
                  <a:lnTo>
                    <a:pt x="334" y="24"/>
                  </a:lnTo>
                  <a:lnTo>
                    <a:pt x="334" y="22"/>
                  </a:lnTo>
                  <a:lnTo>
                    <a:pt x="336" y="22"/>
                  </a:lnTo>
                  <a:lnTo>
                    <a:pt x="340" y="20"/>
                  </a:lnTo>
                  <a:close/>
                  <a:moveTo>
                    <a:pt x="210" y="36"/>
                  </a:moveTo>
                  <a:lnTo>
                    <a:pt x="210" y="36"/>
                  </a:lnTo>
                  <a:lnTo>
                    <a:pt x="206" y="34"/>
                  </a:lnTo>
                  <a:lnTo>
                    <a:pt x="206" y="32"/>
                  </a:lnTo>
                  <a:lnTo>
                    <a:pt x="208" y="32"/>
                  </a:lnTo>
                  <a:lnTo>
                    <a:pt x="210" y="32"/>
                  </a:lnTo>
                  <a:lnTo>
                    <a:pt x="212" y="32"/>
                  </a:lnTo>
                  <a:lnTo>
                    <a:pt x="210" y="36"/>
                  </a:lnTo>
                  <a:close/>
                  <a:moveTo>
                    <a:pt x="242" y="30"/>
                  </a:moveTo>
                  <a:lnTo>
                    <a:pt x="242" y="30"/>
                  </a:lnTo>
                  <a:lnTo>
                    <a:pt x="242" y="26"/>
                  </a:lnTo>
                  <a:lnTo>
                    <a:pt x="242" y="24"/>
                  </a:lnTo>
                  <a:lnTo>
                    <a:pt x="244" y="24"/>
                  </a:lnTo>
                  <a:lnTo>
                    <a:pt x="246" y="24"/>
                  </a:lnTo>
                  <a:lnTo>
                    <a:pt x="246" y="26"/>
                  </a:lnTo>
                  <a:lnTo>
                    <a:pt x="246" y="28"/>
                  </a:lnTo>
                  <a:lnTo>
                    <a:pt x="242" y="30"/>
                  </a:lnTo>
                  <a:close/>
                  <a:moveTo>
                    <a:pt x="178" y="150"/>
                  </a:moveTo>
                  <a:lnTo>
                    <a:pt x="178" y="150"/>
                  </a:lnTo>
                  <a:lnTo>
                    <a:pt x="186" y="154"/>
                  </a:lnTo>
                  <a:lnTo>
                    <a:pt x="188" y="154"/>
                  </a:lnTo>
                  <a:lnTo>
                    <a:pt x="182" y="154"/>
                  </a:lnTo>
                  <a:lnTo>
                    <a:pt x="178" y="152"/>
                  </a:lnTo>
                  <a:lnTo>
                    <a:pt x="176" y="150"/>
                  </a:lnTo>
                  <a:lnTo>
                    <a:pt x="178" y="150"/>
                  </a:lnTo>
                  <a:close/>
                  <a:moveTo>
                    <a:pt x="158" y="176"/>
                  </a:moveTo>
                  <a:lnTo>
                    <a:pt x="158" y="176"/>
                  </a:lnTo>
                  <a:lnTo>
                    <a:pt x="156" y="170"/>
                  </a:lnTo>
                  <a:lnTo>
                    <a:pt x="154" y="168"/>
                  </a:lnTo>
                  <a:lnTo>
                    <a:pt x="156" y="168"/>
                  </a:lnTo>
                  <a:lnTo>
                    <a:pt x="160" y="174"/>
                  </a:lnTo>
                  <a:lnTo>
                    <a:pt x="160" y="176"/>
                  </a:lnTo>
                  <a:lnTo>
                    <a:pt x="158" y="176"/>
                  </a:lnTo>
                  <a:close/>
                  <a:moveTo>
                    <a:pt x="162" y="140"/>
                  </a:moveTo>
                  <a:lnTo>
                    <a:pt x="162" y="140"/>
                  </a:lnTo>
                  <a:lnTo>
                    <a:pt x="162" y="138"/>
                  </a:lnTo>
                  <a:lnTo>
                    <a:pt x="162" y="136"/>
                  </a:lnTo>
                  <a:lnTo>
                    <a:pt x="164" y="136"/>
                  </a:lnTo>
                  <a:lnTo>
                    <a:pt x="164" y="138"/>
                  </a:lnTo>
                  <a:lnTo>
                    <a:pt x="164" y="140"/>
                  </a:lnTo>
                  <a:lnTo>
                    <a:pt x="162" y="140"/>
                  </a:lnTo>
                  <a:close/>
                  <a:moveTo>
                    <a:pt x="126" y="114"/>
                  </a:moveTo>
                  <a:lnTo>
                    <a:pt x="126" y="114"/>
                  </a:lnTo>
                  <a:lnTo>
                    <a:pt x="138" y="110"/>
                  </a:lnTo>
                  <a:lnTo>
                    <a:pt x="138" y="104"/>
                  </a:lnTo>
                  <a:lnTo>
                    <a:pt x="134" y="100"/>
                  </a:lnTo>
                  <a:lnTo>
                    <a:pt x="136" y="98"/>
                  </a:lnTo>
                  <a:lnTo>
                    <a:pt x="136" y="96"/>
                  </a:lnTo>
                  <a:lnTo>
                    <a:pt x="140" y="102"/>
                  </a:lnTo>
                  <a:lnTo>
                    <a:pt x="142" y="106"/>
                  </a:lnTo>
                  <a:lnTo>
                    <a:pt x="150" y="108"/>
                  </a:lnTo>
                  <a:lnTo>
                    <a:pt x="152" y="112"/>
                  </a:lnTo>
                  <a:lnTo>
                    <a:pt x="142" y="114"/>
                  </a:lnTo>
                  <a:lnTo>
                    <a:pt x="146" y="116"/>
                  </a:lnTo>
                  <a:lnTo>
                    <a:pt x="168" y="116"/>
                  </a:lnTo>
                  <a:lnTo>
                    <a:pt x="168" y="122"/>
                  </a:lnTo>
                  <a:lnTo>
                    <a:pt x="126" y="118"/>
                  </a:lnTo>
                  <a:lnTo>
                    <a:pt x="126" y="114"/>
                  </a:lnTo>
                  <a:close/>
                  <a:moveTo>
                    <a:pt x="124" y="116"/>
                  </a:moveTo>
                  <a:lnTo>
                    <a:pt x="124" y="116"/>
                  </a:lnTo>
                  <a:lnTo>
                    <a:pt x="124" y="118"/>
                  </a:lnTo>
                  <a:lnTo>
                    <a:pt x="122" y="120"/>
                  </a:lnTo>
                  <a:lnTo>
                    <a:pt x="122" y="116"/>
                  </a:lnTo>
                  <a:lnTo>
                    <a:pt x="124" y="116"/>
                  </a:lnTo>
                  <a:close/>
                </a:path>
              </a:pathLst>
            </a:custGeom>
            <a:solidFill>
              <a:srgbClr val="B7BCBE"/>
            </a:solidFill>
            <a:ln w="3175" cmpd="sng">
              <a:solidFill>
                <a:schemeClr val="bg1"/>
              </a:solidFill>
              <a:prstDash val="solid"/>
              <a:round/>
            </a:ln>
          </p:spPr>
          <p:txBody>
            <a:bodyPr/>
            <a:lstStyle/>
            <a:p>
              <a:endParaRPr lang="en-GB"/>
            </a:p>
          </p:txBody>
        </p:sp>
        <p:sp>
          <p:nvSpPr>
            <p:cNvPr id="88" name="Freeform 144"/>
            <p:cNvSpPr/>
            <p:nvPr/>
          </p:nvSpPr>
          <p:spPr bwMode="auto">
            <a:xfrm>
              <a:off x="5380946" y="1560399"/>
              <a:ext cx="39649" cy="29068"/>
            </a:xfrm>
            <a:custGeom>
              <a:gdLst>
                <a:gd name="T0" fmla="*/ 14 w 14"/>
                <a:gd name="T1" fmla="*/ 4 h 10"/>
                <a:gd name="T2" fmla="*/ 14 w 14"/>
                <a:gd name="T3" fmla="*/ 2 h 10"/>
                <a:gd name="T4" fmla="*/ 14 w 14"/>
                <a:gd name="T5" fmla="*/ 2 h 10"/>
                <a:gd name="T6" fmla="*/ 0 w 14"/>
                <a:gd name="T7" fmla="*/ 0 h 10"/>
                <a:gd name="T8" fmla="*/ 0 w 14"/>
                <a:gd name="T9" fmla="*/ 0 h 10"/>
                <a:gd name="T10" fmla="*/ 0 w 14"/>
                <a:gd name="T11" fmla="*/ 8 h 10"/>
                <a:gd name="T12" fmla="*/ 0 w 14"/>
                <a:gd name="T13" fmla="*/ 8 h 10"/>
                <a:gd name="T14" fmla="*/ 4 w 14"/>
                <a:gd name="T15" fmla="*/ 8 h 10"/>
                <a:gd name="T16" fmla="*/ 10 w 14"/>
                <a:gd name="T17" fmla="*/ 10 h 10"/>
                <a:gd name="T18" fmla="*/ 14 w 14"/>
                <a:gd name="T19" fmla="*/ 10 h 10"/>
                <a:gd name="T20" fmla="*/ 14 w 14"/>
                <a:gd name="T21" fmla="*/ 10 h 10"/>
                <a:gd name="T22" fmla="*/ 14 w 14"/>
                <a:gd name="T23" fmla="*/ 6 h 10"/>
                <a:gd name="T24" fmla="*/ 14 w 14"/>
                <a:gd name="T25" fmla="*/ 4 h 10"/>
                <a:gd name="T26" fmla="*/ 14 w 14"/>
                <a:gd name="T27" fmla="*/ 4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0"/>
                <a:gd name="T44" fmla="*/ 14 w 14"/>
                <a:gd name="T45" fmla="*/ 10 h 1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0">
                  <a:moveTo>
                    <a:pt x="14" y="4"/>
                  </a:moveTo>
                  <a:lnTo>
                    <a:pt x="14" y="2"/>
                  </a:lnTo>
                  <a:lnTo>
                    <a:pt x="0" y="0"/>
                  </a:lnTo>
                  <a:lnTo>
                    <a:pt x="0" y="8"/>
                  </a:lnTo>
                  <a:lnTo>
                    <a:pt x="4" y="8"/>
                  </a:lnTo>
                  <a:lnTo>
                    <a:pt x="10" y="10"/>
                  </a:lnTo>
                  <a:lnTo>
                    <a:pt x="14" y="10"/>
                  </a:lnTo>
                  <a:lnTo>
                    <a:pt x="14" y="6"/>
                  </a:lnTo>
                  <a:lnTo>
                    <a:pt x="14" y="4"/>
                  </a:lnTo>
                  <a:close/>
                </a:path>
              </a:pathLst>
            </a:custGeom>
            <a:solidFill>
              <a:srgbClr val="B7BCBE"/>
            </a:solidFill>
            <a:ln w="3175" cmpd="sng">
              <a:solidFill>
                <a:schemeClr val="bg1"/>
              </a:solidFill>
              <a:prstDash val="solid"/>
              <a:round/>
            </a:ln>
          </p:spPr>
          <p:txBody>
            <a:bodyPr/>
            <a:lstStyle/>
            <a:p>
              <a:endParaRPr lang="en-GB"/>
            </a:p>
          </p:txBody>
        </p:sp>
        <p:sp>
          <p:nvSpPr>
            <p:cNvPr id="89" name="Freeform 145"/>
            <p:cNvSpPr/>
            <p:nvPr/>
          </p:nvSpPr>
          <p:spPr bwMode="auto">
            <a:xfrm>
              <a:off x="5192614" y="1790522"/>
              <a:ext cx="29736" cy="26645"/>
            </a:xfrm>
            <a:custGeom>
              <a:gdLst>
                <a:gd name="T0" fmla="*/ 6 w 10"/>
                <a:gd name="T1" fmla="*/ 0 h 10"/>
                <a:gd name="T2" fmla="*/ 6 w 10"/>
                <a:gd name="T3" fmla="*/ 0 h 10"/>
                <a:gd name="T4" fmla="*/ 2 w 10"/>
                <a:gd name="T5" fmla="*/ 2 h 10"/>
                <a:gd name="T6" fmla="*/ 0 w 10"/>
                <a:gd name="T7" fmla="*/ 6 h 10"/>
                <a:gd name="T8" fmla="*/ 2 w 10"/>
                <a:gd name="T9" fmla="*/ 8 h 10"/>
                <a:gd name="T10" fmla="*/ 6 w 10"/>
                <a:gd name="T11" fmla="*/ 10 h 10"/>
                <a:gd name="T12" fmla="*/ 6 w 10"/>
                <a:gd name="T13" fmla="*/ 10 h 10"/>
                <a:gd name="T14" fmla="*/ 10 w 10"/>
                <a:gd name="T15" fmla="*/ 4 h 10"/>
                <a:gd name="T16" fmla="*/ 10 w 10"/>
                <a:gd name="T17" fmla="*/ 2 h 10"/>
                <a:gd name="T18" fmla="*/ 6 w 10"/>
                <a:gd name="T19" fmla="*/ 0 h 10"/>
                <a:gd name="T20" fmla="*/ 6 w 10"/>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10"/>
                <a:gd name="T35" fmla="*/ 10 w 10"/>
                <a:gd name="T36" fmla="*/ 10 h 10"/>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10">
                  <a:moveTo>
                    <a:pt x="6" y="0"/>
                  </a:moveTo>
                  <a:lnTo>
                    <a:pt x="6" y="0"/>
                  </a:lnTo>
                  <a:lnTo>
                    <a:pt x="2" y="2"/>
                  </a:lnTo>
                  <a:lnTo>
                    <a:pt x="0" y="6"/>
                  </a:lnTo>
                  <a:lnTo>
                    <a:pt x="2" y="8"/>
                  </a:lnTo>
                  <a:lnTo>
                    <a:pt x="6" y="10"/>
                  </a:lnTo>
                  <a:lnTo>
                    <a:pt x="10" y="4"/>
                  </a:lnTo>
                  <a:lnTo>
                    <a:pt x="10"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90" name="Freeform 146"/>
            <p:cNvSpPr/>
            <p:nvPr/>
          </p:nvSpPr>
          <p:spPr bwMode="auto">
            <a:xfrm>
              <a:off x="5128184" y="3256047"/>
              <a:ext cx="29736" cy="24222"/>
            </a:xfrm>
            <a:custGeom>
              <a:gdLst>
                <a:gd name="T0" fmla="*/ 6 w 10"/>
                <a:gd name="T1" fmla="*/ 4 h 8"/>
                <a:gd name="T2" fmla="*/ 6 w 10"/>
                <a:gd name="T3" fmla="*/ 4 h 8"/>
                <a:gd name="T4" fmla="*/ 4 w 10"/>
                <a:gd name="T5" fmla="*/ 0 h 8"/>
                <a:gd name="T6" fmla="*/ 4 w 10"/>
                <a:gd name="T7" fmla="*/ 0 h 8"/>
                <a:gd name="T8" fmla="*/ 2 w 10"/>
                <a:gd name="T9" fmla="*/ 0 h 8"/>
                <a:gd name="T10" fmla="*/ 0 w 10"/>
                <a:gd name="T11" fmla="*/ 0 h 8"/>
                <a:gd name="T12" fmla="*/ 0 w 10"/>
                <a:gd name="T13" fmla="*/ 6 h 8"/>
                <a:gd name="T14" fmla="*/ 0 w 10"/>
                <a:gd name="T15" fmla="*/ 6 h 8"/>
                <a:gd name="T16" fmla="*/ 10 w 10"/>
                <a:gd name="T17" fmla="*/ 8 h 8"/>
                <a:gd name="T18" fmla="*/ 10 w 10"/>
                <a:gd name="T19" fmla="*/ 8 h 8"/>
                <a:gd name="T20" fmla="*/ 10 w 10"/>
                <a:gd name="T21" fmla="*/ 6 h 8"/>
                <a:gd name="T22" fmla="*/ 10 w 10"/>
                <a:gd name="T23" fmla="*/ 4 h 8"/>
                <a:gd name="T24" fmla="*/ 10 w 10"/>
                <a:gd name="T25" fmla="*/ 4 h 8"/>
                <a:gd name="T26" fmla="*/ 6 w 10"/>
                <a:gd name="T27" fmla="*/ 4 h 8"/>
                <a:gd name="T28" fmla="*/ 6 w 10"/>
                <a:gd name="T29" fmla="*/ 4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8"/>
                <a:gd name="T47" fmla="*/ 10 w 10"/>
                <a:gd name="T48" fmla="*/ 8 h 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8">
                  <a:moveTo>
                    <a:pt x="6" y="4"/>
                  </a:moveTo>
                  <a:lnTo>
                    <a:pt x="6" y="4"/>
                  </a:lnTo>
                  <a:lnTo>
                    <a:pt x="4" y="0"/>
                  </a:lnTo>
                  <a:lnTo>
                    <a:pt x="2" y="0"/>
                  </a:lnTo>
                  <a:lnTo>
                    <a:pt x="0" y="0"/>
                  </a:lnTo>
                  <a:lnTo>
                    <a:pt x="0" y="6"/>
                  </a:lnTo>
                  <a:lnTo>
                    <a:pt x="10" y="8"/>
                  </a:lnTo>
                  <a:lnTo>
                    <a:pt x="10" y="6"/>
                  </a:lnTo>
                  <a:lnTo>
                    <a:pt x="10" y="4"/>
                  </a:lnTo>
                  <a:lnTo>
                    <a:pt x="6" y="4"/>
                  </a:lnTo>
                  <a:close/>
                </a:path>
              </a:pathLst>
            </a:custGeom>
            <a:solidFill>
              <a:srgbClr val="B7BCBE"/>
            </a:solidFill>
            <a:ln w="3175" cmpd="sng">
              <a:solidFill>
                <a:schemeClr val="bg1"/>
              </a:solidFill>
              <a:prstDash val="solid"/>
              <a:round/>
            </a:ln>
          </p:spPr>
          <p:txBody>
            <a:bodyPr/>
            <a:lstStyle/>
            <a:p>
              <a:endParaRPr lang="en-GB"/>
            </a:p>
          </p:txBody>
        </p:sp>
        <p:sp>
          <p:nvSpPr>
            <p:cNvPr id="91" name="Freeform 147"/>
            <p:cNvSpPr/>
            <p:nvPr/>
          </p:nvSpPr>
          <p:spPr bwMode="auto">
            <a:xfrm>
              <a:off x="4424415" y="2260457"/>
              <a:ext cx="7433" cy="9688"/>
            </a:xfrm>
            <a:custGeom>
              <a:gdLst>
                <a:gd name="T0" fmla="*/ 0 w 2"/>
                <a:gd name="T1" fmla="*/ 0 h 4"/>
                <a:gd name="T2" fmla="*/ 0 w 2"/>
                <a:gd name="T3" fmla="*/ 0 h 4"/>
                <a:gd name="T4" fmla="*/ 2 w 2"/>
                <a:gd name="T5" fmla="*/ 4 h 4"/>
                <a:gd name="T6" fmla="*/ 2 w 2"/>
                <a:gd name="T7" fmla="*/ 4 h 4"/>
                <a:gd name="T8" fmla="*/ 2 w 2"/>
                <a:gd name="T9" fmla="*/ 4 h 4"/>
                <a:gd name="T10" fmla="*/ 2 w 2"/>
                <a:gd name="T11" fmla="*/ 2 h 4"/>
                <a:gd name="T12" fmla="*/ 0 w 2"/>
                <a:gd name="T13" fmla="*/ 0 h 4"/>
                <a:gd name="T14" fmla="*/ 0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0"/>
                  </a:moveTo>
                  <a:lnTo>
                    <a:pt x="0" y="0"/>
                  </a:ln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92" name="Freeform 148"/>
            <p:cNvSpPr/>
            <p:nvPr/>
          </p:nvSpPr>
          <p:spPr bwMode="auto">
            <a:xfrm>
              <a:off x="6149147" y="2122386"/>
              <a:ext cx="17346" cy="16955"/>
            </a:xfrm>
            <a:custGeom>
              <a:gdLst>
                <a:gd name="T0" fmla="*/ 0 w 6"/>
                <a:gd name="T1" fmla="*/ 0 h 6"/>
                <a:gd name="T2" fmla="*/ 0 w 6"/>
                <a:gd name="T3" fmla="*/ 0 h 6"/>
                <a:gd name="T4" fmla="*/ 2 w 6"/>
                <a:gd name="T5" fmla="*/ 6 h 6"/>
                <a:gd name="T6" fmla="*/ 2 w 6"/>
                <a:gd name="T7" fmla="*/ 6 h 6"/>
                <a:gd name="T8" fmla="*/ 6 w 6"/>
                <a:gd name="T9" fmla="*/ 6 h 6"/>
                <a:gd name="T10" fmla="*/ 6 w 6"/>
                <a:gd name="T11" fmla="*/ 4 h 6"/>
                <a:gd name="T12" fmla="*/ 4 w 6"/>
                <a:gd name="T13" fmla="*/ 2 h 6"/>
                <a:gd name="T14" fmla="*/ 0 w 6"/>
                <a:gd name="T15" fmla="*/ 0 h 6"/>
                <a:gd name="T16" fmla="*/ 0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0" y="0"/>
                  </a:moveTo>
                  <a:lnTo>
                    <a:pt x="0" y="0"/>
                  </a:lnTo>
                  <a:lnTo>
                    <a:pt x="2" y="6"/>
                  </a:lnTo>
                  <a:lnTo>
                    <a:pt x="6" y="6"/>
                  </a:lnTo>
                  <a:lnTo>
                    <a:pt x="6"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93" name="Freeform 149"/>
            <p:cNvSpPr/>
            <p:nvPr/>
          </p:nvSpPr>
          <p:spPr bwMode="auto">
            <a:xfrm>
              <a:off x="4986934" y="2505118"/>
              <a:ext cx="17346" cy="16955"/>
            </a:xfrm>
            <a:custGeom>
              <a:gdLst>
                <a:gd name="T0" fmla="*/ 4 w 6"/>
                <a:gd name="T1" fmla="*/ 0 h 6"/>
                <a:gd name="T2" fmla="*/ 4 w 6"/>
                <a:gd name="T3" fmla="*/ 0 h 6"/>
                <a:gd name="T4" fmla="*/ 0 w 6"/>
                <a:gd name="T5" fmla="*/ 0 h 6"/>
                <a:gd name="T6" fmla="*/ 4 w 6"/>
                <a:gd name="T7" fmla="*/ 6 h 6"/>
                <a:gd name="T8" fmla="*/ 4 w 6"/>
                <a:gd name="T9" fmla="*/ 6 h 6"/>
                <a:gd name="T10" fmla="*/ 4 w 6"/>
                <a:gd name="T11" fmla="*/ 6 h 6"/>
                <a:gd name="T12" fmla="*/ 6 w 6"/>
                <a:gd name="T13" fmla="*/ 4 h 6"/>
                <a:gd name="T14" fmla="*/ 4 w 6"/>
                <a:gd name="T15" fmla="*/ 0 h 6"/>
                <a:gd name="T16" fmla="*/ 4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4" y="0"/>
                  </a:moveTo>
                  <a:lnTo>
                    <a:pt x="4" y="0"/>
                  </a:lnTo>
                  <a:lnTo>
                    <a:pt x="0" y="0"/>
                  </a:lnTo>
                  <a:lnTo>
                    <a:pt x="4" y="6"/>
                  </a:lnTo>
                  <a:lnTo>
                    <a:pt x="6" y="4"/>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94" name="Freeform 150"/>
            <p:cNvSpPr/>
            <p:nvPr/>
          </p:nvSpPr>
          <p:spPr bwMode="auto">
            <a:xfrm>
              <a:off x="4939851" y="2522073"/>
              <a:ext cx="188333" cy="150187"/>
            </a:xfrm>
            <a:custGeom>
              <a:gdLst>
                <a:gd name="T0" fmla="*/ 60 w 64"/>
                <a:gd name="T1" fmla="*/ 30 h 52"/>
                <a:gd name="T2" fmla="*/ 60 w 64"/>
                <a:gd name="T3" fmla="*/ 30 h 52"/>
                <a:gd name="T4" fmla="*/ 54 w 64"/>
                <a:gd name="T5" fmla="*/ 32 h 52"/>
                <a:gd name="T6" fmla="*/ 50 w 64"/>
                <a:gd name="T7" fmla="*/ 34 h 52"/>
                <a:gd name="T8" fmla="*/ 50 w 64"/>
                <a:gd name="T9" fmla="*/ 30 h 52"/>
                <a:gd name="T10" fmla="*/ 50 w 64"/>
                <a:gd name="T11" fmla="*/ 30 h 52"/>
                <a:gd name="T12" fmla="*/ 46 w 64"/>
                <a:gd name="T13" fmla="*/ 24 h 52"/>
                <a:gd name="T14" fmla="*/ 38 w 64"/>
                <a:gd name="T15" fmla="*/ 16 h 52"/>
                <a:gd name="T16" fmla="*/ 30 w 64"/>
                <a:gd name="T17" fmla="*/ 10 h 52"/>
                <a:gd name="T18" fmla="*/ 26 w 64"/>
                <a:gd name="T19" fmla="*/ 8 h 52"/>
                <a:gd name="T20" fmla="*/ 20 w 64"/>
                <a:gd name="T21" fmla="*/ 8 h 52"/>
                <a:gd name="T22" fmla="*/ 20 w 64"/>
                <a:gd name="T23" fmla="*/ 8 h 52"/>
                <a:gd name="T24" fmla="*/ 20 w 64"/>
                <a:gd name="T25" fmla="*/ 10 h 52"/>
                <a:gd name="T26" fmla="*/ 18 w 64"/>
                <a:gd name="T27" fmla="*/ 12 h 52"/>
                <a:gd name="T28" fmla="*/ 18 w 64"/>
                <a:gd name="T29" fmla="*/ 12 h 52"/>
                <a:gd name="T30" fmla="*/ 16 w 64"/>
                <a:gd name="T31" fmla="*/ 8 h 52"/>
                <a:gd name="T32" fmla="*/ 18 w 64"/>
                <a:gd name="T33" fmla="*/ 6 h 52"/>
                <a:gd name="T34" fmla="*/ 20 w 64"/>
                <a:gd name="T35" fmla="*/ 2 h 52"/>
                <a:gd name="T36" fmla="*/ 20 w 64"/>
                <a:gd name="T37" fmla="*/ 2 h 52"/>
                <a:gd name="T38" fmla="*/ 12 w 64"/>
                <a:gd name="T39" fmla="*/ 0 h 52"/>
                <a:gd name="T40" fmla="*/ 12 w 64"/>
                <a:gd name="T41" fmla="*/ 0 h 52"/>
                <a:gd name="T42" fmla="*/ 10 w 64"/>
                <a:gd name="T43" fmla="*/ 14 h 52"/>
                <a:gd name="T44" fmla="*/ 12 w 64"/>
                <a:gd name="T45" fmla="*/ 30 h 52"/>
                <a:gd name="T46" fmla="*/ 12 w 64"/>
                <a:gd name="T47" fmla="*/ 30 h 52"/>
                <a:gd name="T48" fmla="*/ 6 w 64"/>
                <a:gd name="T49" fmla="*/ 32 h 52"/>
                <a:gd name="T50" fmla="*/ 0 w 64"/>
                <a:gd name="T51" fmla="*/ 34 h 52"/>
                <a:gd name="T52" fmla="*/ 0 w 64"/>
                <a:gd name="T53" fmla="*/ 34 h 52"/>
                <a:gd name="T54" fmla="*/ 0 w 64"/>
                <a:gd name="T55" fmla="*/ 44 h 52"/>
                <a:gd name="T56" fmla="*/ 0 w 64"/>
                <a:gd name="T57" fmla="*/ 44 h 52"/>
                <a:gd name="T58" fmla="*/ 4 w 64"/>
                <a:gd name="T59" fmla="*/ 44 h 52"/>
                <a:gd name="T60" fmla="*/ 6 w 64"/>
                <a:gd name="T61" fmla="*/ 42 h 52"/>
                <a:gd name="T62" fmla="*/ 6 w 64"/>
                <a:gd name="T63" fmla="*/ 42 h 52"/>
                <a:gd name="T64" fmla="*/ 12 w 64"/>
                <a:gd name="T65" fmla="*/ 42 h 52"/>
                <a:gd name="T66" fmla="*/ 12 w 64"/>
                <a:gd name="T67" fmla="*/ 42 h 52"/>
                <a:gd name="T68" fmla="*/ 12 w 64"/>
                <a:gd name="T69" fmla="*/ 52 h 52"/>
                <a:gd name="T70" fmla="*/ 12 w 64"/>
                <a:gd name="T71" fmla="*/ 52 h 52"/>
                <a:gd name="T72" fmla="*/ 16 w 64"/>
                <a:gd name="T73" fmla="*/ 52 h 52"/>
                <a:gd name="T74" fmla="*/ 20 w 64"/>
                <a:gd name="T75" fmla="*/ 52 h 52"/>
                <a:gd name="T76" fmla="*/ 20 w 64"/>
                <a:gd name="T77" fmla="*/ 52 h 52"/>
                <a:gd name="T78" fmla="*/ 26 w 64"/>
                <a:gd name="T79" fmla="*/ 42 h 52"/>
                <a:gd name="T80" fmla="*/ 26 w 64"/>
                <a:gd name="T81" fmla="*/ 42 h 52"/>
                <a:gd name="T82" fmla="*/ 26 w 64"/>
                <a:gd name="T83" fmla="*/ 32 h 52"/>
                <a:gd name="T84" fmla="*/ 28 w 64"/>
                <a:gd name="T85" fmla="*/ 28 h 52"/>
                <a:gd name="T86" fmla="*/ 28 w 64"/>
                <a:gd name="T87" fmla="*/ 26 h 52"/>
                <a:gd name="T88" fmla="*/ 32 w 64"/>
                <a:gd name="T89" fmla="*/ 26 h 52"/>
                <a:gd name="T90" fmla="*/ 36 w 64"/>
                <a:gd name="T91" fmla="*/ 26 h 52"/>
                <a:gd name="T92" fmla="*/ 36 w 64"/>
                <a:gd name="T93" fmla="*/ 26 h 52"/>
                <a:gd name="T94" fmla="*/ 38 w 64"/>
                <a:gd name="T95" fmla="*/ 28 h 52"/>
                <a:gd name="T96" fmla="*/ 38 w 64"/>
                <a:gd name="T97" fmla="*/ 30 h 52"/>
                <a:gd name="T98" fmla="*/ 38 w 64"/>
                <a:gd name="T99" fmla="*/ 30 h 52"/>
                <a:gd name="T100" fmla="*/ 40 w 64"/>
                <a:gd name="T101" fmla="*/ 32 h 52"/>
                <a:gd name="T102" fmla="*/ 38 w 64"/>
                <a:gd name="T103" fmla="*/ 34 h 52"/>
                <a:gd name="T104" fmla="*/ 36 w 64"/>
                <a:gd name="T105" fmla="*/ 38 h 52"/>
                <a:gd name="T106" fmla="*/ 36 w 64"/>
                <a:gd name="T107" fmla="*/ 38 h 52"/>
                <a:gd name="T108" fmla="*/ 60 w 64"/>
                <a:gd name="T109" fmla="*/ 44 h 52"/>
                <a:gd name="T110" fmla="*/ 60 w 64"/>
                <a:gd name="T111" fmla="*/ 44 h 52"/>
                <a:gd name="T112" fmla="*/ 60 w 64"/>
                <a:gd name="T113" fmla="*/ 40 h 52"/>
                <a:gd name="T114" fmla="*/ 64 w 64"/>
                <a:gd name="T115" fmla="*/ 36 h 52"/>
                <a:gd name="T116" fmla="*/ 60 w 64"/>
                <a:gd name="T117" fmla="*/ 30 h 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4"/>
                <a:gd name="T178" fmla="*/ 0 h 52"/>
                <a:gd name="T179" fmla="*/ 64 w 64"/>
                <a:gd name="T180" fmla="*/ 52 h 52"/>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4" h="52">
                  <a:moveTo>
                    <a:pt x="60" y="30"/>
                  </a:moveTo>
                  <a:lnTo>
                    <a:pt x="60" y="30"/>
                  </a:lnTo>
                  <a:lnTo>
                    <a:pt x="54" y="32"/>
                  </a:lnTo>
                  <a:lnTo>
                    <a:pt x="50" y="34"/>
                  </a:lnTo>
                  <a:lnTo>
                    <a:pt x="50" y="30"/>
                  </a:lnTo>
                  <a:lnTo>
                    <a:pt x="46" y="24"/>
                  </a:lnTo>
                  <a:lnTo>
                    <a:pt x="38" y="16"/>
                  </a:lnTo>
                  <a:lnTo>
                    <a:pt x="30" y="10"/>
                  </a:lnTo>
                  <a:lnTo>
                    <a:pt x="26" y="8"/>
                  </a:lnTo>
                  <a:lnTo>
                    <a:pt x="20" y="8"/>
                  </a:lnTo>
                  <a:lnTo>
                    <a:pt x="20" y="10"/>
                  </a:lnTo>
                  <a:lnTo>
                    <a:pt x="18" y="12"/>
                  </a:lnTo>
                  <a:lnTo>
                    <a:pt x="16" y="8"/>
                  </a:lnTo>
                  <a:lnTo>
                    <a:pt x="18" y="6"/>
                  </a:lnTo>
                  <a:lnTo>
                    <a:pt x="20" y="2"/>
                  </a:lnTo>
                  <a:lnTo>
                    <a:pt x="12" y="0"/>
                  </a:lnTo>
                  <a:lnTo>
                    <a:pt x="10" y="14"/>
                  </a:lnTo>
                  <a:lnTo>
                    <a:pt x="12" y="30"/>
                  </a:lnTo>
                  <a:lnTo>
                    <a:pt x="6" y="32"/>
                  </a:lnTo>
                  <a:lnTo>
                    <a:pt x="0" y="34"/>
                  </a:lnTo>
                  <a:lnTo>
                    <a:pt x="0" y="44"/>
                  </a:lnTo>
                  <a:lnTo>
                    <a:pt x="4" y="44"/>
                  </a:lnTo>
                  <a:lnTo>
                    <a:pt x="6" y="42"/>
                  </a:lnTo>
                  <a:lnTo>
                    <a:pt x="12" y="42"/>
                  </a:lnTo>
                  <a:lnTo>
                    <a:pt x="12" y="52"/>
                  </a:lnTo>
                  <a:lnTo>
                    <a:pt x="16" y="52"/>
                  </a:lnTo>
                  <a:lnTo>
                    <a:pt x="20" y="52"/>
                  </a:lnTo>
                  <a:lnTo>
                    <a:pt x="26" y="42"/>
                  </a:lnTo>
                  <a:lnTo>
                    <a:pt x="26" y="32"/>
                  </a:lnTo>
                  <a:lnTo>
                    <a:pt x="28" y="28"/>
                  </a:lnTo>
                  <a:lnTo>
                    <a:pt x="28" y="26"/>
                  </a:lnTo>
                  <a:lnTo>
                    <a:pt x="32" y="26"/>
                  </a:lnTo>
                  <a:lnTo>
                    <a:pt x="36" y="26"/>
                  </a:lnTo>
                  <a:lnTo>
                    <a:pt x="38" y="28"/>
                  </a:lnTo>
                  <a:lnTo>
                    <a:pt x="38" y="30"/>
                  </a:lnTo>
                  <a:lnTo>
                    <a:pt x="40" y="32"/>
                  </a:lnTo>
                  <a:lnTo>
                    <a:pt x="38" y="34"/>
                  </a:lnTo>
                  <a:lnTo>
                    <a:pt x="36" y="38"/>
                  </a:lnTo>
                  <a:lnTo>
                    <a:pt x="60" y="44"/>
                  </a:lnTo>
                  <a:lnTo>
                    <a:pt x="60" y="40"/>
                  </a:lnTo>
                  <a:lnTo>
                    <a:pt x="64" y="36"/>
                  </a:lnTo>
                  <a:lnTo>
                    <a:pt x="60" y="30"/>
                  </a:lnTo>
                  <a:close/>
                </a:path>
              </a:pathLst>
            </a:custGeom>
            <a:solidFill>
              <a:srgbClr val="B7BCBE"/>
            </a:solidFill>
            <a:ln w="3175" cmpd="sng">
              <a:solidFill>
                <a:schemeClr val="bg1"/>
              </a:solidFill>
              <a:prstDash val="solid"/>
              <a:round/>
            </a:ln>
          </p:spPr>
          <p:txBody>
            <a:bodyPr/>
            <a:lstStyle/>
            <a:p>
              <a:endParaRPr lang="en-GB"/>
            </a:p>
          </p:txBody>
        </p:sp>
        <p:sp>
          <p:nvSpPr>
            <p:cNvPr id="95" name="Freeform 151"/>
            <p:cNvSpPr/>
            <p:nvPr/>
          </p:nvSpPr>
          <p:spPr bwMode="auto">
            <a:xfrm>
              <a:off x="5011713" y="2672260"/>
              <a:ext cx="81778" cy="58135"/>
            </a:xfrm>
            <a:custGeom>
              <a:gdLst>
                <a:gd name="T0" fmla="*/ 26 w 28"/>
                <a:gd name="T1" fmla="*/ 0 h 20"/>
                <a:gd name="T2" fmla="*/ 24 w 28"/>
                <a:gd name="T3" fmla="*/ 0 h 20"/>
                <a:gd name="T4" fmla="*/ 24 w 28"/>
                <a:gd name="T5" fmla="*/ 0 h 20"/>
                <a:gd name="T6" fmla="*/ 20 w 28"/>
                <a:gd name="T7" fmla="*/ 6 h 20"/>
                <a:gd name="T8" fmla="*/ 20 w 28"/>
                <a:gd name="T9" fmla="*/ 6 h 20"/>
                <a:gd name="T10" fmla="*/ 12 w 28"/>
                <a:gd name="T11" fmla="*/ 8 h 20"/>
                <a:gd name="T12" fmla="*/ 4 w 28"/>
                <a:gd name="T13" fmla="*/ 12 h 20"/>
                <a:gd name="T14" fmla="*/ 4 w 28"/>
                <a:gd name="T15" fmla="*/ 12 h 20"/>
                <a:gd name="T16" fmla="*/ 2 w 28"/>
                <a:gd name="T17" fmla="*/ 14 h 20"/>
                <a:gd name="T18" fmla="*/ 0 w 28"/>
                <a:gd name="T19" fmla="*/ 18 h 20"/>
                <a:gd name="T20" fmla="*/ 4 w 28"/>
                <a:gd name="T21" fmla="*/ 18 h 20"/>
                <a:gd name="T22" fmla="*/ 4 w 28"/>
                <a:gd name="T23" fmla="*/ 18 h 20"/>
                <a:gd name="T24" fmla="*/ 6 w 28"/>
                <a:gd name="T25" fmla="*/ 18 h 20"/>
                <a:gd name="T26" fmla="*/ 8 w 28"/>
                <a:gd name="T27" fmla="*/ 20 h 20"/>
                <a:gd name="T28" fmla="*/ 8 w 28"/>
                <a:gd name="T29" fmla="*/ 20 h 20"/>
                <a:gd name="T30" fmla="*/ 10 w 28"/>
                <a:gd name="T31" fmla="*/ 14 h 20"/>
                <a:gd name="T32" fmla="*/ 10 w 28"/>
                <a:gd name="T33" fmla="*/ 14 h 20"/>
                <a:gd name="T34" fmla="*/ 16 w 28"/>
                <a:gd name="T35" fmla="*/ 14 h 20"/>
                <a:gd name="T36" fmla="*/ 20 w 28"/>
                <a:gd name="T37" fmla="*/ 14 h 20"/>
                <a:gd name="T38" fmla="*/ 20 w 28"/>
                <a:gd name="T39" fmla="*/ 14 h 20"/>
                <a:gd name="T40" fmla="*/ 22 w 28"/>
                <a:gd name="T41" fmla="*/ 6 h 20"/>
                <a:gd name="T42" fmla="*/ 22 w 28"/>
                <a:gd name="T43" fmla="*/ 6 h 20"/>
                <a:gd name="T44" fmla="*/ 24 w 28"/>
                <a:gd name="T45" fmla="*/ 4 h 20"/>
                <a:gd name="T46" fmla="*/ 28 w 28"/>
                <a:gd name="T47" fmla="*/ 4 h 20"/>
                <a:gd name="T48" fmla="*/ 28 w 28"/>
                <a:gd name="T49" fmla="*/ 4 h 20"/>
                <a:gd name="T50" fmla="*/ 26 w 28"/>
                <a:gd name="T51" fmla="*/ 2 h 20"/>
                <a:gd name="T52" fmla="*/ 26 w 28"/>
                <a:gd name="T53" fmla="*/ 0 h 20"/>
                <a:gd name="T54" fmla="*/ 26 w 28"/>
                <a:gd name="T55" fmla="*/ 0 h 2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8"/>
                <a:gd name="T85" fmla="*/ 0 h 20"/>
                <a:gd name="T86" fmla="*/ 28 w 28"/>
                <a:gd name="T87" fmla="*/ 20 h 20"/>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8" h="20">
                  <a:moveTo>
                    <a:pt x="26" y="0"/>
                  </a:moveTo>
                  <a:lnTo>
                    <a:pt x="24" y="0"/>
                  </a:lnTo>
                  <a:lnTo>
                    <a:pt x="20" y="6"/>
                  </a:lnTo>
                  <a:lnTo>
                    <a:pt x="12" y="8"/>
                  </a:lnTo>
                  <a:lnTo>
                    <a:pt x="4" y="12"/>
                  </a:lnTo>
                  <a:lnTo>
                    <a:pt x="2" y="14"/>
                  </a:lnTo>
                  <a:lnTo>
                    <a:pt x="0" y="18"/>
                  </a:lnTo>
                  <a:lnTo>
                    <a:pt x="4" y="18"/>
                  </a:lnTo>
                  <a:lnTo>
                    <a:pt x="6" y="18"/>
                  </a:lnTo>
                  <a:lnTo>
                    <a:pt x="8" y="20"/>
                  </a:lnTo>
                  <a:lnTo>
                    <a:pt x="10" y="14"/>
                  </a:lnTo>
                  <a:lnTo>
                    <a:pt x="16" y="14"/>
                  </a:lnTo>
                  <a:lnTo>
                    <a:pt x="20" y="14"/>
                  </a:lnTo>
                  <a:lnTo>
                    <a:pt x="22" y="6"/>
                  </a:lnTo>
                  <a:lnTo>
                    <a:pt x="24" y="4"/>
                  </a:lnTo>
                  <a:lnTo>
                    <a:pt x="28" y="4"/>
                  </a:lnTo>
                  <a:lnTo>
                    <a:pt x="26" y="2"/>
                  </a:lnTo>
                  <a:lnTo>
                    <a:pt x="26" y="0"/>
                  </a:lnTo>
                  <a:close/>
                </a:path>
              </a:pathLst>
            </a:custGeom>
            <a:solidFill>
              <a:srgbClr val="B7BCBE"/>
            </a:solidFill>
            <a:ln w="3175" cmpd="sng">
              <a:solidFill>
                <a:schemeClr val="bg1"/>
              </a:solidFill>
              <a:prstDash val="solid"/>
              <a:round/>
            </a:ln>
          </p:spPr>
          <p:txBody>
            <a:bodyPr/>
            <a:lstStyle/>
            <a:p>
              <a:endParaRPr lang="en-GB"/>
            </a:p>
          </p:txBody>
        </p:sp>
        <p:sp>
          <p:nvSpPr>
            <p:cNvPr id="96" name="Freeform 152"/>
            <p:cNvSpPr/>
            <p:nvPr/>
          </p:nvSpPr>
          <p:spPr bwMode="auto">
            <a:xfrm>
              <a:off x="5457765" y="2122386"/>
              <a:ext cx="4957" cy="12111"/>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97" name="Freeform 153"/>
            <p:cNvSpPr/>
            <p:nvPr/>
          </p:nvSpPr>
          <p:spPr bwMode="auto">
            <a:xfrm>
              <a:off x="4367420" y="1732385"/>
              <a:ext cx="198245" cy="155030"/>
            </a:xfrm>
            <a:custGeom>
              <a:gdLst>
                <a:gd name="T0" fmla="*/ 44 w 68"/>
                <a:gd name="T1" fmla="*/ 6 h 54"/>
                <a:gd name="T2" fmla="*/ 44 w 68"/>
                <a:gd name="T3" fmla="*/ 10 h 54"/>
                <a:gd name="T4" fmla="*/ 44 w 68"/>
                <a:gd name="T5" fmla="*/ 10 h 54"/>
                <a:gd name="T6" fmla="*/ 48 w 68"/>
                <a:gd name="T7" fmla="*/ 10 h 54"/>
                <a:gd name="T8" fmla="*/ 46 w 68"/>
                <a:gd name="T9" fmla="*/ 12 h 54"/>
                <a:gd name="T10" fmla="*/ 38 w 68"/>
                <a:gd name="T11" fmla="*/ 12 h 54"/>
                <a:gd name="T12" fmla="*/ 38 w 68"/>
                <a:gd name="T13" fmla="*/ 10 h 54"/>
                <a:gd name="T14" fmla="*/ 32 w 68"/>
                <a:gd name="T15" fmla="*/ 0 h 54"/>
                <a:gd name="T16" fmla="*/ 28 w 68"/>
                <a:gd name="T17" fmla="*/ 2 h 54"/>
                <a:gd name="T18" fmla="*/ 28 w 68"/>
                <a:gd name="T19" fmla="*/ 6 h 54"/>
                <a:gd name="T20" fmla="*/ 34 w 68"/>
                <a:gd name="T21" fmla="*/ 12 h 54"/>
                <a:gd name="T22" fmla="*/ 30 w 68"/>
                <a:gd name="T23" fmla="*/ 12 h 54"/>
                <a:gd name="T24" fmla="*/ 26 w 68"/>
                <a:gd name="T25" fmla="*/ 12 h 54"/>
                <a:gd name="T26" fmla="*/ 30 w 68"/>
                <a:gd name="T27" fmla="*/ 18 h 54"/>
                <a:gd name="T28" fmla="*/ 32 w 68"/>
                <a:gd name="T29" fmla="*/ 18 h 54"/>
                <a:gd name="T30" fmla="*/ 30 w 68"/>
                <a:gd name="T31" fmla="*/ 22 h 54"/>
                <a:gd name="T32" fmla="*/ 34 w 68"/>
                <a:gd name="T33" fmla="*/ 26 h 54"/>
                <a:gd name="T34" fmla="*/ 36 w 68"/>
                <a:gd name="T35" fmla="*/ 28 h 54"/>
                <a:gd name="T36" fmla="*/ 32 w 68"/>
                <a:gd name="T37" fmla="*/ 28 h 54"/>
                <a:gd name="T38" fmla="*/ 32 w 68"/>
                <a:gd name="T39" fmla="*/ 30 h 54"/>
                <a:gd name="T40" fmla="*/ 26 w 68"/>
                <a:gd name="T41" fmla="*/ 30 h 54"/>
                <a:gd name="T42" fmla="*/ 28 w 68"/>
                <a:gd name="T43" fmla="*/ 24 h 54"/>
                <a:gd name="T44" fmla="*/ 22 w 68"/>
                <a:gd name="T45" fmla="*/ 18 h 54"/>
                <a:gd name="T46" fmla="*/ 16 w 68"/>
                <a:gd name="T47" fmla="*/ 10 h 54"/>
                <a:gd name="T48" fmla="*/ 8 w 68"/>
                <a:gd name="T49" fmla="*/ 16 h 54"/>
                <a:gd name="T50" fmla="*/ 12 w 68"/>
                <a:gd name="T51" fmla="*/ 16 h 54"/>
                <a:gd name="T52" fmla="*/ 10 w 68"/>
                <a:gd name="T53" fmla="*/ 22 h 54"/>
                <a:gd name="T54" fmla="*/ 16 w 68"/>
                <a:gd name="T55" fmla="*/ 26 h 54"/>
                <a:gd name="T56" fmla="*/ 16 w 68"/>
                <a:gd name="T57" fmla="*/ 34 h 54"/>
                <a:gd name="T58" fmla="*/ 2 w 68"/>
                <a:gd name="T59" fmla="*/ 34 h 54"/>
                <a:gd name="T60" fmla="*/ 2 w 68"/>
                <a:gd name="T61" fmla="*/ 38 h 54"/>
                <a:gd name="T62" fmla="*/ 0 w 68"/>
                <a:gd name="T63" fmla="*/ 38 h 54"/>
                <a:gd name="T64" fmla="*/ 2 w 68"/>
                <a:gd name="T65" fmla="*/ 46 h 54"/>
                <a:gd name="T66" fmla="*/ 16 w 68"/>
                <a:gd name="T67" fmla="*/ 40 h 54"/>
                <a:gd name="T68" fmla="*/ 30 w 68"/>
                <a:gd name="T69" fmla="*/ 36 h 54"/>
                <a:gd name="T70" fmla="*/ 36 w 68"/>
                <a:gd name="T71" fmla="*/ 38 h 54"/>
                <a:gd name="T72" fmla="*/ 34 w 68"/>
                <a:gd name="T73" fmla="*/ 38 h 54"/>
                <a:gd name="T74" fmla="*/ 26 w 68"/>
                <a:gd name="T75" fmla="*/ 54 h 54"/>
                <a:gd name="T76" fmla="*/ 32 w 68"/>
                <a:gd name="T77" fmla="*/ 54 h 54"/>
                <a:gd name="T78" fmla="*/ 38 w 68"/>
                <a:gd name="T79" fmla="*/ 54 h 54"/>
                <a:gd name="T80" fmla="*/ 50 w 68"/>
                <a:gd name="T81" fmla="*/ 52 h 54"/>
                <a:gd name="T82" fmla="*/ 66 w 68"/>
                <a:gd name="T83" fmla="*/ 52 h 54"/>
                <a:gd name="T84" fmla="*/ 66 w 68"/>
                <a:gd name="T85" fmla="*/ 48 h 54"/>
                <a:gd name="T86" fmla="*/ 68 w 68"/>
                <a:gd name="T87" fmla="*/ 46 h 54"/>
                <a:gd name="T88" fmla="*/ 64 w 68"/>
                <a:gd name="T89" fmla="*/ 40 h 54"/>
                <a:gd name="T90" fmla="*/ 64 w 68"/>
                <a:gd name="T91" fmla="*/ 42 h 54"/>
                <a:gd name="T92" fmla="*/ 66 w 68"/>
                <a:gd name="T93" fmla="*/ 32 h 54"/>
                <a:gd name="T94" fmla="*/ 60 w 68"/>
                <a:gd name="T95" fmla="*/ 32 h 54"/>
                <a:gd name="T96" fmla="*/ 58 w 68"/>
                <a:gd name="T97" fmla="*/ 26 h 54"/>
                <a:gd name="T98" fmla="*/ 60 w 68"/>
                <a:gd name="T99" fmla="*/ 16 h 54"/>
                <a:gd name="T100" fmla="*/ 50 w 68"/>
                <a:gd name="T101" fmla="*/ 10 h 54"/>
                <a:gd name="T102" fmla="*/ 50 w 68"/>
                <a:gd name="T103" fmla="*/ 8 h 54"/>
                <a:gd name="T104" fmla="*/ 48 w 68"/>
                <a:gd name="T105" fmla="*/ 4 h 54"/>
                <a:gd name="T106" fmla="*/ 48 w 68"/>
                <a:gd name="T107" fmla="*/ 2 h 54"/>
                <a:gd name="T108" fmla="*/ 44 w 68"/>
                <a:gd name="T109" fmla="*/ 6 h 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8"/>
                <a:gd name="T166" fmla="*/ 0 h 54"/>
                <a:gd name="T167" fmla="*/ 68 w 68"/>
                <a:gd name="T168" fmla="*/ 54 h 5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8" h="54">
                  <a:moveTo>
                    <a:pt x="44" y="6"/>
                  </a:moveTo>
                  <a:lnTo>
                    <a:pt x="44" y="6"/>
                  </a:lnTo>
                  <a:lnTo>
                    <a:pt x="44" y="8"/>
                  </a:lnTo>
                  <a:lnTo>
                    <a:pt x="44" y="10"/>
                  </a:lnTo>
                  <a:lnTo>
                    <a:pt x="46" y="10"/>
                  </a:lnTo>
                  <a:lnTo>
                    <a:pt x="48" y="10"/>
                  </a:lnTo>
                  <a:lnTo>
                    <a:pt x="46" y="12"/>
                  </a:lnTo>
                  <a:lnTo>
                    <a:pt x="42" y="12"/>
                  </a:lnTo>
                  <a:lnTo>
                    <a:pt x="38" y="12"/>
                  </a:lnTo>
                  <a:lnTo>
                    <a:pt x="38" y="10"/>
                  </a:lnTo>
                  <a:lnTo>
                    <a:pt x="32" y="0"/>
                  </a:lnTo>
                  <a:lnTo>
                    <a:pt x="28" y="2"/>
                  </a:lnTo>
                  <a:lnTo>
                    <a:pt x="26" y="4"/>
                  </a:lnTo>
                  <a:lnTo>
                    <a:pt x="28" y="6"/>
                  </a:lnTo>
                  <a:lnTo>
                    <a:pt x="34" y="8"/>
                  </a:lnTo>
                  <a:lnTo>
                    <a:pt x="34" y="12"/>
                  </a:lnTo>
                  <a:lnTo>
                    <a:pt x="30" y="12"/>
                  </a:lnTo>
                  <a:lnTo>
                    <a:pt x="26" y="12"/>
                  </a:lnTo>
                  <a:lnTo>
                    <a:pt x="28" y="16"/>
                  </a:lnTo>
                  <a:lnTo>
                    <a:pt x="30" y="18"/>
                  </a:lnTo>
                  <a:lnTo>
                    <a:pt x="32" y="18"/>
                  </a:lnTo>
                  <a:lnTo>
                    <a:pt x="32" y="20"/>
                  </a:lnTo>
                  <a:lnTo>
                    <a:pt x="30" y="22"/>
                  </a:lnTo>
                  <a:lnTo>
                    <a:pt x="30" y="24"/>
                  </a:lnTo>
                  <a:lnTo>
                    <a:pt x="34" y="26"/>
                  </a:lnTo>
                  <a:lnTo>
                    <a:pt x="36" y="28"/>
                  </a:lnTo>
                  <a:lnTo>
                    <a:pt x="34" y="28"/>
                  </a:lnTo>
                  <a:lnTo>
                    <a:pt x="32" y="28"/>
                  </a:lnTo>
                  <a:lnTo>
                    <a:pt x="32" y="30"/>
                  </a:lnTo>
                  <a:lnTo>
                    <a:pt x="26" y="30"/>
                  </a:lnTo>
                  <a:lnTo>
                    <a:pt x="28" y="24"/>
                  </a:lnTo>
                  <a:lnTo>
                    <a:pt x="22" y="18"/>
                  </a:lnTo>
                  <a:lnTo>
                    <a:pt x="16" y="10"/>
                  </a:lnTo>
                  <a:lnTo>
                    <a:pt x="10" y="10"/>
                  </a:lnTo>
                  <a:lnTo>
                    <a:pt x="8" y="16"/>
                  </a:lnTo>
                  <a:lnTo>
                    <a:pt x="12" y="16"/>
                  </a:lnTo>
                  <a:lnTo>
                    <a:pt x="12" y="18"/>
                  </a:lnTo>
                  <a:lnTo>
                    <a:pt x="10" y="22"/>
                  </a:lnTo>
                  <a:lnTo>
                    <a:pt x="16" y="26"/>
                  </a:lnTo>
                  <a:lnTo>
                    <a:pt x="16" y="34"/>
                  </a:lnTo>
                  <a:lnTo>
                    <a:pt x="2" y="34"/>
                  </a:lnTo>
                  <a:lnTo>
                    <a:pt x="2" y="38"/>
                  </a:lnTo>
                  <a:lnTo>
                    <a:pt x="0" y="38"/>
                  </a:lnTo>
                  <a:lnTo>
                    <a:pt x="2" y="42"/>
                  </a:lnTo>
                  <a:lnTo>
                    <a:pt x="2" y="46"/>
                  </a:lnTo>
                  <a:lnTo>
                    <a:pt x="16" y="40"/>
                  </a:lnTo>
                  <a:lnTo>
                    <a:pt x="30" y="36"/>
                  </a:lnTo>
                  <a:lnTo>
                    <a:pt x="34" y="36"/>
                  </a:lnTo>
                  <a:lnTo>
                    <a:pt x="36" y="38"/>
                  </a:lnTo>
                  <a:lnTo>
                    <a:pt x="34" y="38"/>
                  </a:lnTo>
                  <a:lnTo>
                    <a:pt x="26" y="44"/>
                  </a:lnTo>
                  <a:lnTo>
                    <a:pt x="26" y="54"/>
                  </a:lnTo>
                  <a:lnTo>
                    <a:pt x="32" y="54"/>
                  </a:lnTo>
                  <a:lnTo>
                    <a:pt x="38" y="54"/>
                  </a:lnTo>
                  <a:lnTo>
                    <a:pt x="50" y="52"/>
                  </a:lnTo>
                  <a:lnTo>
                    <a:pt x="60" y="52"/>
                  </a:lnTo>
                  <a:lnTo>
                    <a:pt x="66" y="52"/>
                  </a:lnTo>
                  <a:lnTo>
                    <a:pt x="66" y="48"/>
                  </a:lnTo>
                  <a:lnTo>
                    <a:pt x="68" y="46"/>
                  </a:lnTo>
                  <a:lnTo>
                    <a:pt x="66" y="42"/>
                  </a:lnTo>
                  <a:lnTo>
                    <a:pt x="64" y="40"/>
                  </a:lnTo>
                  <a:lnTo>
                    <a:pt x="64" y="42"/>
                  </a:lnTo>
                  <a:lnTo>
                    <a:pt x="64" y="36"/>
                  </a:lnTo>
                  <a:lnTo>
                    <a:pt x="66" y="32"/>
                  </a:lnTo>
                  <a:lnTo>
                    <a:pt x="60" y="32"/>
                  </a:lnTo>
                  <a:lnTo>
                    <a:pt x="58" y="26"/>
                  </a:lnTo>
                  <a:lnTo>
                    <a:pt x="60" y="22"/>
                  </a:lnTo>
                  <a:lnTo>
                    <a:pt x="60" y="16"/>
                  </a:lnTo>
                  <a:lnTo>
                    <a:pt x="58" y="12"/>
                  </a:lnTo>
                  <a:lnTo>
                    <a:pt x="50" y="10"/>
                  </a:lnTo>
                  <a:lnTo>
                    <a:pt x="50" y="8"/>
                  </a:lnTo>
                  <a:lnTo>
                    <a:pt x="50" y="6"/>
                  </a:lnTo>
                  <a:lnTo>
                    <a:pt x="48" y="4"/>
                  </a:lnTo>
                  <a:lnTo>
                    <a:pt x="48" y="2"/>
                  </a:lnTo>
                  <a:lnTo>
                    <a:pt x="46" y="2"/>
                  </a:lnTo>
                  <a:lnTo>
                    <a:pt x="44" y="6"/>
                  </a:lnTo>
                  <a:close/>
                </a:path>
              </a:pathLst>
            </a:custGeom>
            <a:solidFill>
              <a:srgbClr val="B7BCBE"/>
            </a:solidFill>
            <a:ln w="3175" cmpd="sng">
              <a:solidFill>
                <a:schemeClr val="bg1"/>
              </a:solidFill>
              <a:prstDash val="solid"/>
              <a:round/>
            </a:ln>
          </p:spPr>
          <p:txBody>
            <a:bodyPr/>
            <a:lstStyle/>
            <a:p>
              <a:endParaRPr lang="en-GB"/>
            </a:p>
          </p:txBody>
        </p:sp>
        <p:sp>
          <p:nvSpPr>
            <p:cNvPr id="98" name="Freeform 154"/>
            <p:cNvSpPr/>
            <p:nvPr/>
          </p:nvSpPr>
          <p:spPr bwMode="auto">
            <a:xfrm>
              <a:off x="5187658" y="1880150"/>
              <a:ext cx="17346" cy="12111"/>
            </a:xfrm>
            <a:custGeom>
              <a:gdLst>
                <a:gd name="T0" fmla="*/ 2 w 6"/>
                <a:gd name="T1" fmla="*/ 4 h 4"/>
                <a:gd name="T2" fmla="*/ 2 w 6"/>
                <a:gd name="T3" fmla="*/ 4 h 4"/>
                <a:gd name="T4" fmla="*/ 6 w 6"/>
                <a:gd name="T5" fmla="*/ 4 h 4"/>
                <a:gd name="T6" fmla="*/ 6 w 6"/>
                <a:gd name="T7" fmla="*/ 2 h 4"/>
                <a:gd name="T8" fmla="*/ 6 w 6"/>
                <a:gd name="T9" fmla="*/ 0 h 4"/>
                <a:gd name="T10" fmla="*/ 0 w 6"/>
                <a:gd name="T11" fmla="*/ 0 h 4"/>
                <a:gd name="T12" fmla="*/ 2 w 6"/>
                <a:gd name="T13" fmla="*/ 4 h 4"/>
                <a:gd name="T14" fmla="*/ 0 60000 65536"/>
                <a:gd name="T15" fmla="*/ 0 60000 65536"/>
                <a:gd name="T16" fmla="*/ 0 60000 65536"/>
                <a:gd name="T17" fmla="*/ 0 60000 65536"/>
                <a:gd name="T18" fmla="*/ 0 60000 65536"/>
                <a:gd name="T19" fmla="*/ 0 60000 65536"/>
                <a:gd name="T20" fmla="*/ 0 60000 65536"/>
                <a:gd name="T21" fmla="*/ 0 w 6"/>
                <a:gd name="T22" fmla="*/ 0 h 4"/>
                <a:gd name="T23" fmla="*/ 6 w 6"/>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6" h="4">
                  <a:moveTo>
                    <a:pt x="2" y="4"/>
                  </a:moveTo>
                  <a:lnTo>
                    <a:pt x="2" y="4"/>
                  </a:lnTo>
                  <a:lnTo>
                    <a:pt x="6" y="4"/>
                  </a:lnTo>
                  <a:lnTo>
                    <a:pt x="6" y="2"/>
                  </a:lnTo>
                  <a:lnTo>
                    <a:pt x="6" y="0"/>
                  </a:lnTo>
                  <a:lnTo>
                    <a:pt x="0" y="0"/>
                  </a:lnTo>
                  <a:lnTo>
                    <a:pt x="2" y="4"/>
                  </a:lnTo>
                  <a:close/>
                </a:path>
              </a:pathLst>
            </a:custGeom>
            <a:solidFill>
              <a:srgbClr val="B7BCBE"/>
            </a:solidFill>
            <a:ln w="3175" cmpd="sng">
              <a:solidFill>
                <a:schemeClr val="bg1"/>
              </a:solidFill>
              <a:prstDash val="solid"/>
              <a:round/>
            </a:ln>
          </p:spPr>
          <p:txBody>
            <a:bodyPr/>
            <a:lstStyle/>
            <a:p>
              <a:endParaRPr lang="en-GB"/>
            </a:p>
          </p:txBody>
        </p:sp>
        <p:sp>
          <p:nvSpPr>
            <p:cNvPr id="99" name="Freeform 155"/>
            <p:cNvSpPr/>
            <p:nvPr/>
          </p:nvSpPr>
          <p:spPr bwMode="auto">
            <a:xfrm>
              <a:off x="4543362" y="1899529"/>
              <a:ext cx="9911" cy="9688"/>
            </a:xfrm>
            <a:custGeom>
              <a:gdLst>
                <a:gd name="T0" fmla="*/ 2 w 4"/>
                <a:gd name="T1" fmla="*/ 0 h 4"/>
                <a:gd name="T2" fmla="*/ 2 w 4"/>
                <a:gd name="T3" fmla="*/ 0 h 4"/>
                <a:gd name="T4" fmla="*/ 0 w 4"/>
                <a:gd name="T5" fmla="*/ 0 h 4"/>
                <a:gd name="T6" fmla="*/ 0 w 4"/>
                <a:gd name="T7" fmla="*/ 2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0" y="2"/>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00" name="Freeform 156"/>
            <p:cNvSpPr/>
            <p:nvPr/>
          </p:nvSpPr>
          <p:spPr bwMode="auto">
            <a:xfrm>
              <a:off x="4578054" y="1817169"/>
              <a:ext cx="34692" cy="29068"/>
            </a:xfrm>
            <a:custGeom>
              <a:gdLst>
                <a:gd name="T0" fmla="*/ 2 w 12"/>
                <a:gd name="T1" fmla="*/ 10 h 10"/>
                <a:gd name="T2" fmla="*/ 2 w 12"/>
                <a:gd name="T3" fmla="*/ 10 h 10"/>
                <a:gd name="T4" fmla="*/ 10 w 12"/>
                <a:gd name="T5" fmla="*/ 4 h 10"/>
                <a:gd name="T6" fmla="*/ 12 w 12"/>
                <a:gd name="T7" fmla="*/ 0 h 10"/>
                <a:gd name="T8" fmla="*/ 10 w 12"/>
                <a:gd name="T9" fmla="*/ 0 h 10"/>
                <a:gd name="T10" fmla="*/ 8 w 12"/>
                <a:gd name="T11" fmla="*/ 0 h 10"/>
                <a:gd name="T12" fmla="*/ 8 w 12"/>
                <a:gd name="T13" fmla="*/ 0 h 10"/>
                <a:gd name="T14" fmla="*/ 6 w 12"/>
                <a:gd name="T15" fmla="*/ 4 h 10"/>
                <a:gd name="T16" fmla="*/ 6 w 12"/>
                <a:gd name="T17" fmla="*/ 4 h 10"/>
                <a:gd name="T18" fmla="*/ 0 w 12"/>
                <a:gd name="T19" fmla="*/ 6 h 10"/>
                <a:gd name="T20" fmla="*/ 0 w 12"/>
                <a:gd name="T21" fmla="*/ 6 h 10"/>
                <a:gd name="T22" fmla="*/ 2 w 12"/>
                <a:gd name="T23" fmla="*/ 8 h 10"/>
                <a:gd name="T24" fmla="*/ 2 w 12"/>
                <a:gd name="T25" fmla="*/ 8 h 10"/>
                <a:gd name="T26" fmla="*/ 2 w 12"/>
                <a:gd name="T27" fmla="*/ 10 h 10"/>
                <a:gd name="T28" fmla="*/ 2 w 12"/>
                <a:gd name="T29" fmla="*/ 10 h 10"/>
                <a:gd name="T30" fmla="*/ 2 w 12"/>
                <a:gd name="T31" fmla="*/ 10 h 10"/>
                <a:gd name="T32" fmla="*/ 2 w 12"/>
                <a:gd name="T33" fmla="*/ 1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0"/>
                <a:gd name="T53" fmla="*/ 12 w 12"/>
                <a:gd name="T54" fmla="*/ 10 h 1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0">
                  <a:moveTo>
                    <a:pt x="2" y="10"/>
                  </a:moveTo>
                  <a:lnTo>
                    <a:pt x="2" y="10"/>
                  </a:lnTo>
                  <a:lnTo>
                    <a:pt x="10" y="4"/>
                  </a:lnTo>
                  <a:lnTo>
                    <a:pt x="12" y="0"/>
                  </a:lnTo>
                  <a:lnTo>
                    <a:pt x="10" y="0"/>
                  </a:lnTo>
                  <a:lnTo>
                    <a:pt x="8" y="0"/>
                  </a:lnTo>
                  <a:lnTo>
                    <a:pt x="6" y="4"/>
                  </a:lnTo>
                  <a:lnTo>
                    <a:pt x="0" y="6"/>
                  </a:lnTo>
                  <a:lnTo>
                    <a:pt x="2" y="8"/>
                  </a:lnTo>
                  <a:lnTo>
                    <a:pt x="2" y="10"/>
                  </a:lnTo>
                  <a:close/>
                </a:path>
              </a:pathLst>
            </a:custGeom>
            <a:solidFill>
              <a:srgbClr val="B7BCBE"/>
            </a:solidFill>
            <a:ln w="3175" cmpd="sng">
              <a:solidFill>
                <a:schemeClr val="bg1"/>
              </a:solidFill>
              <a:prstDash val="solid"/>
              <a:round/>
            </a:ln>
          </p:spPr>
          <p:txBody>
            <a:bodyPr/>
            <a:lstStyle/>
            <a:p>
              <a:endParaRPr lang="en-GB"/>
            </a:p>
          </p:txBody>
        </p:sp>
        <p:sp>
          <p:nvSpPr>
            <p:cNvPr id="101" name="Freeform 157"/>
            <p:cNvSpPr/>
            <p:nvPr/>
          </p:nvSpPr>
          <p:spPr bwMode="auto">
            <a:xfrm>
              <a:off x="4570619" y="1984311"/>
              <a:ext cx="12390" cy="12111"/>
            </a:xfrm>
            <a:custGeom>
              <a:gdLst>
                <a:gd name="T0" fmla="*/ 0 w 4"/>
                <a:gd name="T1" fmla="*/ 0 h 4"/>
                <a:gd name="T2" fmla="*/ 0 w 4"/>
                <a:gd name="T3" fmla="*/ 4 h 4"/>
                <a:gd name="T4" fmla="*/ 4 w 4"/>
                <a:gd name="T5" fmla="*/ 4 h 4"/>
                <a:gd name="T6" fmla="*/ 4 w 4"/>
                <a:gd name="T7" fmla="*/ 4 h 4"/>
                <a:gd name="T8" fmla="*/ 2 w 4"/>
                <a:gd name="T9" fmla="*/ 2 h 4"/>
                <a:gd name="T10" fmla="*/ 2 w 4"/>
                <a:gd name="T11" fmla="*/ 2 h 4"/>
                <a:gd name="T12" fmla="*/ 2 w 4"/>
                <a:gd name="T13" fmla="*/ 0 h 4"/>
                <a:gd name="T14" fmla="*/ 0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lnTo>
                    <a:pt x="0" y="4"/>
                  </a:lnTo>
                  <a:lnTo>
                    <a:pt x="4" y="4"/>
                  </a:lnTo>
                  <a:lnTo>
                    <a:pt x="2"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02" name="Freeform 158"/>
            <p:cNvSpPr/>
            <p:nvPr/>
          </p:nvSpPr>
          <p:spPr bwMode="auto">
            <a:xfrm>
              <a:off x="4788688" y="1664560"/>
              <a:ext cx="42125" cy="38759"/>
            </a:xfrm>
            <a:custGeom>
              <a:gdLst>
                <a:gd name="T0" fmla="*/ 6 w 14"/>
                <a:gd name="T1" fmla="*/ 0 h 14"/>
                <a:gd name="T2" fmla="*/ 6 w 14"/>
                <a:gd name="T3" fmla="*/ 0 h 14"/>
                <a:gd name="T4" fmla="*/ 0 w 14"/>
                <a:gd name="T5" fmla="*/ 8 h 14"/>
                <a:gd name="T6" fmla="*/ 0 w 14"/>
                <a:gd name="T7" fmla="*/ 8 h 14"/>
                <a:gd name="T8" fmla="*/ 2 w 14"/>
                <a:gd name="T9" fmla="*/ 10 h 14"/>
                <a:gd name="T10" fmla="*/ 2 w 14"/>
                <a:gd name="T11" fmla="*/ 14 h 14"/>
                <a:gd name="T12" fmla="*/ 2 w 14"/>
                <a:gd name="T13" fmla="*/ 14 h 14"/>
                <a:gd name="T14" fmla="*/ 8 w 14"/>
                <a:gd name="T15" fmla="*/ 14 h 14"/>
                <a:gd name="T16" fmla="*/ 10 w 14"/>
                <a:gd name="T17" fmla="*/ 14 h 14"/>
                <a:gd name="T18" fmla="*/ 10 w 14"/>
                <a:gd name="T19" fmla="*/ 14 h 14"/>
                <a:gd name="T20" fmla="*/ 14 w 14"/>
                <a:gd name="T21" fmla="*/ 4 h 14"/>
                <a:gd name="T22" fmla="*/ 14 w 14"/>
                <a:gd name="T23" fmla="*/ 4 h 14"/>
                <a:gd name="T24" fmla="*/ 6 w 14"/>
                <a:gd name="T25" fmla="*/ 0 h 14"/>
                <a:gd name="T26" fmla="*/ 6 w 14"/>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4"/>
                <a:gd name="T44" fmla="*/ 14 w 14"/>
                <a:gd name="T45" fmla="*/ 14 h 14"/>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4">
                  <a:moveTo>
                    <a:pt x="6" y="0"/>
                  </a:moveTo>
                  <a:lnTo>
                    <a:pt x="6" y="0"/>
                  </a:lnTo>
                  <a:lnTo>
                    <a:pt x="0" y="8"/>
                  </a:lnTo>
                  <a:lnTo>
                    <a:pt x="2" y="10"/>
                  </a:lnTo>
                  <a:lnTo>
                    <a:pt x="2" y="14"/>
                  </a:lnTo>
                  <a:lnTo>
                    <a:pt x="8" y="14"/>
                  </a:lnTo>
                  <a:lnTo>
                    <a:pt x="10" y="14"/>
                  </a:lnTo>
                  <a:lnTo>
                    <a:pt x="14" y="4"/>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103" name="Freeform 159"/>
            <p:cNvSpPr/>
            <p:nvPr/>
          </p:nvSpPr>
          <p:spPr bwMode="auto">
            <a:xfrm>
              <a:off x="4526015" y="1594312"/>
              <a:ext cx="121425" cy="92049"/>
            </a:xfrm>
            <a:custGeom>
              <a:gdLst>
                <a:gd name="T0" fmla="*/ 10 w 42"/>
                <a:gd name="T1" fmla="*/ 20 h 32"/>
                <a:gd name="T2" fmla="*/ 10 w 42"/>
                <a:gd name="T3" fmla="*/ 20 h 32"/>
                <a:gd name="T4" fmla="*/ 16 w 42"/>
                <a:gd name="T5" fmla="*/ 32 h 32"/>
                <a:gd name="T6" fmla="*/ 22 w 42"/>
                <a:gd name="T7" fmla="*/ 32 h 32"/>
                <a:gd name="T8" fmla="*/ 30 w 42"/>
                <a:gd name="T9" fmla="*/ 30 h 32"/>
                <a:gd name="T10" fmla="*/ 30 w 42"/>
                <a:gd name="T11" fmla="*/ 30 h 32"/>
                <a:gd name="T12" fmla="*/ 42 w 42"/>
                <a:gd name="T13" fmla="*/ 28 h 32"/>
                <a:gd name="T14" fmla="*/ 38 w 42"/>
                <a:gd name="T15" fmla="*/ 16 h 32"/>
                <a:gd name="T16" fmla="*/ 38 w 42"/>
                <a:gd name="T17" fmla="*/ 16 h 32"/>
                <a:gd name="T18" fmla="*/ 36 w 42"/>
                <a:gd name="T19" fmla="*/ 14 h 32"/>
                <a:gd name="T20" fmla="*/ 32 w 42"/>
                <a:gd name="T21" fmla="*/ 14 h 32"/>
                <a:gd name="T22" fmla="*/ 26 w 42"/>
                <a:gd name="T23" fmla="*/ 14 h 32"/>
                <a:gd name="T24" fmla="*/ 26 w 42"/>
                <a:gd name="T25" fmla="*/ 14 h 32"/>
                <a:gd name="T26" fmla="*/ 20 w 42"/>
                <a:gd name="T27" fmla="*/ 8 h 32"/>
                <a:gd name="T28" fmla="*/ 20 w 42"/>
                <a:gd name="T29" fmla="*/ 8 h 32"/>
                <a:gd name="T30" fmla="*/ 10 w 42"/>
                <a:gd name="T31" fmla="*/ 4 h 32"/>
                <a:gd name="T32" fmla="*/ 0 w 42"/>
                <a:gd name="T33" fmla="*/ 0 h 32"/>
                <a:gd name="T34" fmla="*/ 0 w 42"/>
                <a:gd name="T35" fmla="*/ 16 h 32"/>
                <a:gd name="T36" fmla="*/ 0 w 42"/>
                <a:gd name="T37" fmla="*/ 16 h 32"/>
                <a:gd name="T38" fmla="*/ 8 w 42"/>
                <a:gd name="T39" fmla="*/ 16 h 32"/>
                <a:gd name="T40" fmla="*/ 14 w 42"/>
                <a:gd name="T41" fmla="*/ 18 h 32"/>
                <a:gd name="T42" fmla="*/ 14 w 42"/>
                <a:gd name="T43" fmla="*/ 18 h 32"/>
                <a:gd name="T44" fmla="*/ 14 w 42"/>
                <a:gd name="T45" fmla="*/ 20 h 32"/>
                <a:gd name="T46" fmla="*/ 12 w 42"/>
                <a:gd name="T47" fmla="*/ 20 h 32"/>
                <a:gd name="T48" fmla="*/ 10 w 42"/>
                <a:gd name="T49" fmla="*/ 20 h 32"/>
                <a:gd name="T50" fmla="*/ 10 w 42"/>
                <a:gd name="T51" fmla="*/ 20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
                <a:gd name="T79" fmla="*/ 0 h 32"/>
                <a:gd name="T80" fmla="*/ 42 w 42"/>
                <a:gd name="T81" fmla="*/ 32 h 32"/>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 h="32">
                  <a:moveTo>
                    <a:pt x="10" y="20"/>
                  </a:moveTo>
                  <a:lnTo>
                    <a:pt x="10" y="20"/>
                  </a:lnTo>
                  <a:lnTo>
                    <a:pt x="16" y="32"/>
                  </a:lnTo>
                  <a:lnTo>
                    <a:pt x="22" y="32"/>
                  </a:lnTo>
                  <a:lnTo>
                    <a:pt x="30" y="30"/>
                  </a:lnTo>
                  <a:lnTo>
                    <a:pt x="42" y="28"/>
                  </a:lnTo>
                  <a:lnTo>
                    <a:pt x="38" y="16"/>
                  </a:lnTo>
                  <a:lnTo>
                    <a:pt x="36" y="14"/>
                  </a:lnTo>
                  <a:lnTo>
                    <a:pt x="32" y="14"/>
                  </a:lnTo>
                  <a:lnTo>
                    <a:pt x="26" y="14"/>
                  </a:lnTo>
                  <a:lnTo>
                    <a:pt x="20" y="8"/>
                  </a:lnTo>
                  <a:lnTo>
                    <a:pt x="10" y="4"/>
                  </a:lnTo>
                  <a:lnTo>
                    <a:pt x="0" y="0"/>
                  </a:lnTo>
                  <a:lnTo>
                    <a:pt x="0" y="16"/>
                  </a:lnTo>
                  <a:lnTo>
                    <a:pt x="8" y="16"/>
                  </a:lnTo>
                  <a:lnTo>
                    <a:pt x="14" y="18"/>
                  </a:lnTo>
                  <a:lnTo>
                    <a:pt x="14" y="20"/>
                  </a:lnTo>
                  <a:lnTo>
                    <a:pt x="12" y="20"/>
                  </a:lnTo>
                  <a:lnTo>
                    <a:pt x="10" y="20"/>
                  </a:lnTo>
                  <a:close/>
                </a:path>
              </a:pathLst>
            </a:custGeom>
            <a:solidFill>
              <a:srgbClr val="B7BCBE"/>
            </a:solidFill>
            <a:ln w="3175" cmpd="sng">
              <a:solidFill>
                <a:schemeClr val="bg1"/>
              </a:solidFill>
              <a:prstDash val="solid"/>
              <a:round/>
            </a:ln>
          </p:spPr>
          <p:txBody>
            <a:bodyPr/>
            <a:lstStyle/>
            <a:p>
              <a:endParaRPr lang="en-GB"/>
            </a:p>
          </p:txBody>
        </p:sp>
        <p:sp>
          <p:nvSpPr>
            <p:cNvPr id="104" name="Freeform 160"/>
            <p:cNvSpPr/>
            <p:nvPr/>
          </p:nvSpPr>
          <p:spPr bwMode="auto">
            <a:xfrm>
              <a:off x="4788688" y="1737229"/>
              <a:ext cx="29736" cy="29068"/>
            </a:xfrm>
            <a:custGeom>
              <a:gdLst>
                <a:gd name="T0" fmla="*/ 0 w 10"/>
                <a:gd name="T1" fmla="*/ 2 h 10"/>
                <a:gd name="T2" fmla="*/ 0 w 10"/>
                <a:gd name="T3" fmla="*/ 2 h 10"/>
                <a:gd name="T4" fmla="*/ 2 w 10"/>
                <a:gd name="T5" fmla="*/ 6 h 10"/>
                <a:gd name="T6" fmla="*/ 6 w 10"/>
                <a:gd name="T7" fmla="*/ 10 h 10"/>
                <a:gd name="T8" fmla="*/ 6 w 10"/>
                <a:gd name="T9" fmla="*/ 10 h 10"/>
                <a:gd name="T10" fmla="*/ 8 w 10"/>
                <a:gd name="T11" fmla="*/ 8 h 10"/>
                <a:gd name="T12" fmla="*/ 10 w 10"/>
                <a:gd name="T13" fmla="*/ 6 h 10"/>
                <a:gd name="T14" fmla="*/ 10 w 10"/>
                <a:gd name="T15" fmla="*/ 0 h 10"/>
                <a:gd name="T16" fmla="*/ 10 w 10"/>
                <a:gd name="T17" fmla="*/ 0 h 10"/>
                <a:gd name="T18" fmla="*/ 4 w 10"/>
                <a:gd name="T19" fmla="*/ 0 h 10"/>
                <a:gd name="T20" fmla="*/ 4 w 10"/>
                <a:gd name="T21" fmla="*/ 0 h 10"/>
                <a:gd name="T22" fmla="*/ 4 w 10"/>
                <a:gd name="T23" fmla="*/ 2 h 10"/>
                <a:gd name="T24" fmla="*/ 4 w 10"/>
                <a:gd name="T25" fmla="*/ 2 h 10"/>
                <a:gd name="T26" fmla="*/ 0 w 10"/>
                <a:gd name="T27" fmla="*/ 2 h 10"/>
                <a:gd name="T28" fmla="*/ 0 w 10"/>
                <a:gd name="T29" fmla="*/ 2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10"/>
                <a:gd name="T47" fmla="*/ 10 w 10"/>
                <a:gd name="T48" fmla="*/ 10 h 10"/>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10">
                  <a:moveTo>
                    <a:pt x="0" y="2"/>
                  </a:moveTo>
                  <a:lnTo>
                    <a:pt x="0" y="2"/>
                  </a:lnTo>
                  <a:lnTo>
                    <a:pt x="2" y="6"/>
                  </a:lnTo>
                  <a:lnTo>
                    <a:pt x="6" y="10"/>
                  </a:lnTo>
                  <a:lnTo>
                    <a:pt x="8" y="8"/>
                  </a:lnTo>
                  <a:lnTo>
                    <a:pt x="10" y="6"/>
                  </a:lnTo>
                  <a:lnTo>
                    <a:pt x="10" y="0"/>
                  </a:lnTo>
                  <a:lnTo>
                    <a:pt x="4" y="0"/>
                  </a:lnTo>
                  <a:lnTo>
                    <a:pt x="4" y="2"/>
                  </a:lnTo>
                  <a:lnTo>
                    <a:pt x="0" y="2"/>
                  </a:lnTo>
                  <a:close/>
                </a:path>
              </a:pathLst>
            </a:custGeom>
            <a:solidFill>
              <a:srgbClr val="B7BCBE"/>
            </a:solidFill>
            <a:ln w="3175" cmpd="sng">
              <a:solidFill>
                <a:schemeClr val="bg1"/>
              </a:solidFill>
              <a:prstDash val="solid"/>
              <a:round/>
            </a:ln>
          </p:spPr>
          <p:txBody>
            <a:bodyPr/>
            <a:lstStyle/>
            <a:p>
              <a:endParaRPr lang="en-GB"/>
            </a:p>
          </p:txBody>
        </p:sp>
        <p:sp>
          <p:nvSpPr>
            <p:cNvPr id="105" name="Freeform 161"/>
            <p:cNvSpPr/>
            <p:nvPr/>
          </p:nvSpPr>
          <p:spPr bwMode="auto">
            <a:xfrm>
              <a:off x="4600357" y="1674248"/>
              <a:ext cx="123903" cy="41179"/>
            </a:xfrm>
            <a:custGeom>
              <a:gdLst>
                <a:gd name="T0" fmla="*/ 26 w 42"/>
                <a:gd name="T1" fmla="*/ 0 h 14"/>
                <a:gd name="T2" fmla="*/ 26 w 42"/>
                <a:gd name="T3" fmla="*/ 0 h 14"/>
                <a:gd name="T4" fmla="*/ 12 w 42"/>
                <a:gd name="T5" fmla="*/ 6 h 14"/>
                <a:gd name="T6" fmla="*/ 12 w 42"/>
                <a:gd name="T7" fmla="*/ 6 h 14"/>
                <a:gd name="T8" fmla="*/ 12 w 42"/>
                <a:gd name="T9" fmla="*/ 6 h 14"/>
                <a:gd name="T10" fmla="*/ 12 w 42"/>
                <a:gd name="T11" fmla="*/ 6 h 14"/>
                <a:gd name="T12" fmla="*/ 12 w 42"/>
                <a:gd name="T13" fmla="*/ 6 h 14"/>
                <a:gd name="T14" fmla="*/ 12 w 42"/>
                <a:gd name="T15" fmla="*/ 6 h 14"/>
                <a:gd name="T16" fmla="*/ 8 w 42"/>
                <a:gd name="T17" fmla="*/ 6 h 14"/>
                <a:gd name="T18" fmla="*/ 8 w 42"/>
                <a:gd name="T19" fmla="*/ 6 h 14"/>
                <a:gd name="T20" fmla="*/ 6 w 42"/>
                <a:gd name="T21" fmla="*/ 6 h 14"/>
                <a:gd name="T22" fmla="*/ 2 w 42"/>
                <a:gd name="T23" fmla="*/ 4 h 14"/>
                <a:gd name="T24" fmla="*/ 0 w 42"/>
                <a:gd name="T25" fmla="*/ 10 h 14"/>
                <a:gd name="T26" fmla="*/ 0 w 42"/>
                <a:gd name="T27" fmla="*/ 10 h 14"/>
                <a:gd name="T28" fmla="*/ 4 w 42"/>
                <a:gd name="T29" fmla="*/ 10 h 14"/>
                <a:gd name="T30" fmla="*/ 8 w 42"/>
                <a:gd name="T31" fmla="*/ 8 h 14"/>
                <a:gd name="T32" fmla="*/ 8 w 42"/>
                <a:gd name="T33" fmla="*/ 8 h 14"/>
                <a:gd name="T34" fmla="*/ 16 w 42"/>
                <a:gd name="T35" fmla="*/ 12 h 14"/>
                <a:gd name="T36" fmla="*/ 26 w 42"/>
                <a:gd name="T37" fmla="*/ 14 h 14"/>
                <a:gd name="T38" fmla="*/ 26 w 42"/>
                <a:gd name="T39" fmla="*/ 14 h 14"/>
                <a:gd name="T40" fmla="*/ 32 w 42"/>
                <a:gd name="T41" fmla="*/ 14 h 14"/>
                <a:gd name="T42" fmla="*/ 38 w 42"/>
                <a:gd name="T43" fmla="*/ 12 h 14"/>
                <a:gd name="T44" fmla="*/ 40 w 42"/>
                <a:gd name="T45" fmla="*/ 8 h 14"/>
                <a:gd name="T46" fmla="*/ 42 w 42"/>
                <a:gd name="T47" fmla="*/ 6 h 14"/>
                <a:gd name="T48" fmla="*/ 40 w 42"/>
                <a:gd name="T49" fmla="*/ 4 h 14"/>
                <a:gd name="T50" fmla="*/ 38 w 42"/>
                <a:gd name="T51" fmla="*/ 2 h 14"/>
                <a:gd name="T52" fmla="*/ 32 w 42"/>
                <a:gd name="T53" fmla="*/ 0 h 14"/>
                <a:gd name="T54" fmla="*/ 26 w 42"/>
                <a:gd name="T55" fmla="*/ 0 h 14"/>
                <a:gd name="T56" fmla="*/ 26 w 42"/>
                <a:gd name="T57" fmla="*/ 0 h 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14"/>
                <a:gd name="T89" fmla="*/ 42 w 42"/>
                <a:gd name="T90" fmla="*/ 14 h 14"/>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14">
                  <a:moveTo>
                    <a:pt x="26" y="0"/>
                  </a:moveTo>
                  <a:lnTo>
                    <a:pt x="26" y="0"/>
                  </a:lnTo>
                  <a:lnTo>
                    <a:pt x="12" y="6"/>
                  </a:lnTo>
                  <a:lnTo>
                    <a:pt x="8" y="6"/>
                  </a:lnTo>
                  <a:lnTo>
                    <a:pt x="6" y="6"/>
                  </a:lnTo>
                  <a:lnTo>
                    <a:pt x="2" y="4"/>
                  </a:lnTo>
                  <a:lnTo>
                    <a:pt x="0" y="10"/>
                  </a:lnTo>
                  <a:lnTo>
                    <a:pt x="4" y="10"/>
                  </a:lnTo>
                  <a:lnTo>
                    <a:pt x="8" y="8"/>
                  </a:lnTo>
                  <a:lnTo>
                    <a:pt x="16" y="12"/>
                  </a:lnTo>
                  <a:lnTo>
                    <a:pt x="26" y="14"/>
                  </a:lnTo>
                  <a:lnTo>
                    <a:pt x="32" y="14"/>
                  </a:lnTo>
                  <a:lnTo>
                    <a:pt x="38" y="12"/>
                  </a:lnTo>
                  <a:lnTo>
                    <a:pt x="40" y="8"/>
                  </a:lnTo>
                  <a:lnTo>
                    <a:pt x="42" y="6"/>
                  </a:lnTo>
                  <a:lnTo>
                    <a:pt x="40" y="4"/>
                  </a:lnTo>
                  <a:lnTo>
                    <a:pt x="38" y="2"/>
                  </a:lnTo>
                  <a:lnTo>
                    <a:pt x="32" y="0"/>
                  </a:lnTo>
                  <a:lnTo>
                    <a:pt x="26" y="0"/>
                  </a:lnTo>
                  <a:close/>
                </a:path>
              </a:pathLst>
            </a:custGeom>
            <a:solidFill>
              <a:srgbClr val="B7BCBE"/>
            </a:solidFill>
            <a:ln w="3175" cmpd="sng">
              <a:solidFill>
                <a:schemeClr val="bg1"/>
              </a:solidFill>
              <a:prstDash val="solid"/>
              <a:round/>
            </a:ln>
          </p:spPr>
          <p:txBody>
            <a:bodyPr/>
            <a:lstStyle/>
            <a:p>
              <a:endParaRPr lang="en-GB"/>
            </a:p>
          </p:txBody>
        </p:sp>
        <p:sp>
          <p:nvSpPr>
            <p:cNvPr id="106" name="Freeform 162"/>
            <p:cNvSpPr/>
            <p:nvPr/>
          </p:nvSpPr>
          <p:spPr bwMode="auto">
            <a:xfrm>
              <a:off x="4934896" y="2214435"/>
              <a:ext cx="34692" cy="33913"/>
            </a:xfrm>
            <a:custGeom>
              <a:gdLst>
                <a:gd name="T0" fmla="*/ 0 w 12"/>
                <a:gd name="T1" fmla="*/ 0 h 12"/>
                <a:gd name="T2" fmla="*/ 0 w 12"/>
                <a:gd name="T3" fmla="*/ 0 h 12"/>
                <a:gd name="T4" fmla="*/ 2 w 12"/>
                <a:gd name="T5" fmla="*/ 8 h 12"/>
                <a:gd name="T6" fmla="*/ 2 w 12"/>
                <a:gd name="T7" fmla="*/ 8 h 12"/>
                <a:gd name="T8" fmla="*/ 4 w 12"/>
                <a:gd name="T9" fmla="*/ 12 h 12"/>
                <a:gd name="T10" fmla="*/ 6 w 12"/>
                <a:gd name="T11" fmla="*/ 12 h 12"/>
                <a:gd name="T12" fmla="*/ 8 w 12"/>
                <a:gd name="T13" fmla="*/ 12 h 12"/>
                <a:gd name="T14" fmla="*/ 12 w 12"/>
                <a:gd name="T15" fmla="*/ 12 h 12"/>
                <a:gd name="T16" fmla="*/ 12 w 12"/>
                <a:gd name="T17" fmla="*/ 10 h 12"/>
                <a:gd name="T18" fmla="*/ 12 w 12"/>
                <a:gd name="T19" fmla="*/ 10 h 12"/>
                <a:gd name="T20" fmla="*/ 6 w 12"/>
                <a:gd name="T21" fmla="*/ 6 h 12"/>
                <a:gd name="T22" fmla="*/ 0 w 12"/>
                <a:gd name="T23" fmla="*/ 0 h 12"/>
                <a:gd name="T24" fmla="*/ 0 w 12"/>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2"/>
                <a:gd name="T41" fmla="*/ 12 w 12"/>
                <a:gd name="T42" fmla="*/ 12 h 1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2">
                  <a:moveTo>
                    <a:pt x="0" y="0"/>
                  </a:moveTo>
                  <a:lnTo>
                    <a:pt x="0" y="0"/>
                  </a:lnTo>
                  <a:lnTo>
                    <a:pt x="2" y="8"/>
                  </a:lnTo>
                  <a:lnTo>
                    <a:pt x="4" y="12"/>
                  </a:lnTo>
                  <a:lnTo>
                    <a:pt x="6" y="12"/>
                  </a:lnTo>
                  <a:lnTo>
                    <a:pt x="8" y="12"/>
                  </a:lnTo>
                  <a:lnTo>
                    <a:pt x="12" y="12"/>
                  </a:lnTo>
                  <a:lnTo>
                    <a:pt x="12" y="10"/>
                  </a:lnTo>
                  <a:lnTo>
                    <a:pt x="6" y="6"/>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07" name="Freeform 163"/>
            <p:cNvSpPr/>
            <p:nvPr/>
          </p:nvSpPr>
          <p:spPr bwMode="auto">
            <a:xfrm>
              <a:off x="5234741" y="2270149"/>
              <a:ext cx="4957" cy="12111"/>
            </a:xfrm>
            <a:custGeom>
              <a:gdLst>
                <a:gd name="T0" fmla="*/ 0 w 2"/>
                <a:gd name="T1" fmla="*/ 0 h 4"/>
                <a:gd name="T2" fmla="*/ 2 w 2"/>
                <a:gd name="T3" fmla="*/ 4 h 4"/>
                <a:gd name="T4" fmla="*/ 2 w 2"/>
                <a:gd name="T5" fmla="*/ 4 h 4"/>
                <a:gd name="T6" fmla="*/ 2 w 2"/>
                <a:gd name="T7" fmla="*/ 4 h 4"/>
                <a:gd name="T8" fmla="*/ 2 w 2"/>
                <a:gd name="T9" fmla="*/ 2 h 4"/>
                <a:gd name="T10" fmla="*/ 0 w 2"/>
                <a:gd name="T11" fmla="*/ 0 h 4"/>
                <a:gd name="T12" fmla="*/ 0 w 2"/>
                <a:gd name="T13" fmla="*/ 0 h 4"/>
                <a:gd name="T14" fmla="*/ 0 60000 65536"/>
                <a:gd name="T15" fmla="*/ 0 60000 65536"/>
                <a:gd name="T16" fmla="*/ 0 60000 65536"/>
                <a:gd name="T17" fmla="*/ 0 60000 65536"/>
                <a:gd name="T18" fmla="*/ 0 60000 65536"/>
                <a:gd name="T19" fmla="*/ 0 60000 65536"/>
                <a:gd name="T20" fmla="*/ 0 60000 65536"/>
                <a:gd name="T21" fmla="*/ 0 w 2"/>
                <a:gd name="T22" fmla="*/ 0 h 4"/>
                <a:gd name="T23" fmla="*/ 2 w 2"/>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08" name="Freeform 164"/>
            <p:cNvSpPr/>
            <p:nvPr/>
          </p:nvSpPr>
          <p:spPr bwMode="auto">
            <a:xfrm>
              <a:off x="5514762" y="2723129"/>
              <a:ext cx="12390" cy="12111"/>
            </a:xfrm>
            <a:custGeom>
              <a:gdLst>
                <a:gd name="T0" fmla="*/ 0 w 4"/>
                <a:gd name="T1" fmla="*/ 0 h 4"/>
                <a:gd name="T2" fmla="*/ 2 w 4"/>
                <a:gd name="T3" fmla="*/ 4 h 4"/>
                <a:gd name="T4" fmla="*/ 2 w 4"/>
                <a:gd name="T5" fmla="*/ 4 h 4"/>
                <a:gd name="T6" fmla="*/ 4 w 4"/>
                <a:gd name="T7" fmla="*/ 4 h 4"/>
                <a:gd name="T8" fmla="*/ 4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09" name="Freeform 165"/>
            <p:cNvSpPr/>
            <p:nvPr/>
          </p:nvSpPr>
          <p:spPr bwMode="auto">
            <a:xfrm>
              <a:off x="5750177" y="2672260"/>
              <a:ext cx="34692" cy="29068"/>
            </a:xfrm>
            <a:custGeom>
              <a:gdLst>
                <a:gd name="T0" fmla="*/ 10 w 12"/>
                <a:gd name="T1" fmla="*/ 0 h 10"/>
                <a:gd name="T2" fmla="*/ 10 w 12"/>
                <a:gd name="T3" fmla="*/ 0 h 10"/>
                <a:gd name="T4" fmla="*/ 2 w 12"/>
                <a:gd name="T5" fmla="*/ 2 h 10"/>
                <a:gd name="T6" fmla="*/ 2 w 12"/>
                <a:gd name="T7" fmla="*/ 2 h 10"/>
                <a:gd name="T8" fmla="*/ 0 w 12"/>
                <a:gd name="T9" fmla="*/ 4 h 10"/>
                <a:gd name="T10" fmla="*/ 2 w 12"/>
                <a:gd name="T11" fmla="*/ 6 h 10"/>
                <a:gd name="T12" fmla="*/ 8 w 12"/>
                <a:gd name="T13" fmla="*/ 10 h 10"/>
                <a:gd name="T14" fmla="*/ 8 w 12"/>
                <a:gd name="T15" fmla="*/ 10 h 10"/>
                <a:gd name="T16" fmla="*/ 12 w 12"/>
                <a:gd name="T17" fmla="*/ 4 h 10"/>
                <a:gd name="T18" fmla="*/ 12 w 12"/>
                <a:gd name="T19" fmla="*/ 2 h 10"/>
                <a:gd name="T20" fmla="*/ 12 w 12"/>
                <a:gd name="T21" fmla="*/ 0 h 10"/>
                <a:gd name="T22" fmla="*/ 10 w 12"/>
                <a:gd name="T23" fmla="*/ 0 h 10"/>
                <a:gd name="T24" fmla="*/ 10 w 12"/>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0"/>
                <a:gd name="T41" fmla="*/ 12 w 12"/>
                <a:gd name="T42" fmla="*/ 10 h 10"/>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0">
                  <a:moveTo>
                    <a:pt x="10" y="0"/>
                  </a:moveTo>
                  <a:lnTo>
                    <a:pt x="10" y="0"/>
                  </a:lnTo>
                  <a:lnTo>
                    <a:pt x="2" y="2"/>
                  </a:lnTo>
                  <a:lnTo>
                    <a:pt x="0" y="4"/>
                  </a:lnTo>
                  <a:lnTo>
                    <a:pt x="2" y="6"/>
                  </a:lnTo>
                  <a:lnTo>
                    <a:pt x="8" y="10"/>
                  </a:lnTo>
                  <a:lnTo>
                    <a:pt x="12" y="4"/>
                  </a:lnTo>
                  <a:lnTo>
                    <a:pt x="12" y="2"/>
                  </a:lnTo>
                  <a:lnTo>
                    <a:pt x="12"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110" name="Freeform 166"/>
            <p:cNvSpPr/>
            <p:nvPr/>
          </p:nvSpPr>
          <p:spPr bwMode="auto">
            <a:xfrm>
              <a:off x="5264477" y="2689216"/>
              <a:ext cx="9911" cy="12111"/>
            </a:xfrm>
            <a:custGeom>
              <a:gdLst>
                <a:gd name="T0" fmla="*/ 0 w 4"/>
                <a:gd name="T1" fmla="*/ 0 h 4"/>
                <a:gd name="T2" fmla="*/ 2 w 4"/>
                <a:gd name="T3" fmla="*/ 4 h 4"/>
                <a:gd name="T4" fmla="*/ 2 w 4"/>
                <a:gd name="T5" fmla="*/ 4 h 4"/>
                <a:gd name="T6" fmla="*/ 4 w 4"/>
                <a:gd name="T7" fmla="*/ 4 h 4"/>
                <a:gd name="T8" fmla="*/ 2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11" name="Freeform 167"/>
            <p:cNvSpPr/>
            <p:nvPr/>
          </p:nvSpPr>
          <p:spPr bwMode="auto">
            <a:xfrm>
              <a:off x="5291737" y="2684371"/>
              <a:ext cx="12390" cy="16955"/>
            </a:xfrm>
            <a:custGeom>
              <a:gdLst>
                <a:gd name="T0" fmla="*/ 0 w 4"/>
                <a:gd name="T1" fmla="*/ 0 h 6"/>
                <a:gd name="T2" fmla="*/ 0 w 4"/>
                <a:gd name="T3" fmla="*/ 0 h 6"/>
                <a:gd name="T4" fmla="*/ 2 w 4"/>
                <a:gd name="T5" fmla="*/ 6 h 6"/>
                <a:gd name="T6" fmla="*/ 2 w 4"/>
                <a:gd name="T7" fmla="*/ 6 h 6"/>
                <a:gd name="T8" fmla="*/ 4 w 4"/>
                <a:gd name="T9" fmla="*/ 6 h 6"/>
                <a:gd name="T10" fmla="*/ 4 w 4"/>
                <a:gd name="T11" fmla="*/ 4 h 6"/>
                <a:gd name="T12" fmla="*/ 4 w 4"/>
                <a:gd name="T13" fmla="*/ 2 h 6"/>
                <a:gd name="T14" fmla="*/ 0 w 4"/>
                <a:gd name="T15" fmla="*/ 0 h 6"/>
                <a:gd name="T16" fmla="*/ 0 w 4"/>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0" y="0"/>
                  </a:moveTo>
                  <a:lnTo>
                    <a:pt x="0" y="0"/>
                  </a:lnTo>
                  <a:lnTo>
                    <a:pt x="2" y="6"/>
                  </a:lnTo>
                  <a:lnTo>
                    <a:pt x="4" y="6"/>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12" name="Freeform 168"/>
            <p:cNvSpPr/>
            <p:nvPr/>
          </p:nvSpPr>
          <p:spPr bwMode="auto">
            <a:xfrm>
              <a:off x="5252088" y="2253192"/>
              <a:ext cx="12390" cy="12111"/>
            </a:xfrm>
            <a:custGeom>
              <a:gdLst>
                <a:gd name="T0" fmla="*/ 0 w 4"/>
                <a:gd name="T1" fmla="*/ 0 h 4"/>
                <a:gd name="T2" fmla="*/ 0 w 4"/>
                <a:gd name="T3" fmla="*/ 4 h 4"/>
                <a:gd name="T4" fmla="*/ 4 w 4"/>
                <a:gd name="T5" fmla="*/ 4 h 4"/>
                <a:gd name="T6" fmla="*/ 4 w 4"/>
                <a:gd name="T7" fmla="*/ 4 h 4"/>
                <a:gd name="T8" fmla="*/ 2 w 4"/>
                <a:gd name="T9" fmla="*/ 2 h 4"/>
                <a:gd name="T10" fmla="*/ 2 w 4"/>
                <a:gd name="T11" fmla="*/ 2 h 4"/>
                <a:gd name="T12" fmla="*/ 2 w 4"/>
                <a:gd name="T13" fmla="*/ 0 h 4"/>
                <a:gd name="T14" fmla="*/ 0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lnTo>
                    <a:pt x="0" y="4"/>
                  </a:lnTo>
                  <a:lnTo>
                    <a:pt x="4" y="4"/>
                  </a:lnTo>
                  <a:lnTo>
                    <a:pt x="2"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13" name="Freeform 169"/>
            <p:cNvSpPr/>
            <p:nvPr/>
          </p:nvSpPr>
          <p:spPr bwMode="auto">
            <a:xfrm>
              <a:off x="5608928" y="2810334"/>
              <a:ext cx="12390" cy="9688"/>
            </a:xfrm>
            <a:custGeom>
              <a:gdLst>
                <a:gd name="T0" fmla="*/ 0 w 4"/>
                <a:gd name="T1" fmla="*/ 0 h 4"/>
                <a:gd name="T2" fmla="*/ 2 w 4"/>
                <a:gd name="T3" fmla="*/ 4 h 4"/>
                <a:gd name="T4" fmla="*/ 2 w 4"/>
                <a:gd name="T5" fmla="*/ 4 h 4"/>
                <a:gd name="T6" fmla="*/ 4 w 4"/>
                <a:gd name="T7" fmla="*/ 4 h 4"/>
                <a:gd name="T8" fmla="*/ 4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14" name="Freeform 170"/>
            <p:cNvSpPr>
              <a:spLocks noEditPoints="1"/>
            </p:cNvSpPr>
            <p:nvPr/>
          </p:nvSpPr>
          <p:spPr bwMode="auto">
            <a:xfrm>
              <a:off x="4823382" y="1945552"/>
              <a:ext cx="1060610" cy="784844"/>
            </a:xfrm>
            <a:custGeom>
              <a:gdLst>
                <a:gd name="T0" fmla="*/ 338 w 362"/>
                <a:gd name="T1" fmla="*/ 172 h 274"/>
                <a:gd name="T2" fmla="*/ 320 w 362"/>
                <a:gd name="T3" fmla="*/ 164 h 274"/>
                <a:gd name="T4" fmla="*/ 308 w 362"/>
                <a:gd name="T5" fmla="*/ 146 h 274"/>
                <a:gd name="T6" fmla="*/ 294 w 362"/>
                <a:gd name="T7" fmla="*/ 156 h 274"/>
                <a:gd name="T8" fmla="*/ 266 w 362"/>
                <a:gd name="T9" fmla="*/ 130 h 274"/>
                <a:gd name="T10" fmla="*/ 276 w 362"/>
                <a:gd name="T11" fmla="*/ 108 h 274"/>
                <a:gd name="T12" fmla="*/ 278 w 362"/>
                <a:gd name="T13" fmla="*/ 92 h 274"/>
                <a:gd name="T14" fmla="*/ 262 w 362"/>
                <a:gd name="T15" fmla="*/ 92 h 274"/>
                <a:gd name="T16" fmla="*/ 260 w 362"/>
                <a:gd name="T17" fmla="*/ 80 h 274"/>
                <a:gd name="T18" fmla="*/ 240 w 362"/>
                <a:gd name="T19" fmla="*/ 72 h 274"/>
                <a:gd name="T20" fmla="*/ 228 w 362"/>
                <a:gd name="T21" fmla="*/ 66 h 274"/>
                <a:gd name="T22" fmla="*/ 208 w 362"/>
                <a:gd name="T23" fmla="*/ 62 h 274"/>
                <a:gd name="T24" fmla="*/ 200 w 362"/>
                <a:gd name="T25" fmla="*/ 42 h 274"/>
                <a:gd name="T26" fmla="*/ 146 w 362"/>
                <a:gd name="T27" fmla="*/ 26 h 274"/>
                <a:gd name="T28" fmla="*/ 130 w 362"/>
                <a:gd name="T29" fmla="*/ 2 h 274"/>
                <a:gd name="T30" fmla="*/ 68 w 362"/>
                <a:gd name="T31" fmla="*/ 18 h 274"/>
                <a:gd name="T32" fmla="*/ 60 w 362"/>
                <a:gd name="T33" fmla="*/ 34 h 274"/>
                <a:gd name="T34" fmla="*/ 58 w 362"/>
                <a:gd name="T35" fmla="*/ 42 h 274"/>
                <a:gd name="T36" fmla="*/ 64 w 362"/>
                <a:gd name="T37" fmla="*/ 68 h 274"/>
                <a:gd name="T38" fmla="*/ 48 w 362"/>
                <a:gd name="T39" fmla="*/ 50 h 274"/>
                <a:gd name="T40" fmla="*/ 46 w 362"/>
                <a:gd name="T41" fmla="*/ 4 h 274"/>
                <a:gd name="T42" fmla="*/ 0 w 362"/>
                <a:gd name="T43" fmla="*/ 54 h 274"/>
                <a:gd name="T44" fmla="*/ 20 w 362"/>
                <a:gd name="T45" fmla="*/ 70 h 274"/>
                <a:gd name="T46" fmla="*/ 54 w 362"/>
                <a:gd name="T47" fmla="*/ 94 h 274"/>
                <a:gd name="T48" fmla="*/ 94 w 362"/>
                <a:gd name="T49" fmla="*/ 98 h 274"/>
                <a:gd name="T50" fmla="*/ 122 w 362"/>
                <a:gd name="T51" fmla="*/ 98 h 274"/>
                <a:gd name="T52" fmla="*/ 146 w 362"/>
                <a:gd name="T53" fmla="*/ 86 h 274"/>
                <a:gd name="T54" fmla="*/ 154 w 362"/>
                <a:gd name="T55" fmla="*/ 90 h 274"/>
                <a:gd name="T56" fmla="*/ 176 w 362"/>
                <a:gd name="T57" fmla="*/ 100 h 274"/>
                <a:gd name="T58" fmla="*/ 182 w 362"/>
                <a:gd name="T59" fmla="*/ 124 h 274"/>
                <a:gd name="T60" fmla="*/ 204 w 362"/>
                <a:gd name="T61" fmla="*/ 120 h 274"/>
                <a:gd name="T62" fmla="*/ 218 w 362"/>
                <a:gd name="T63" fmla="*/ 140 h 274"/>
                <a:gd name="T64" fmla="*/ 216 w 362"/>
                <a:gd name="T65" fmla="*/ 176 h 274"/>
                <a:gd name="T66" fmla="*/ 152 w 362"/>
                <a:gd name="T67" fmla="*/ 240 h 274"/>
                <a:gd name="T68" fmla="*/ 192 w 362"/>
                <a:gd name="T69" fmla="*/ 242 h 274"/>
                <a:gd name="T70" fmla="*/ 192 w 362"/>
                <a:gd name="T71" fmla="*/ 230 h 274"/>
                <a:gd name="T72" fmla="*/ 224 w 362"/>
                <a:gd name="T73" fmla="*/ 254 h 274"/>
                <a:gd name="T74" fmla="*/ 226 w 362"/>
                <a:gd name="T75" fmla="*/ 266 h 274"/>
                <a:gd name="T76" fmla="*/ 274 w 362"/>
                <a:gd name="T77" fmla="*/ 270 h 274"/>
                <a:gd name="T78" fmla="*/ 292 w 362"/>
                <a:gd name="T79" fmla="*/ 264 h 274"/>
                <a:gd name="T80" fmla="*/ 276 w 362"/>
                <a:gd name="T81" fmla="*/ 242 h 274"/>
                <a:gd name="T82" fmla="*/ 304 w 362"/>
                <a:gd name="T83" fmla="*/ 244 h 274"/>
                <a:gd name="T84" fmla="*/ 308 w 362"/>
                <a:gd name="T85" fmla="*/ 232 h 274"/>
                <a:gd name="T86" fmla="*/ 284 w 362"/>
                <a:gd name="T87" fmla="*/ 206 h 274"/>
                <a:gd name="T88" fmla="*/ 278 w 362"/>
                <a:gd name="T89" fmla="*/ 186 h 274"/>
                <a:gd name="T90" fmla="*/ 304 w 362"/>
                <a:gd name="T91" fmla="*/ 194 h 274"/>
                <a:gd name="T92" fmla="*/ 324 w 362"/>
                <a:gd name="T93" fmla="*/ 204 h 274"/>
                <a:gd name="T94" fmla="*/ 346 w 362"/>
                <a:gd name="T95" fmla="*/ 200 h 274"/>
                <a:gd name="T96" fmla="*/ 362 w 362"/>
                <a:gd name="T97" fmla="*/ 170 h 274"/>
                <a:gd name="T98" fmla="*/ 100 w 362"/>
                <a:gd name="T99" fmla="*/ 88 h 274"/>
                <a:gd name="T100" fmla="*/ 140 w 362"/>
                <a:gd name="T101" fmla="*/ 40 h 274"/>
                <a:gd name="T102" fmla="*/ 124 w 362"/>
                <a:gd name="T103" fmla="*/ 44 h 274"/>
                <a:gd name="T104" fmla="*/ 116 w 362"/>
                <a:gd name="T105" fmla="*/ 52 h 274"/>
                <a:gd name="T106" fmla="*/ 108 w 362"/>
                <a:gd name="T107" fmla="*/ 38 h 274"/>
                <a:gd name="T108" fmla="*/ 110 w 362"/>
                <a:gd name="T109" fmla="*/ 14 h 274"/>
                <a:gd name="T110" fmla="*/ 142 w 362"/>
                <a:gd name="T111" fmla="*/ 32 h 274"/>
                <a:gd name="T112" fmla="*/ 254 w 362"/>
                <a:gd name="T113" fmla="*/ 100 h 274"/>
                <a:gd name="T114" fmla="*/ 242 w 362"/>
                <a:gd name="T115" fmla="*/ 88 h 274"/>
                <a:gd name="T116" fmla="*/ 232 w 362"/>
                <a:gd name="T117" fmla="*/ 210 h 274"/>
                <a:gd name="T118" fmla="*/ 256 w 362"/>
                <a:gd name="T119" fmla="*/ 186 h 274"/>
                <a:gd name="T120" fmla="*/ 254 w 362"/>
                <a:gd name="T121" fmla="*/ 172 h 2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62"/>
                <a:gd name="T184" fmla="*/ 0 h 274"/>
                <a:gd name="T185" fmla="*/ 362 w 362"/>
                <a:gd name="T186" fmla="*/ 274 h 274"/>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62" h="274">
                  <a:moveTo>
                    <a:pt x="352" y="162"/>
                  </a:moveTo>
                  <a:lnTo>
                    <a:pt x="352" y="162"/>
                  </a:lnTo>
                  <a:lnTo>
                    <a:pt x="352" y="160"/>
                  </a:lnTo>
                  <a:lnTo>
                    <a:pt x="352" y="162"/>
                  </a:lnTo>
                  <a:lnTo>
                    <a:pt x="350" y="164"/>
                  </a:lnTo>
                  <a:lnTo>
                    <a:pt x="350" y="166"/>
                  </a:lnTo>
                  <a:lnTo>
                    <a:pt x="346" y="166"/>
                  </a:lnTo>
                  <a:lnTo>
                    <a:pt x="344" y="166"/>
                  </a:lnTo>
                  <a:lnTo>
                    <a:pt x="342" y="166"/>
                  </a:lnTo>
                  <a:lnTo>
                    <a:pt x="342" y="168"/>
                  </a:lnTo>
                  <a:lnTo>
                    <a:pt x="340" y="170"/>
                  </a:lnTo>
                  <a:lnTo>
                    <a:pt x="338" y="172"/>
                  </a:lnTo>
                  <a:lnTo>
                    <a:pt x="342" y="162"/>
                  </a:lnTo>
                  <a:lnTo>
                    <a:pt x="336" y="162"/>
                  </a:lnTo>
                  <a:lnTo>
                    <a:pt x="336" y="168"/>
                  </a:lnTo>
                  <a:lnTo>
                    <a:pt x="334" y="168"/>
                  </a:lnTo>
                  <a:lnTo>
                    <a:pt x="332" y="166"/>
                  </a:lnTo>
                  <a:lnTo>
                    <a:pt x="332" y="164"/>
                  </a:lnTo>
                  <a:lnTo>
                    <a:pt x="326" y="164"/>
                  </a:lnTo>
                  <a:lnTo>
                    <a:pt x="320" y="164"/>
                  </a:lnTo>
                  <a:lnTo>
                    <a:pt x="322" y="160"/>
                  </a:lnTo>
                  <a:lnTo>
                    <a:pt x="322" y="158"/>
                  </a:lnTo>
                  <a:lnTo>
                    <a:pt x="322" y="152"/>
                  </a:lnTo>
                  <a:lnTo>
                    <a:pt x="318" y="152"/>
                  </a:lnTo>
                  <a:lnTo>
                    <a:pt x="316" y="150"/>
                  </a:lnTo>
                  <a:lnTo>
                    <a:pt x="316" y="156"/>
                  </a:lnTo>
                  <a:lnTo>
                    <a:pt x="312" y="156"/>
                  </a:lnTo>
                  <a:lnTo>
                    <a:pt x="314" y="146"/>
                  </a:lnTo>
                  <a:lnTo>
                    <a:pt x="308" y="146"/>
                  </a:lnTo>
                  <a:lnTo>
                    <a:pt x="308" y="152"/>
                  </a:lnTo>
                  <a:lnTo>
                    <a:pt x="306" y="152"/>
                  </a:lnTo>
                  <a:lnTo>
                    <a:pt x="306" y="150"/>
                  </a:lnTo>
                  <a:lnTo>
                    <a:pt x="304" y="150"/>
                  </a:lnTo>
                  <a:lnTo>
                    <a:pt x="304" y="148"/>
                  </a:lnTo>
                  <a:lnTo>
                    <a:pt x="302" y="148"/>
                  </a:lnTo>
                  <a:lnTo>
                    <a:pt x="302" y="152"/>
                  </a:lnTo>
                  <a:lnTo>
                    <a:pt x="298" y="154"/>
                  </a:lnTo>
                  <a:lnTo>
                    <a:pt x="294" y="156"/>
                  </a:lnTo>
                  <a:lnTo>
                    <a:pt x="296" y="146"/>
                  </a:lnTo>
                  <a:lnTo>
                    <a:pt x="292" y="146"/>
                  </a:lnTo>
                  <a:lnTo>
                    <a:pt x="290" y="146"/>
                  </a:lnTo>
                  <a:lnTo>
                    <a:pt x="288" y="138"/>
                  </a:lnTo>
                  <a:lnTo>
                    <a:pt x="284" y="138"/>
                  </a:lnTo>
                  <a:lnTo>
                    <a:pt x="280" y="136"/>
                  </a:lnTo>
                  <a:lnTo>
                    <a:pt x="276" y="136"/>
                  </a:lnTo>
                  <a:lnTo>
                    <a:pt x="270" y="136"/>
                  </a:lnTo>
                  <a:lnTo>
                    <a:pt x="266" y="130"/>
                  </a:lnTo>
                  <a:lnTo>
                    <a:pt x="276" y="128"/>
                  </a:lnTo>
                  <a:lnTo>
                    <a:pt x="276" y="124"/>
                  </a:lnTo>
                  <a:lnTo>
                    <a:pt x="278" y="122"/>
                  </a:lnTo>
                  <a:lnTo>
                    <a:pt x="272" y="116"/>
                  </a:lnTo>
                  <a:lnTo>
                    <a:pt x="274" y="114"/>
                  </a:lnTo>
                  <a:lnTo>
                    <a:pt x="288" y="116"/>
                  </a:lnTo>
                  <a:lnTo>
                    <a:pt x="282" y="112"/>
                  </a:lnTo>
                  <a:lnTo>
                    <a:pt x="280" y="110"/>
                  </a:lnTo>
                  <a:lnTo>
                    <a:pt x="276" y="108"/>
                  </a:lnTo>
                  <a:lnTo>
                    <a:pt x="272" y="110"/>
                  </a:lnTo>
                  <a:lnTo>
                    <a:pt x="270" y="110"/>
                  </a:lnTo>
                  <a:lnTo>
                    <a:pt x="266" y="104"/>
                  </a:lnTo>
                  <a:lnTo>
                    <a:pt x="270" y="104"/>
                  </a:lnTo>
                  <a:lnTo>
                    <a:pt x="274" y="102"/>
                  </a:lnTo>
                  <a:lnTo>
                    <a:pt x="276" y="102"/>
                  </a:lnTo>
                  <a:lnTo>
                    <a:pt x="280" y="100"/>
                  </a:lnTo>
                  <a:lnTo>
                    <a:pt x="280" y="96"/>
                  </a:lnTo>
                  <a:lnTo>
                    <a:pt x="280" y="92"/>
                  </a:lnTo>
                  <a:lnTo>
                    <a:pt x="278" y="92"/>
                  </a:lnTo>
                  <a:lnTo>
                    <a:pt x="278" y="88"/>
                  </a:lnTo>
                  <a:lnTo>
                    <a:pt x="276" y="90"/>
                  </a:lnTo>
                  <a:lnTo>
                    <a:pt x="274" y="88"/>
                  </a:lnTo>
                  <a:lnTo>
                    <a:pt x="272" y="88"/>
                  </a:lnTo>
                  <a:lnTo>
                    <a:pt x="270" y="94"/>
                  </a:lnTo>
                  <a:lnTo>
                    <a:pt x="268" y="96"/>
                  </a:lnTo>
                  <a:lnTo>
                    <a:pt x="264" y="96"/>
                  </a:lnTo>
                  <a:lnTo>
                    <a:pt x="264" y="90"/>
                  </a:lnTo>
                  <a:lnTo>
                    <a:pt x="262" y="92"/>
                  </a:lnTo>
                  <a:lnTo>
                    <a:pt x="262" y="90"/>
                  </a:lnTo>
                  <a:lnTo>
                    <a:pt x="264" y="86"/>
                  </a:lnTo>
                  <a:lnTo>
                    <a:pt x="266" y="86"/>
                  </a:lnTo>
                  <a:lnTo>
                    <a:pt x="266" y="88"/>
                  </a:lnTo>
                  <a:lnTo>
                    <a:pt x="268" y="88"/>
                  </a:lnTo>
                  <a:lnTo>
                    <a:pt x="268" y="84"/>
                  </a:lnTo>
                  <a:lnTo>
                    <a:pt x="266" y="84"/>
                  </a:lnTo>
                  <a:lnTo>
                    <a:pt x="262" y="84"/>
                  </a:lnTo>
                  <a:lnTo>
                    <a:pt x="260" y="82"/>
                  </a:lnTo>
                  <a:lnTo>
                    <a:pt x="260" y="80"/>
                  </a:lnTo>
                  <a:lnTo>
                    <a:pt x="258" y="78"/>
                  </a:lnTo>
                  <a:lnTo>
                    <a:pt x="254" y="78"/>
                  </a:lnTo>
                  <a:lnTo>
                    <a:pt x="254" y="80"/>
                  </a:lnTo>
                  <a:lnTo>
                    <a:pt x="252" y="82"/>
                  </a:lnTo>
                  <a:lnTo>
                    <a:pt x="250" y="82"/>
                  </a:lnTo>
                  <a:lnTo>
                    <a:pt x="252" y="78"/>
                  </a:lnTo>
                  <a:lnTo>
                    <a:pt x="246" y="76"/>
                  </a:lnTo>
                  <a:lnTo>
                    <a:pt x="244" y="74"/>
                  </a:lnTo>
                  <a:lnTo>
                    <a:pt x="240" y="74"/>
                  </a:lnTo>
                  <a:lnTo>
                    <a:pt x="240" y="72"/>
                  </a:lnTo>
                  <a:lnTo>
                    <a:pt x="238" y="70"/>
                  </a:lnTo>
                  <a:lnTo>
                    <a:pt x="238" y="76"/>
                  </a:lnTo>
                  <a:lnTo>
                    <a:pt x="234" y="76"/>
                  </a:lnTo>
                  <a:lnTo>
                    <a:pt x="230" y="76"/>
                  </a:lnTo>
                  <a:lnTo>
                    <a:pt x="232" y="72"/>
                  </a:lnTo>
                  <a:lnTo>
                    <a:pt x="234" y="72"/>
                  </a:lnTo>
                  <a:lnTo>
                    <a:pt x="236" y="70"/>
                  </a:lnTo>
                  <a:lnTo>
                    <a:pt x="236" y="68"/>
                  </a:lnTo>
                  <a:lnTo>
                    <a:pt x="228" y="66"/>
                  </a:lnTo>
                  <a:lnTo>
                    <a:pt x="228" y="64"/>
                  </a:lnTo>
                  <a:lnTo>
                    <a:pt x="224" y="62"/>
                  </a:lnTo>
                  <a:lnTo>
                    <a:pt x="220" y="62"/>
                  </a:lnTo>
                  <a:lnTo>
                    <a:pt x="218" y="70"/>
                  </a:lnTo>
                  <a:lnTo>
                    <a:pt x="216" y="68"/>
                  </a:lnTo>
                  <a:lnTo>
                    <a:pt x="212" y="70"/>
                  </a:lnTo>
                  <a:lnTo>
                    <a:pt x="212" y="62"/>
                  </a:lnTo>
                  <a:lnTo>
                    <a:pt x="212" y="60"/>
                  </a:lnTo>
                  <a:lnTo>
                    <a:pt x="208" y="62"/>
                  </a:lnTo>
                  <a:lnTo>
                    <a:pt x="204" y="70"/>
                  </a:lnTo>
                  <a:lnTo>
                    <a:pt x="200" y="62"/>
                  </a:lnTo>
                  <a:lnTo>
                    <a:pt x="202" y="60"/>
                  </a:lnTo>
                  <a:lnTo>
                    <a:pt x="204" y="58"/>
                  </a:lnTo>
                  <a:lnTo>
                    <a:pt x="206" y="54"/>
                  </a:lnTo>
                  <a:lnTo>
                    <a:pt x="206" y="50"/>
                  </a:lnTo>
                  <a:lnTo>
                    <a:pt x="198" y="46"/>
                  </a:lnTo>
                  <a:lnTo>
                    <a:pt x="200" y="46"/>
                  </a:lnTo>
                  <a:lnTo>
                    <a:pt x="200" y="42"/>
                  </a:lnTo>
                  <a:lnTo>
                    <a:pt x="200" y="40"/>
                  </a:lnTo>
                  <a:lnTo>
                    <a:pt x="198" y="40"/>
                  </a:lnTo>
                  <a:lnTo>
                    <a:pt x="198" y="36"/>
                  </a:lnTo>
                  <a:lnTo>
                    <a:pt x="192" y="34"/>
                  </a:lnTo>
                  <a:lnTo>
                    <a:pt x="188" y="36"/>
                  </a:lnTo>
                  <a:lnTo>
                    <a:pt x="182" y="38"/>
                  </a:lnTo>
                  <a:lnTo>
                    <a:pt x="178" y="40"/>
                  </a:lnTo>
                  <a:lnTo>
                    <a:pt x="174" y="36"/>
                  </a:lnTo>
                  <a:lnTo>
                    <a:pt x="160" y="32"/>
                  </a:lnTo>
                  <a:lnTo>
                    <a:pt x="144" y="30"/>
                  </a:lnTo>
                  <a:lnTo>
                    <a:pt x="146" y="26"/>
                  </a:lnTo>
                  <a:lnTo>
                    <a:pt x="156" y="22"/>
                  </a:lnTo>
                  <a:lnTo>
                    <a:pt x="162" y="20"/>
                  </a:lnTo>
                  <a:lnTo>
                    <a:pt x="162" y="16"/>
                  </a:lnTo>
                  <a:lnTo>
                    <a:pt x="156" y="6"/>
                  </a:lnTo>
                  <a:lnTo>
                    <a:pt x="152" y="2"/>
                  </a:lnTo>
                  <a:lnTo>
                    <a:pt x="148" y="0"/>
                  </a:lnTo>
                  <a:lnTo>
                    <a:pt x="138" y="6"/>
                  </a:lnTo>
                  <a:lnTo>
                    <a:pt x="134" y="6"/>
                  </a:lnTo>
                  <a:lnTo>
                    <a:pt x="134" y="4"/>
                  </a:lnTo>
                  <a:lnTo>
                    <a:pt x="130" y="2"/>
                  </a:lnTo>
                  <a:lnTo>
                    <a:pt x="124" y="2"/>
                  </a:lnTo>
                  <a:lnTo>
                    <a:pt x="118" y="4"/>
                  </a:lnTo>
                  <a:lnTo>
                    <a:pt x="110" y="8"/>
                  </a:lnTo>
                  <a:lnTo>
                    <a:pt x="110" y="12"/>
                  </a:lnTo>
                  <a:lnTo>
                    <a:pt x="108" y="10"/>
                  </a:lnTo>
                  <a:lnTo>
                    <a:pt x="108" y="6"/>
                  </a:lnTo>
                  <a:lnTo>
                    <a:pt x="96" y="4"/>
                  </a:lnTo>
                  <a:lnTo>
                    <a:pt x="86" y="6"/>
                  </a:lnTo>
                  <a:lnTo>
                    <a:pt x="66" y="16"/>
                  </a:lnTo>
                  <a:lnTo>
                    <a:pt x="68" y="18"/>
                  </a:lnTo>
                  <a:lnTo>
                    <a:pt x="68" y="20"/>
                  </a:lnTo>
                  <a:lnTo>
                    <a:pt x="66" y="20"/>
                  </a:lnTo>
                  <a:lnTo>
                    <a:pt x="68" y="24"/>
                  </a:lnTo>
                  <a:lnTo>
                    <a:pt x="66" y="24"/>
                  </a:lnTo>
                  <a:lnTo>
                    <a:pt x="64" y="22"/>
                  </a:lnTo>
                  <a:lnTo>
                    <a:pt x="58" y="26"/>
                  </a:lnTo>
                  <a:lnTo>
                    <a:pt x="58" y="34"/>
                  </a:lnTo>
                  <a:lnTo>
                    <a:pt x="60" y="34"/>
                  </a:lnTo>
                  <a:lnTo>
                    <a:pt x="60" y="38"/>
                  </a:lnTo>
                  <a:lnTo>
                    <a:pt x="64" y="36"/>
                  </a:lnTo>
                  <a:lnTo>
                    <a:pt x="70" y="38"/>
                  </a:lnTo>
                  <a:lnTo>
                    <a:pt x="70" y="44"/>
                  </a:lnTo>
                  <a:lnTo>
                    <a:pt x="68" y="44"/>
                  </a:lnTo>
                  <a:lnTo>
                    <a:pt x="66" y="40"/>
                  </a:lnTo>
                  <a:lnTo>
                    <a:pt x="62" y="42"/>
                  </a:lnTo>
                  <a:lnTo>
                    <a:pt x="58" y="40"/>
                  </a:lnTo>
                  <a:lnTo>
                    <a:pt x="58" y="42"/>
                  </a:lnTo>
                  <a:lnTo>
                    <a:pt x="58" y="44"/>
                  </a:lnTo>
                  <a:lnTo>
                    <a:pt x="56" y="44"/>
                  </a:lnTo>
                  <a:lnTo>
                    <a:pt x="58" y="48"/>
                  </a:lnTo>
                  <a:lnTo>
                    <a:pt x="62" y="50"/>
                  </a:lnTo>
                  <a:lnTo>
                    <a:pt x="66" y="50"/>
                  </a:lnTo>
                  <a:lnTo>
                    <a:pt x="66" y="54"/>
                  </a:lnTo>
                  <a:lnTo>
                    <a:pt x="64" y="56"/>
                  </a:lnTo>
                  <a:lnTo>
                    <a:pt x="64" y="58"/>
                  </a:lnTo>
                  <a:lnTo>
                    <a:pt x="64" y="62"/>
                  </a:lnTo>
                  <a:lnTo>
                    <a:pt x="66" y="66"/>
                  </a:lnTo>
                  <a:lnTo>
                    <a:pt x="64" y="68"/>
                  </a:lnTo>
                  <a:lnTo>
                    <a:pt x="62" y="66"/>
                  </a:lnTo>
                  <a:lnTo>
                    <a:pt x="60" y="64"/>
                  </a:lnTo>
                  <a:lnTo>
                    <a:pt x="54" y="64"/>
                  </a:lnTo>
                  <a:lnTo>
                    <a:pt x="48" y="66"/>
                  </a:lnTo>
                  <a:lnTo>
                    <a:pt x="58" y="60"/>
                  </a:lnTo>
                  <a:lnTo>
                    <a:pt x="56" y="54"/>
                  </a:lnTo>
                  <a:lnTo>
                    <a:pt x="52" y="52"/>
                  </a:lnTo>
                  <a:lnTo>
                    <a:pt x="48" y="50"/>
                  </a:lnTo>
                  <a:lnTo>
                    <a:pt x="46" y="42"/>
                  </a:lnTo>
                  <a:lnTo>
                    <a:pt x="48" y="30"/>
                  </a:lnTo>
                  <a:lnTo>
                    <a:pt x="50" y="20"/>
                  </a:lnTo>
                  <a:lnTo>
                    <a:pt x="54" y="14"/>
                  </a:lnTo>
                  <a:lnTo>
                    <a:pt x="58" y="12"/>
                  </a:lnTo>
                  <a:lnTo>
                    <a:pt x="64" y="10"/>
                  </a:lnTo>
                  <a:lnTo>
                    <a:pt x="78" y="8"/>
                  </a:lnTo>
                  <a:lnTo>
                    <a:pt x="78" y="4"/>
                  </a:lnTo>
                  <a:lnTo>
                    <a:pt x="72" y="2"/>
                  </a:lnTo>
                  <a:lnTo>
                    <a:pt x="46" y="4"/>
                  </a:lnTo>
                  <a:lnTo>
                    <a:pt x="18" y="10"/>
                  </a:lnTo>
                  <a:lnTo>
                    <a:pt x="18" y="18"/>
                  </a:lnTo>
                  <a:lnTo>
                    <a:pt x="16" y="20"/>
                  </a:lnTo>
                  <a:lnTo>
                    <a:pt x="14" y="20"/>
                  </a:lnTo>
                  <a:lnTo>
                    <a:pt x="12" y="24"/>
                  </a:lnTo>
                  <a:lnTo>
                    <a:pt x="14" y="28"/>
                  </a:lnTo>
                  <a:lnTo>
                    <a:pt x="8" y="34"/>
                  </a:lnTo>
                  <a:lnTo>
                    <a:pt x="4" y="44"/>
                  </a:lnTo>
                  <a:lnTo>
                    <a:pt x="0" y="54"/>
                  </a:lnTo>
                  <a:lnTo>
                    <a:pt x="4" y="56"/>
                  </a:lnTo>
                  <a:lnTo>
                    <a:pt x="8" y="58"/>
                  </a:lnTo>
                  <a:lnTo>
                    <a:pt x="6" y="60"/>
                  </a:lnTo>
                  <a:lnTo>
                    <a:pt x="6" y="62"/>
                  </a:lnTo>
                  <a:lnTo>
                    <a:pt x="16" y="66"/>
                  </a:lnTo>
                  <a:lnTo>
                    <a:pt x="30" y="68"/>
                  </a:lnTo>
                  <a:lnTo>
                    <a:pt x="30" y="72"/>
                  </a:lnTo>
                  <a:lnTo>
                    <a:pt x="26" y="72"/>
                  </a:lnTo>
                  <a:lnTo>
                    <a:pt x="20" y="70"/>
                  </a:lnTo>
                  <a:lnTo>
                    <a:pt x="26" y="78"/>
                  </a:lnTo>
                  <a:lnTo>
                    <a:pt x="34" y="84"/>
                  </a:lnTo>
                  <a:lnTo>
                    <a:pt x="30" y="84"/>
                  </a:lnTo>
                  <a:lnTo>
                    <a:pt x="30" y="86"/>
                  </a:lnTo>
                  <a:lnTo>
                    <a:pt x="34" y="86"/>
                  </a:lnTo>
                  <a:lnTo>
                    <a:pt x="36" y="88"/>
                  </a:lnTo>
                  <a:lnTo>
                    <a:pt x="38" y="84"/>
                  </a:lnTo>
                  <a:lnTo>
                    <a:pt x="38" y="82"/>
                  </a:lnTo>
                  <a:lnTo>
                    <a:pt x="42" y="82"/>
                  </a:lnTo>
                  <a:lnTo>
                    <a:pt x="48" y="88"/>
                  </a:lnTo>
                  <a:lnTo>
                    <a:pt x="54" y="94"/>
                  </a:lnTo>
                  <a:lnTo>
                    <a:pt x="60" y="94"/>
                  </a:lnTo>
                  <a:lnTo>
                    <a:pt x="60" y="90"/>
                  </a:lnTo>
                  <a:lnTo>
                    <a:pt x="64" y="92"/>
                  </a:lnTo>
                  <a:lnTo>
                    <a:pt x="66" y="94"/>
                  </a:lnTo>
                  <a:lnTo>
                    <a:pt x="74" y="96"/>
                  </a:lnTo>
                  <a:lnTo>
                    <a:pt x="80" y="96"/>
                  </a:lnTo>
                  <a:lnTo>
                    <a:pt x="92" y="94"/>
                  </a:lnTo>
                  <a:lnTo>
                    <a:pt x="94" y="98"/>
                  </a:lnTo>
                  <a:lnTo>
                    <a:pt x="100" y="100"/>
                  </a:lnTo>
                  <a:lnTo>
                    <a:pt x="108" y="100"/>
                  </a:lnTo>
                  <a:lnTo>
                    <a:pt x="102" y="92"/>
                  </a:lnTo>
                  <a:lnTo>
                    <a:pt x="100" y="90"/>
                  </a:lnTo>
                  <a:lnTo>
                    <a:pt x="102" y="90"/>
                  </a:lnTo>
                  <a:lnTo>
                    <a:pt x="108" y="92"/>
                  </a:lnTo>
                  <a:lnTo>
                    <a:pt x="122" y="104"/>
                  </a:lnTo>
                  <a:lnTo>
                    <a:pt x="122" y="102"/>
                  </a:lnTo>
                  <a:lnTo>
                    <a:pt x="122" y="98"/>
                  </a:lnTo>
                  <a:lnTo>
                    <a:pt x="116" y="92"/>
                  </a:lnTo>
                  <a:lnTo>
                    <a:pt x="116" y="90"/>
                  </a:lnTo>
                  <a:lnTo>
                    <a:pt x="112" y="88"/>
                  </a:lnTo>
                  <a:lnTo>
                    <a:pt x="122" y="88"/>
                  </a:lnTo>
                  <a:lnTo>
                    <a:pt x="126" y="90"/>
                  </a:lnTo>
                  <a:lnTo>
                    <a:pt x="136" y="96"/>
                  </a:lnTo>
                  <a:lnTo>
                    <a:pt x="142" y="96"/>
                  </a:lnTo>
                  <a:lnTo>
                    <a:pt x="148" y="94"/>
                  </a:lnTo>
                  <a:lnTo>
                    <a:pt x="146" y="86"/>
                  </a:lnTo>
                  <a:lnTo>
                    <a:pt x="144" y="86"/>
                  </a:lnTo>
                  <a:lnTo>
                    <a:pt x="142" y="86"/>
                  </a:lnTo>
                  <a:lnTo>
                    <a:pt x="144" y="88"/>
                  </a:lnTo>
                  <a:lnTo>
                    <a:pt x="140" y="88"/>
                  </a:lnTo>
                  <a:lnTo>
                    <a:pt x="140" y="86"/>
                  </a:lnTo>
                  <a:lnTo>
                    <a:pt x="148" y="82"/>
                  </a:lnTo>
                  <a:lnTo>
                    <a:pt x="150" y="86"/>
                  </a:lnTo>
                  <a:lnTo>
                    <a:pt x="152" y="90"/>
                  </a:lnTo>
                  <a:lnTo>
                    <a:pt x="154" y="90"/>
                  </a:lnTo>
                  <a:lnTo>
                    <a:pt x="154" y="88"/>
                  </a:lnTo>
                  <a:lnTo>
                    <a:pt x="156" y="88"/>
                  </a:lnTo>
                  <a:lnTo>
                    <a:pt x="160" y="102"/>
                  </a:lnTo>
                  <a:lnTo>
                    <a:pt x="162" y="100"/>
                  </a:lnTo>
                  <a:lnTo>
                    <a:pt x="162" y="96"/>
                  </a:lnTo>
                  <a:lnTo>
                    <a:pt x="166" y="96"/>
                  </a:lnTo>
                  <a:lnTo>
                    <a:pt x="168" y="96"/>
                  </a:lnTo>
                  <a:lnTo>
                    <a:pt x="170" y="94"/>
                  </a:lnTo>
                  <a:lnTo>
                    <a:pt x="172" y="98"/>
                  </a:lnTo>
                  <a:lnTo>
                    <a:pt x="176" y="100"/>
                  </a:lnTo>
                  <a:lnTo>
                    <a:pt x="174" y="102"/>
                  </a:lnTo>
                  <a:lnTo>
                    <a:pt x="174" y="106"/>
                  </a:lnTo>
                  <a:lnTo>
                    <a:pt x="184" y="100"/>
                  </a:lnTo>
                  <a:lnTo>
                    <a:pt x="184" y="102"/>
                  </a:lnTo>
                  <a:lnTo>
                    <a:pt x="182" y="112"/>
                  </a:lnTo>
                  <a:lnTo>
                    <a:pt x="190" y="116"/>
                  </a:lnTo>
                  <a:lnTo>
                    <a:pt x="184" y="118"/>
                  </a:lnTo>
                  <a:lnTo>
                    <a:pt x="184" y="124"/>
                  </a:lnTo>
                  <a:lnTo>
                    <a:pt x="182" y="124"/>
                  </a:lnTo>
                  <a:lnTo>
                    <a:pt x="182" y="128"/>
                  </a:lnTo>
                  <a:lnTo>
                    <a:pt x="188" y="128"/>
                  </a:lnTo>
                  <a:lnTo>
                    <a:pt x="186" y="130"/>
                  </a:lnTo>
                  <a:lnTo>
                    <a:pt x="186" y="132"/>
                  </a:lnTo>
                  <a:lnTo>
                    <a:pt x="188" y="134"/>
                  </a:lnTo>
                  <a:lnTo>
                    <a:pt x="198" y="128"/>
                  </a:lnTo>
                  <a:lnTo>
                    <a:pt x="204" y="124"/>
                  </a:lnTo>
                  <a:lnTo>
                    <a:pt x="204" y="120"/>
                  </a:lnTo>
                  <a:lnTo>
                    <a:pt x="206" y="120"/>
                  </a:lnTo>
                  <a:lnTo>
                    <a:pt x="208" y="122"/>
                  </a:lnTo>
                  <a:lnTo>
                    <a:pt x="206" y="134"/>
                  </a:lnTo>
                  <a:lnTo>
                    <a:pt x="206" y="136"/>
                  </a:lnTo>
                  <a:lnTo>
                    <a:pt x="208" y="136"/>
                  </a:lnTo>
                  <a:lnTo>
                    <a:pt x="210" y="136"/>
                  </a:lnTo>
                  <a:lnTo>
                    <a:pt x="212" y="140"/>
                  </a:lnTo>
                  <a:lnTo>
                    <a:pt x="218" y="140"/>
                  </a:lnTo>
                  <a:lnTo>
                    <a:pt x="218" y="144"/>
                  </a:lnTo>
                  <a:lnTo>
                    <a:pt x="216" y="150"/>
                  </a:lnTo>
                  <a:lnTo>
                    <a:pt x="222" y="162"/>
                  </a:lnTo>
                  <a:lnTo>
                    <a:pt x="214" y="162"/>
                  </a:lnTo>
                  <a:lnTo>
                    <a:pt x="216" y="164"/>
                  </a:lnTo>
                  <a:lnTo>
                    <a:pt x="214" y="168"/>
                  </a:lnTo>
                  <a:lnTo>
                    <a:pt x="212" y="172"/>
                  </a:lnTo>
                  <a:lnTo>
                    <a:pt x="220" y="176"/>
                  </a:lnTo>
                  <a:lnTo>
                    <a:pt x="216" y="176"/>
                  </a:lnTo>
                  <a:lnTo>
                    <a:pt x="212" y="176"/>
                  </a:lnTo>
                  <a:lnTo>
                    <a:pt x="206" y="184"/>
                  </a:lnTo>
                  <a:lnTo>
                    <a:pt x="200" y="194"/>
                  </a:lnTo>
                  <a:lnTo>
                    <a:pt x="214" y="214"/>
                  </a:lnTo>
                  <a:lnTo>
                    <a:pt x="184" y="220"/>
                  </a:lnTo>
                  <a:lnTo>
                    <a:pt x="170" y="220"/>
                  </a:lnTo>
                  <a:lnTo>
                    <a:pt x="156" y="222"/>
                  </a:lnTo>
                  <a:lnTo>
                    <a:pt x="154" y="232"/>
                  </a:lnTo>
                  <a:lnTo>
                    <a:pt x="152" y="240"/>
                  </a:lnTo>
                  <a:lnTo>
                    <a:pt x="150" y="240"/>
                  </a:lnTo>
                  <a:lnTo>
                    <a:pt x="150" y="242"/>
                  </a:lnTo>
                  <a:lnTo>
                    <a:pt x="160" y="248"/>
                  </a:lnTo>
                  <a:lnTo>
                    <a:pt x="166" y="250"/>
                  </a:lnTo>
                  <a:lnTo>
                    <a:pt x="172" y="248"/>
                  </a:lnTo>
                  <a:lnTo>
                    <a:pt x="174" y="246"/>
                  </a:lnTo>
                  <a:lnTo>
                    <a:pt x="176" y="242"/>
                  </a:lnTo>
                  <a:lnTo>
                    <a:pt x="180" y="240"/>
                  </a:lnTo>
                  <a:lnTo>
                    <a:pt x="184" y="240"/>
                  </a:lnTo>
                  <a:lnTo>
                    <a:pt x="192" y="242"/>
                  </a:lnTo>
                  <a:lnTo>
                    <a:pt x="192" y="240"/>
                  </a:lnTo>
                  <a:lnTo>
                    <a:pt x="194" y="238"/>
                  </a:lnTo>
                  <a:lnTo>
                    <a:pt x="186" y="234"/>
                  </a:lnTo>
                  <a:lnTo>
                    <a:pt x="188" y="232"/>
                  </a:lnTo>
                  <a:lnTo>
                    <a:pt x="190" y="232"/>
                  </a:lnTo>
                  <a:lnTo>
                    <a:pt x="190" y="230"/>
                  </a:lnTo>
                  <a:lnTo>
                    <a:pt x="192" y="230"/>
                  </a:lnTo>
                  <a:lnTo>
                    <a:pt x="194" y="236"/>
                  </a:lnTo>
                  <a:lnTo>
                    <a:pt x="198" y="234"/>
                  </a:lnTo>
                  <a:lnTo>
                    <a:pt x="202" y="232"/>
                  </a:lnTo>
                  <a:lnTo>
                    <a:pt x="204" y="240"/>
                  </a:lnTo>
                  <a:lnTo>
                    <a:pt x="212" y="238"/>
                  </a:lnTo>
                  <a:lnTo>
                    <a:pt x="214" y="244"/>
                  </a:lnTo>
                  <a:lnTo>
                    <a:pt x="214" y="248"/>
                  </a:lnTo>
                  <a:lnTo>
                    <a:pt x="218" y="248"/>
                  </a:lnTo>
                  <a:lnTo>
                    <a:pt x="220" y="256"/>
                  </a:lnTo>
                  <a:lnTo>
                    <a:pt x="224" y="254"/>
                  </a:lnTo>
                  <a:lnTo>
                    <a:pt x="226" y="260"/>
                  </a:lnTo>
                  <a:lnTo>
                    <a:pt x="228" y="258"/>
                  </a:lnTo>
                  <a:lnTo>
                    <a:pt x="228" y="254"/>
                  </a:lnTo>
                  <a:lnTo>
                    <a:pt x="230" y="256"/>
                  </a:lnTo>
                  <a:lnTo>
                    <a:pt x="234" y="256"/>
                  </a:lnTo>
                  <a:lnTo>
                    <a:pt x="234" y="262"/>
                  </a:lnTo>
                  <a:lnTo>
                    <a:pt x="226" y="262"/>
                  </a:lnTo>
                  <a:lnTo>
                    <a:pt x="226" y="266"/>
                  </a:lnTo>
                  <a:lnTo>
                    <a:pt x="230" y="268"/>
                  </a:lnTo>
                  <a:lnTo>
                    <a:pt x="234" y="270"/>
                  </a:lnTo>
                  <a:lnTo>
                    <a:pt x="242" y="268"/>
                  </a:lnTo>
                  <a:lnTo>
                    <a:pt x="252" y="268"/>
                  </a:lnTo>
                  <a:lnTo>
                    <a:pt x="252" y="266"/>
                  </a:lnTo>
                  <a:lnTo>
                    <a:pt x="258" y="266"/>
                  </a:lnTo>
                  <a:lnTo>
                    <a:pt x="268" y="270"/>
                  </a:lnTo>
                  <a:lnTo>
                    <a:pt x="268" y="266"/>
                  </a:lnTo>
                  <a:lnTo>
                    <a:pt x="270" y="266"/>
                  </a:lnTo>
                  <a:lnTo>
                    <a:pt x="274" y="270"/>
                  </a:lnTo>
                  <a:lnTo>
                    <a:pt x="278" y="270"/>
                  </a:lnTo>
                  <a:lnTo>
                    <a:pt x="280" y="268"/>
                  </a:lnTo>
                  <a:lnTo>
                    <a:pt x="284" y="268"/>
                  </a:lnTo>
                  <a:lnTo>
                    <a:pt x="286" y="272"/>
                  </a:lnTo>
                  <a:lnTo>
                    <a:pt x="294" y="272"/>
                  </a:lnTo>
                  <a:lnTo>
                    <a:pt x="300" y="274"/>
                  </a:lnTo>
                  <a:lnTo>
                    <a:pt x="300" y="268"/>
                  </a:lnTo>
                  <a:lnTo>
                    <a:pt x="300" y="264"/>
                  </a:lnTo>
                  <a:lnTo>
                    <a:pt x="296" y="264"/>
                  </a:lnTo>
                  <a:lnTo>
                    <a:pt x="292" y="264"/>
                  </a:lnTo>
                  <a:lnTo>
                    <a:pt x="290" y="260"/>
                  </a:lnTo>
                  <a:lnTo>
                    <a:pt x="288" y="256"/>
                  </a:lnTo>
                  <a:lnTo>
                    <a:pt x="282" y="256"/>
                  </a:lnTo>
                  <a:lnTo>
                    <a:pt x="278" y="256"/>
                  </a:lnTo>
                  <a:lnTo>
                    <a:pt x="262" y="246"/>
                  </a:lnTo>
                  <a:lnTo>
                    <a:pt x="262" y="242"/>
                  </a:lnTo>
                  <a:lnTo>
                    <a:pt x="260" y="238"/>
                  </a:lnTo>
                  <a:lnTo>
                    <a:pt x="272" y="242"/>
                  </a:lnTo>
                  <a:lnTo>
                    <a:pt x="276" y="242"/>
                  </a:lnTo>
                  <a:lnTo>
                    <a:pt x="276" y="244"/>
                  </a:lnTo>
                  <a:lnTo>
                    <a:pt x="278" y="244"/>
                  </a:lnTo>
                  <a:lnTo>
                    <a:pt x="278" y="242"/>
                  </a:lnTo>
                  <a:lnTo>
                    <a:pt x="278" y="240"/>
                  </a:lnTo>
                  <a:lnTo>
                    <a:pt x="282" y="238"/>
                  </a:lnTo>
                  <a:lnTo>
                    <a:pt x="286" y="244"/>
                  </a:lnTo>
                  <a:lnTo>
                    <a:pt x="296" y="244"/>
                  </a:lnTo>
                  <a:lnTo>
                    <a:pt x="304" y="244"/>
                  </a:lnTo>
                  <a:lnTo>
                    <a:pt x="306" y="248"/>
                  </a:lnTo>
                  <a:lnTo>
                    <a:pt x="308" y="252"/>
                  </a:lnTo>
                  <a:lnTo>
                    <a:pt x="312" y="252"/>
                  </a:lnTo>
                  <a:lnTo>
                    <a:pt x="314" y="252"/>
                  </a:lnTo>
                  <a:lnTo>
                    <a:pt x="302" y="242"/>
                  </a:lnTo>
                  <a:lnTo>
                    <a:pt x="308" y="240"/>
                  </a:lnTo>
                  <a:lnTo>
                    <a:pt x="310" y="238"/>
                  </a:lnTo>
                  <a:lnTo>
                    <a:pt x="308" y="238"/>
                  </a:lnTo>
                  <a:lnTo>
                    <a:pt x="308" y="232"/>
                  </a:lnTo>
                  <a:lnTo>
                    <a:pt x="310" y="234"/>
                  </a:lnTo>
                  <a:lnTo>
                    <a:pt x="314" y="232"/>
                  </a:lnTo>
                  <a:lnTo>
                    <a:pt x="314" y="230"/>
                  </a:lnTo>
                  <a:lnTo>
                    <a:pt x="312" y="226"/>
                  </a:lnTo>
                  <a:lnTo>
                    <a:pt x="310" y="222"/>
                  </a:lnTo>
                  <a:lnTo>
                    <a:pt x="308" y="222"/>
                  </a:lnTo>
                  <a:lnTo>
                    <a:pt x="306" y="222"/>
                  </a:lnTo>
                  <a:lnTo>
                    <a:pt x="304" y="226"/>
                  </a:lnTo>
                  <a:lnTo>
                    <a:pt x="286" y="210"/>
                  </a:lnTo>
                  <a:lnTo>
                    <a:pt x="284" y="206"/>
                  </a:lnTo>
                  <a:lnTo>
                    <a:pt x="284" y="200"/>
                  </a:lnTo>
                  <a:lnTo>
                    <a:pt x="280" y="200"/>
                  </a:lnTo>
                  <a:lnTo>
                    <a:pt x="278" y="200"/>
                  </a:lnTo>
                  <a:lnTo>
                    <a:pt x="274" y="194"/>
                  </a:lnTo>
                  <a:lnTo>
                    <a:pt x="274" y="192"/>
                  </a:lnTo>
                  <a:lnTo>
                    <a:pt x="278" y="190"/>
                  </a:lnTo>
                  <a:lnTo>
                    <a:pt x="278" y="192"/>
                  </a:lnTo>
                  <a:lnTo>
                    <a:pt x="280" y="194"/>
                  </a:lnTo>
                  <a:lnTo>
                    <a:pt x="282" y="194"/>
                  </a:lnTo>
                  <a:lnTo>
                    <a:pt x="278" y="186"/>
                  </a:lnTo>
                  <a:lnTo>
                    <a:pt x="278" y="180"/>
                  </a:lnTo>
                  <a:lnTo>
                    <a:pt x="278" y="178"/>
                  </a:lnTo>
                  <a:lnTo>
                    <a:pt x="280" y="180"/>
                  </a:lnTo>
                  <a:lnTo>
                    <a:pt x="284" y="186"/>
                  </a:lnTo>
                  <a:lnTo>
                    <a:pt x="284" y="184"/>
                  </a:lnTo>
                  <a:lnTo>
                    <a:pt x="284" y="182"/>
                  </a:lnTo>
                  <a:lnTo>
                    <a:pt x="290" y="178"/>
                  </a:lnTo>
                  <a:lnTo>
                    <a:pt x="294" y="190"/>
                  </a:lnTo>
                  <a:lnTo>
                    <a:pt x="298" y="194"/>
                  </a:lnTo>
                  <a:lnTo>
                    <a:pt x="304" y="194"/>
                  </a:lnTo>
                  <a:lnTo>
                    <a:pt x="306" y="194"/>
                  </a:lnTo>
                  <a:lnTo>
                    <a:pt x="308" y="192"/>
                  </a:lnTo>
                  <a:lnTo>
                    <a:pt x="310" y="192"/>
                  </a:lnTo>
                  <a:lnTo>
                    <a:pt x="306" y="198"/>
                  </a:lnTo>
                  <a:lnTo>
                    <a:pt x="312" y="200"/>
                  </a:lnTo>
                  <a:lnTo>
                    <a:pt x="316" y="200"/>
                  </a:lnTo>
                  <a:lnTo>
                    <a:pt x="316" y="204"/>
                  </a:lnTo>
                  <a:lnTo>
                    <a:pt x="316" y="206"/>
                  </a:lnTo>
                  <a:lnTo>
                    <a:pt x="324" y="204"/>
                  </a:lnTo>
                  <a:lnTo>
                    <a:pt x="320" y="206"/>
                  </a:lnTo>
                  <a:lnTo>
                    <a:pt x="320" y="208"/>
                  </a:lnTo>
                  <a:lnTo>
                    <a:pt x="320" y="210"/>
                  </a:lnTo>
                  <a:lnTo>
                    <a:pt x="322" y="212"/>
                  </a:lnTo>
                  <a:lnTo>
                    <a:pt x="336" y="216"/>
                  </a:lnTo>
                  <a:lnTo>
                    <a:pt x="336" y="206"/>
                  </a:lnTo>
                  <a:lnTo>
                    <a:pt x="334" y="196"/>
                  </a:lnTo>
                  <a:lnTo>
                    <a:pt x="336" y="198"/>
                  </a:lnTo>
                  <a:lnTo>
                    <a:pt x="336" y="200"/>
                  </a:lnTo>
                  <a:lnTo>
                    <a:pt x="346" y="200"/>
                  </a:lnTo>
                  <a:lnTo>
                    <a:pt x="344" y="198"/>
                  </a:lnTo>
                  <a:lnTo>
                    <a:pt x="342" y="194"/>
                  </a:lnTo>
                  <a:lnTo>
                    <a:pt x="346" y="184"/>
                  </a:lnTo>
                  <a:lnTo>
                    <a:pt x="350" y="184"/>
                  </a:lnTo>
                  <a:lnTo>
                    <a:pt x="350" y="182"/>
                  </a:lnTo>
                  <a:lnTo>
                    <a:pt x="348" y="180"/>
                  </a:lnTo>
                  <a:lnTo>
                    <a:pt x="352" y="180"/>
                  </a:lnTo>
                  <a:lnTo>
                    <a:pt x="358" y="184"/>
                  </a:lnTo>
                  <a:lnTo>
                    <a:pt x="362" y="170"/>
                  </a:lnTo>
                  <a:lnTo>
                    <a:pt x="354" y="164"/>
                  </a:lnTo>
                  <a:lnTo>
                    <a:pt x="358" y="164"/>
                  </a:lnTo>
                  <a:lnTo>
                    <a:pt x="356" y="162"/>
                  </a:lnTo>
                  <a:lnTo>
                    <a:pt x="352" y="162"/>
                  </a:lnTo>
                  <a:close/>
                  <a:moveTo>
                    <a:pt x="98" y="88"/>
                  </a:moveTo>
                  <a:lnTo>
                    <a:pt x="98" y="88"/>
                  </a:lnTo>
                  <a:lnTo>
                    <a:pt x="96" y="86"/>
                  </a:lnTo>
                  <a:lnTo>
                    <a:pt x="98" y="86"/>
                  </a:lnTo>
                  <a:lnTo>
                    <a:pt x="100" y="88"/>
                  </a:lnTo>
                  <a:lnTo>
                    <a:pt x="100" y="90"/>
                  </a:lnTo>
                  <a:lnTo>
                    <a:pt x="98" y="88"/>
                  </a:lnTo>
                  <a:close/>
                  <a:moveTo>
                    <a:pt x="134" y="56"/>
                  </a:moveTo>
                  <a:lnTo>
                    <a:pt x="134" y="56"/>
                  </a:lnTo>
                  <a:lnTo>
                    <a:pt x="134" y="52"/>
                  </a:lnTo>
                  <a:lnTo>
                    <a:pt x="134" y="48"/>
                  </a:lnTo>
                  <a:lnTo>
                    <a:pt x="136" y="48"/>
                  </a:lnTo>
                  <a:lnTo>
                    <a:pt x="138" y="52"/>
                  </a:lnTo>
                  <a:lnTo>
                    <a:pt x="136" y="56"/>
                  </a:lnTo>
                  <a:lnTo>
                    <a:pt x="134" y="56"/>
                  </a:lnTo>
                  <a:close/>
                  <a:moveTo>
                    <a:pt x="140" y="40"/>
                  </a:moveTo>
                  <a:lnTo>
                    <a:pt x="140" y="40"/>
                  </a:lnTo>
                  <a:lnTo>
                    <a:pt x="140" y="46"/>
                  </a:lnTo>
                  <a:lnTo>
                    <a:pt x="138" y="48"/>
                  </a:lnTo>
                  <a:lnTo>
                    <a:pt x="136" y="48"/>
                  </a:lnTo>
                  <a:lnTo>
                    <a:pt x="136" y="46"/>
                  </a:lnTo>
                  <a:lnTo>
                    <a:pt x="136" y="40"/>
                  </a:lnTo>
                  <a:lnTo>
                    <a:pt x="128" y="42"/>
                  </a:lnTo>
                  <a:lnTo>
                    <a:pt x="130" y="44"/>
                  </a:lnTo>
                  <a:lnTo>
                    <a:pt x="128" y="44"/>
                  </a:lnTo>
                  <a:lnTo>
                    <a:pt x="124" y="44"/>
                  </a:lnTo>
                  <a:lnTo>
                    <a:pt x="126" y="42"/>
                  </a:lnTo>
                  <a:lnTo>
                    <a:pt x="124" y="40"/>
                  </a:lnTo>
                  <a:lnTo>
                    <a:pt x="122" y="40"/>
                  </a:lnTo>
                  <a:lnTo>
                    <a:pt x="118" y="40"/>
                  </a:lnTo>
                  <a:lnTo>
                    <a:pt x="114" y="46"/>
                  </a:lnTo>
                  <a:lnTo>
                    <a:pt x="116" y="48"/>
                  </a:lnTo>
                  <a:lnTo>
                    <a:pt x="118" y="48"/>
                  </a:lnTo>
                  <a:lnTo>
                    <a:pt x="118" y="50"/>
                  </a:lnTo>
                  <a:lnTo>
                    <a:pt x="116" y="52"/>
                  </a:lnTo>
                  <a:lnTo>
                    <a:pt x="108" y="52"/>
                  </a:lnTo>
                  <a:lnTo>
                    <a:pt x="106" y="52"/>
                  </a:lnTo>
                  <a:lnTo>
                    <a:pt x="106" y="50"/>
                  </a:lnTo>
                  <a:lnTo>
                    <a:pt x="108" y="50"/>
                  </a:lnTo>
                  <a:lnTo>
                    <a:pt x="108" y="42"/>
                  </a:lnTo>
                  <a:lnTo>
                    <a:pt x="110" y="44"/>
                  </a:lnTo>
                  <a:lnTo>
                    <a:pt x="110" y="42"/>
                  </a:lnTo>
                  <a:lnTo>
                    <a:pt x="110" y="40"/>
                  </a:lnTo>
                  <a:lnTo>
                    <a:pt x="108" y="40"/>
                  </a:lnTo>
                  <a:lnTo>
                    <a:pt x="108" y="38"/>
                  </a:lnTo>
                  <a:lnTo>
                    <a:pt x="110" y="36"/>
                  </a:lnTo>
                  <a:lnTo>
                    <a:pt x="108" y="34"/>
                  </a:lnTo>
                  <a:lnTo>
                    <a:pt x="108" y="32"/>
                  </a:lnTo>
                  <a:lnTo>
                    <a:pt x="106" y="30"/>
                  </a:lnTo>
                  <a:lnTo>
                    <a:pt x="104" y="28"/>
                  </a:lnTo>
                  <a:lnTo>
                    <a:pt x="104" y="26"/>
                  </a:lnTo>
                  <a:lnTo>
                    <a:pt x="104" y="22"/>
                  </a:lnTo>
                  <a:lnTo>
                    <a:pt x="106" y="20"/>
                  </a:lnTo>
                  <a:lnTo>
                    <a:pt x="106" y="18"/>
                  </a:lnTo>
                  <a:lnTo>
                    <a:pt x="108" y="12"/>
                  </a:lnTo>
                  <a:lnTo>
                    <a:pt x="110" y="14"/>
                  </a:lnTo>
                  <a:lnTo>
                    <a:pt x="110" y="16"/>
                  </a:lnTo>
                  <a:lnTo>
                    <a:pt x="110" y="18"/>
                  </a:lnTo>
                  <a:lnTo>
                    <a:pt x="110" y="20"/>
                  </a:lnTo>
                  <a:lnTo>
                    <a:pt x="108" y="28"/>
                  </a:lnTo>
                  <a:lnTo>
                    <a:pt x="120" y="32"/>
                  </a:lnTo>
                  <a:lnTo>
                    <a:pt x="128" y="34"/>
                  </a:lnTo>
                  <a:lnTo>
                    <a:pt x="138" y="34"/>
                  </a:lnTo>
                  <a:lnTo>
                    <a:pt x="138" y="32"/>
                  </a:lnTo>
                  <a:lnTo>
                    <a:pt x="140" y="32"/>
                  </a:lnTo>
                  <a:lnTo>
                    <a:pt x="142" y="32"/>
                  </a:lnTo>
                  <a:lnTo>
                    <a:pt x="142" y="38"/>
                  </a:lnTo>
                  <a:lnTo>
                    <a:pt x="156" y="44"/>
                  </a:lnTo>
                  <a:lnTo>
                    <a:pt x="140" y="40"/>
                  </a:lnTo>
                  <a:close/>
                  <a:moveTo>
                    <a:pt x="256" y="100"/>
                  </a:moveTo>
                  <a:lnTo>
                    <a:pt x="256" y="100"/>
                  </a:lnTo>
                  <a:lnTo>
                    <a:pt x="264" y="104"/>
                  </a:lnTo>
                  <a:lnTo>
                    <a:pt x="258" y="104"/>
                  </a:lnTo>
                  <a:lnTo>
                    <a:pt x="256" y="102"/>
                  </a:lnTo>
                  <a:lnTo>
                    <a:pt x="254" y="100"/>
                  </a:lnTo>
                  <a:lnTo>
                    <a:pt x="256" y="100"/>
                  </a:lnTo>
                  <a:close/>
                  <a:moveTo>
                    <a:pt x="252" y="92"/>
                  </a:moveTo>
                  <a:lnTo>
                    <a:pt x="252" y="96"/>
                  </a:lnTo>
                  <a:lnTo>
                    <a:pt x="250" y="96"/>
                  </a:lnTo>
                  <a:lnTo>
                    <a:pt x="252" y="92"/>
                  </a:lnTo>
                  <a:close/>
                  <a:moveTo>
                    <a:pt x="244" y="78"/>
                  </a:moveTo>
                  <a:lnTo>
                    <a:pt x="244" y="78"/>
                  </a:lnTo>
                  <a:lnTo>
                    <a:pt x="246" y="88"/>
                  </a:lnTo>
                  <a:lnTo>
                    <a:pt x="242" y="88"/>
                  </a:lnTo>
                  <a:lnTo>
                    <a:pt x="242" y="82"/>
                  </a:lnTo>
                  <a:lnTo>
                    <a:pt x="242" y="80"/>
                  </a:lnTo>
                  <a:lnTo>
                    <a:pt x="244" y="78"/>
                  </a:lnTo>
                  <a:close/>
                  <a:moveTo>
                    <a:pt x="244" y="230"/>
                  </a:moveTo>
                  <a:lnTo>
                    <a:pt x="244" y="230"/>
                  </a:lnTo>
                  <a:lnTo>
                    <a:pt x="230" y="228"/>
                  </a:lnTo>
                  <a:lnTo>
                    <a:pt x="232" y="224"/>
                  </a:lnTo>
                  <a:lnTo>
                    <a:pt x="234" y="222"/>
                  </a:lnTo>
                  <a:lnTo>
                    <a:pt x="232" y="216"/>
                  </a:lnTo>
                  <a:lnTo>
                    <a:pt x="230" y="212"/>
                  </a:lnTo>
                  <a:lnTo>
                    <a:pt x="230" y="210"/>
                  </a:lnTo>
                  <a:lnTo>
                    <a:pt x="232" y="210"/>
                  </a:lnTo>
                  <a:lnTo>
                    <a:pt x="238" y="210"/>
                  </a:lnTo>
                  <a:lnTo>
                    <a:pt x="242" y="214"/>
                  </a:lnTo>
                  <a:lnTo>
                    <a:pt x="244" y="216"/>
                  </a:lnTo>
                  <a:lnTo>
                    <a:pt x="246" y="220"/>
                  </a:lnTo>
                  <a:lnTo>
                    <a:pt x="246" y="228"/>
                  </a:lnTo>
                  <a:lnTo>
                    <a:pt x="246" y="230"/>
                  </a:lnTo>
                  <a:lnTo>
                    <a:pt x="244" y="230"/>
                  </a:lnTo>
                  <a:close/>
                  <a:moveTo>
                    <a:pt x="266" y="184"/>
                  </a:moveTo>
                  <a:lnTo>
                    <a:pt x="266" y="184"/>
                  </a:lnTo>
                  <a:lnTo>
                    <a:pt x="262" y="184"/>
                  </a:lnTo>
                  <a:lnTo>
                    <a:pt x="258" y="184"/>
                  </a:lnTo>
                  <a:lnTo>
                    <a:pt x="256" y="186"/>
                  </a:lnTo>
                  <a:lnTo>
                    <a:pt x="250" y="186"/>
                  </a:lnTo>
                  <a:lnTo>
                    <a:pt x="244" y="192"/>
                  </a:lnTo>
                  <a:lnTo>
                    <a:pt x="238" y="182"/>
                  </a:lnTo>
                  <a:lnTo>
                    <a:pt x="236" y="178"/>
                  </a:lnTo>
                  <a:lnTo>
                    <a:pt x="236" y="172"/>
                  </a:lnTo>
                  <a:lnTo>
                    <a:pt x="240" y="164"/>
                  </a:lnTo>
                  <a:lnTo>
                    <a:pt x="246" y="172"/>
                  </a:lnTo>
                  <a:lnTo>
                    <a:pt x="250" y="172"/>
                  </a:lnTo>
                  <a:lnTo>
                    <a:pt x="254" y="172"/>
                  </a:lnTo>
                  <a:lnTo>
                    <a:pt x="260" y="174"/>
                  </a:lnTo>
                  <a:lnTo>
                    <a:pt x="266" y="180"/>
                  </a:lnTo>
                  <a:lnTo>
                    <a:pt x="266" y="184"/>
                  </a:lnTo>
                  <a:close/>
                </a:path>
              </a:pathLst>
            </a:custGeom>
            <a:solidFill>
              <a:srgbClr val="B7BCBE"/>
            </a:solidFill>
            <a:ln w="3175" cmpd="sng">
              <a:solidFill>
                <a:schemeClr val="bg1"/>
              </a:solidFill>
              <a:prstDash val="solid"/>
              <a:round/>
            </a:ln>
          </p:spPr>
          <p:txBody>
            <a:bodyPr/>
            <a:lstStyle/>
            <a:p>
              <a:endParaRPr lang="en-GB"/>
            </a:p>
          </p:txBody>
        </p:sp>
        <p:sp>
          <p:nvSpPr>
            <p:cNvPr id="115" name="Freeform 171"/>
            <p:cNvSpPr/>
            <p:nvPr/>
          </p:nvSpPr>
          <p:spPr bwMode="auto">
            <a:xfrm>
              <a:off x="6012850" y="1909217"/>
              <a:ext cx="24781" cy="12111"/>
            </a:xfrm>
            <a:custGeom>
              <a:gdLst>
                <a:gd name="T0" fmla="*/ 4 w 8"/>
                <a:gd name="T1" fmla="*/ 0 h 4"/>
                <a:gd name="T2" fmla="*/ 4 w 8"/>
                <a:gd name="T3" fmla="*/ 0 h 4"/>
                <a:gd name="T4" fmla="*/ 0 w 8"/>
                <a:gd name="T5" fmla="*/ 2 h 4"/>
                <a:gd name="T6" fmla="*/ 0 w 8"/>
                <a:gd name="T7" fmla="*/ 4 h 4"/>
                <a:gd name="T8" fmla="*/ 4 w 8"/>
                <a:gd name="T9" fmla="*/ 4 h 4"/>
                <a:gd name="T10" fmla="*/ 4 w 8"/>
                <a:gd name="T11" fmla="*/ 4 h 4"/>
                <a:gd name="T12" fmla="*/ 8 w 8"/>
                <a:gd name="T13" fmla="*/ 0 h 4"/>
                <a:gd name="T14" fmla="*/ 8 w 8"/>
                <a:gd name="T15" fmla="*/ 0 h 4"/>
                <a:gd name="T16" fmla="*/ 4 w 8"/>
                <a:gd name="T17" fmla="*/ 0 h 4"/>
                <a:gd name="T18" fmla="*/ 4 w 8"/>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4"/>
                <a:gd name="T32" fmla="*/ 8 w 8"/>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4">
                  <a:moveTo>
                    <a:pt x="4" y="0"/>
                  </a:moveTo>
                  <a:lnTo>
                    <a:pt x="4" y="0"/>
                  </a:lnTo>
                  <a:lnTo>
                    <a:pt x="0" y="2"/>
                  </a:lnTo>
                  <a:lnTo>
                    <a:pt x="0" y="4"/>
                  </a:lnTo>
                  <a:lnTo>
                    <a:pt x="4" y="4"/>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16" name="Freeform 172"/>
            <p:cNvSpPr/>
            <p:nvPr/>
          </p:nvSpPr>
          <p:spPr bwMode="auto">
            <a:xfrm>
              <a:off x="4431848" y="2282261"/>
              <a:ext cx="22301" cy="16955"/>
            </a:xfrm>
            <a:custGeom>
              <a:gdLst>
                <a:gd name="T0" fmla="*/ 4 w 8"/>
                <a:gd name="T1" fmla="*/ 0 h 6"/>
                <a:gd name="T2" fmla="*/ 4 w 8"/>
                <a:gd name="T3" fmla="*/ 0 h 6"/>
                <a:gd name="T4" fmla="*/ 2 w 8"/>
                <a:gd name="T5" fmla="*/ 2 h 6"/>
                <a:gd name="T6" fmla="*/ 0 w 8"/>
                <a:gd name="T7" fmla="*/ 4 h 6"/>
                <a:gd name="T8" fmla="*/ 0 w 8"/>
                <a:gd name="T9" fmla="*/ 4 h 6"/>
                <a:gd name="T10" fmla="*/ 2 w 8"/>
                <a:gd name="T11" fmla="*/ 4 h 6"/>
                <a:gd name="T12" fmla="*/ 4 w 8"/>
                <a:gd name="T13" fmla="*/ 4 h 6"/>
                <a:gd name="T14" fmla="*/ 6 w 8"/>
                <a:gd name="T15" fmla="*/ 6 h 6"/>
                <a:gd name="T16" fmla="*/ 6 w 8"/>
                <a:gd name="T17" fmla="*/ 6 h 6"/>
                <a:gd name="T18" fmla="*/ 8 w 8"/>
                <a:gd name="T19" fmla="*/ 2 h 6"/>
                <a:gd name="T20" fmla="*/ 8 w 8"/>
                <a:gd name="T21" fmla="*/ 0 h 6"/>
                <a:gd name="T22" fmla="*/ 4 w 8"/>
                <a:gd name="T23" fmla="*/ 0 h 6"/>
                <a:gd name="T24" fmla="*/ 4 w 8"/>
                <a:gd name="T25" fmla="*/ 0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6"/>
                <a:gd name="T41" fmla="*/ 8 w 8"/>
                <a:gd name="T42" fmla="*/ 6 h 6"/>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6">
                  <a:moveTo>
                    <a:pt x="4" y="0"/>
                  </a:moveTo>
                  <a:lnTo>
                    <a:pt x="4" y="0"/>
                  </a:lnTo>
                  <a:lnTo>
                    <a:pt x="2" y="2"/>
                  </a:lnTo>
                  <a:lnTo>
                    <a:pt x="0" y="4"/>
                  </a:lnTo>
                  <a:lnTo>
                    <a:pt x="2" y="4"/>
                  </a:lnTo>
                  <a:lnTo>
                    <a:pt x="4" y="4"/>
                  </a:lnTo>
                  <a:lnTo>
                    <a:pt x="6" y="6"/>
                  </a:lnTo>
                  <a:lnTo>
                    <a:pt x="8" y="2"/>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17" name="Freeform 173"/>
            <p:cNvSpPr/>
            <p:nvPr/>
          </p:nvSpPr>
          <p:spPr bwMode="auto">
            <a:xfrm>
              <a:off x="5398291" y="2357352"/>
              <a:ext cx="17346" cy="16955"/>
            </a:xfrm>
            <a:custGeom>
              <a:gdLst>
                <a:gd name="T0" fmla="*/ 0 w 6"/>
                <a:gd name="T1" fmla="*/ 6 h 6"/>
                <a:gd name="T2" fmla="*/ 0 w 6"/>
                <a:gd name="T3" fmla="*/ 6 h 6"/>
                <a:gd name="T4" fmla="*/ 4 w 6"/>
                <a:gd name="T5" fmla="*/ 4 h 6"/>
                <a:gd name="T6" fmla="*/ 6 w 6"/>
                <a:gd name="T7" fmla="*/ 4 h 6"/>
                <a:gd name="T8" fmla="*/ 4 w 6"/>
                <a:gd name="T9" fmla="*/ 2 h 6"/>
                <a:gd name="T10" fmla="*/ 0 w 6"/>
                <a:gd name="T11" fmla="*/ 0 h 6"/>
                <a:gd name="T12" fmla="*/ 0 w 6"/>
                <a:gd name="T13" fmla="*/ 6 h 6"/>
                <a:gd name="T14" fmla="*/ 0 60000 65536"/>
                <a:gd name="T15" fmla="*/ 0 60000 65536"/>
                <a:gd name="T16" fmla="*/ 0 60000 65536"/>
                <a:gd name="T17" fmla="*/ 0 60000 65536"/>
                <a:gd name="T18" fmla="*/ 0 60000 65536"/>
                <a:gd name="T19" fmla="*/ 0 60000 65536"/>
                <a:gd name="T20" fmla="*/ 0 60000 65536"/>
                <a:gd name="T21" fmla="*/ 0 w 6"/>
                <a:gd name="T22" fmla="*/ 0 h 6"/>
                <a:gd name="T23" fmla="*/ 6 w 6"/>
                <a:gd name="T24" fmla="*/ 6 h 6"/>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6" h="6">
                  <a:moveTo>
                    <a:pt x="0" y="6"/>
                  </a:moveTo>
                  <a:lnTo>
                    <a:pt x="0" y="6"/>
                  </a:lnTo>
                  <a:lnTo>
                    <a:pt x="4" y="4"/>
                  </a:lnTo>
                  <a:lnTo>
                    <a:pt x="6" y="4"/>
                  </a:lnTo>
                  <a:lnTo>
                    <a:pt x="4" y="2"/>
                  </a:lnTo>
                  <a:lnTo>
                    <a:pt x="0" y="0"/>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118" name="Freeform 174"/>
            <p:cNvSpPr/>
            <p:nvPr/>
          </p:nvSpPr>
          <p:spPr bwMode="auto">
            <a:xfrm>
              <a:off x="5410683" y="2328284"/>
              <a:ext cx="9911" cy="16955"/>
            </a:xfrm>
            <a:custGeom>
              <a:gdLst>
                <a:gd name="T0" fmla="*/ 4 w 4"/>
                <a:gd name="T1" fmla="*/ 6 h 6"/>
                <a:gd name="T2" fmla="*/ 4 w 4"/>
                <a:gd name="T3" fmla="*/ 6 h 6"/>
                <a:gd name="T4" fmla="*/ 4 w 4"/>
                <a:gd name="T5" fmla="*/ 2 h 6"/>
                <a:gd name="T6" fmla="*/ 2 w 4"/>
                <a:gd name="T7" fmla="*/ 0 h 6"/>
                <a:gd name="T8" fmla="*/ 2 w 4"/>
                <a:gd name="T9" fmla="*/ 0 h 6"/>
                <a:gd name="T10" fmla="*/ 0 w 4"/>
                <a:gd name="T11" fmla="*/ 4 h 6"/>
                <a:gd name="T12" fmla="*/ 2 w 4"/>
                <a:gd name="T13" fmla="*/ 4 h 6"/>
                <a:gd name="T14" fmla="*/ 2 w 4"/>
                <a:gd name="T15" fmla="*/ 4 h 6"/>
                <a:gd name="T16" fmla="*/ 0 w 4"/>
                <a:gd name="T17" fmla="*/ 6 h 6"/>
                <a:gd name="T18" fmla="*/ 0 w 4"/>
                <a:gd name="T19" fmla="*/ 6 h 6"/>
                <a:gd name="T20" fmla="*/ 4 w 4"/>
                <a:gd name="T21" fmla="*/ 6 h 6"/>
                <a:gd name="T22" fmla="*/ 4 w 4"/>
                <a:gd name="T23" fmla="*/ 6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6"/>
                <a:gd name="T38" fmla="*/ 4 w 4"/>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6">
                  <a:moveTo>
                    <a:pt x="4" y="6"/>
                  </a:moveTo>
                  <a:lnTo>
                    <a:pt x="4" y="6"/>
                  </a:lnTo>
                  <a:lnTo>
                    <a:pt x="4" y="2"/>
                  </a:lnTo>
                  <a:lnTo>
                    <a:pt x="2" y="0"/>
                  </a:lnTo>
                  <a:lnTo>
                    <a:pt x="0" y="4"/>
                  </a:lnTo>
                  <a:lnTo>
                    <a:pt x="2" y="4"/>
                  </a:lnTo>
                  <a:lnTo>
                    <a:pt x="0" y="6"/>
                  </a:lnTo>
                  <a:lnTo>
                    <a:pt x="4" y="6"/>
                  </a:lnTo>
                  <a:close/>
                </a:path>
              </a:pathLst>
            </a:custGeom>
            <a:solidFill>
              <a:srgbClr val="B7BCBE"/>
            </a:solidFill>
            <a:ln w="3175" cmpd="sng">
              <a:solidFill>
                <a:schemeClr val="bg1"/>
              </a:solidFill>
              <a:prstDash val="solid"/>
              <a:round/>
            </a:ln>
          </p:spPr>
          <p:txBody>
            <a:bodyPr/>
            <a:lstStyle/>
            <a:p>
              <a:endParaRPr lang="en-GB"/>
            </a:p>
          </p:txBody>
        </p:sp>
        <p:sp>
          <p:nvSpPr>
            <p:cNvPr id="119" name="Freeform 175"/>
            <p:cNvSpPr/>
            <p:nvPr/>
          </p:nvSpPr>
          <p:spPr bwMode="auto">
            <a:xfrm>
              <a:off x="5321474" y="2340397"/>
              <a:ext cx="47082" cy="55714"/>
            </a:xfrm>
            <a:custGeom>
              <a:gdLst>
                <a:gd name="T0" fmla="*/ 2 w 16"/>
                <a:gd name="T1" fmla="*/ 20 h 20"/>
                <a:gd name="T2" fmla="*/ 2 w 16"/>
                <a:gd name="T3" fmla="*/ 20 h 20"/>
                <a:gd name="T4" fmla="*/ 14 w 16"/>
                <a:gd name="T5" fmla="*/ 18 h 20"/>
                <a:gd name="T6" fmla="*/ 14 w 16"/>
                <a:gd name="T7" fmla="*/ 18 h 20"/>
                <a:gd name="T8" fmla="*/ 14 w 16"/>
                <a:gd name="T9" fmla="*/ 12 h 20"/>
                <a:gd name="T10" fmla="*/ 16 w 16"/>
                <a:gd name="T11" fmla="*/ 6 h 20"/>
                <a:gd name="T12" fmla="*/ 16 w 16"/>
                <a:gd name="T13" fmla="*/ 6 h 20"/>
                <a:gd name="T14" fmla="*/ 12 w 16"/>
                <a:gd name="T15" fmla="*/ 4 h 20"/>
                <a:gd name="T16" fmla="*/ 8 w 16"/>
                <a:gd name="T17" fmla="*/ 0 h 20"/>
                <a:gd name="T18" fmla="*/ 8 w 16"/>
                <a:gd name="T19" fmla="*/ 0 h 20"/>
                <a:gd name="T20" fmla="*/ 0 w 16"/>
                <a:gd name="T21" fmla="*/ 6 h 20"/>
                <a:gd name="T22" fmla="*/ 0 w 16"/>
                <a:gd name="T23" fmla="*/ 6 h 20"/>
                <a:gd name="T24" fmla="*/ 2 w 16"/>
                <a:gd name="T25" fmla="*/ 20 h 20"/>
                <a:gd name="T26" fmla="*/ 2 w 16"/>
                <a:gd name="T27" fmla="*/ 20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20"/>
                <a:gd name="T44" fmla="*/ 16 w 16"/>
                <a:gd name="T45" fmla="*/ 20 h 2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20">
                  <a:moveTo>
                    <a:pt x="2" y="20"/>
                  </a:moveTo>
                  <a:lnTo>
                    <a:pt x="2" y="20"/>
                  </a:lnTo>
                  <a:lnTo>
                    <a:pt x="14" y="18"/>
                  </a:lnTo>
                  <a:lnTo>
                    <a:pt x="14" y="12"/>
                  </a:lnTo>
                  <a:lnTo>
                    <a:pt x="16" y="6"/>
                  </a:lnTo>
                  <a:lnTo>
                    <a:pt x="12" y="4"/>
                  </a:lnTo>
                  <a:lnTo>
                    <a:pt x="8" y="0"/>
                  </a:lnTo>
                  <a:lnTo>
                    <a:pt x="0" y="6"/>
                  </a:lnTo>
                  <a:lnTo>
                    <a:pt x="2" y="20"/>
                  </a:lnTo>
                  <a:close/>
                </a:path>
              </a:pathLst>
            </a:custGeom>
            <a:solidFill>
              <a:srgbClr val="B7BCBE"/>
            </a:solidFill>
            <a:ln w="3175" cmpd="sng">
              <a:solidFill>
                <a:schemeClr val="bg1"/>
              </a:solidFill>
              <a:prstDash val="solid"/>
              <a:round/>
            </a:ln>
          </p:spPr>
          <p:txBody>
            <a:bodyPr/>
            <a:lstStyle/>
            <a:p>
              <a:endParaRPr lang="en-GB"/>
            </a:p>
          </p:txBody>
        </p:sp>
        <p:sp>
          <p:nvSpPr>
            <p:cNvPr id="120" name="Freeform 176"/>
            <p:cNvSpPr/>
            <p:nvPr/>
          </p:nvSpPr>
          <p:spPr bwMode="auto">
            <a:xfrm>
              <a:off x="5321474" y="2265303"/>
              <a:ext cx="24781" cy="12111"/>
            </a:xfrm>
            <a:custGeom>
              <a:gdLst>
                <a:gd name="T0" fmla="*/ 2 w 8"/>
                <a:gd name="T1" fmla="*/ 0 h 4"/>
                <a:gd name="T2" fmla="*/ 2 w 8"/>
                <a:gd name="T3" fmla="*/ 0 h 4"/>
                <a:gd name="T4" fmla="*/ 0 w 8"/>
                <a:gd name="T5" fmla="*/ 0 h 4"/>
                <a:gd name="T6" fmla="*/ 2 w 8"/>
                <a:gd name="T7" fmla="*/ 2 h 4"/>
                <a:gd name="T8" fmla="*/ 6 w 8"/>
                <a:gd name="T9" fmla="*/ 4 h 4"/>
                <a:gd name="T10" fmla="*/ 6 w 8"/>
                <a:gd name="T11" fmla="*/ 4 h 4"/>
                <a:gd name="T12" fmla="*/ 8 w 8"/>
                <a:gd name="T13" fmla="*/ 2 h 4"/>
                <a:gd name="T14" fmla="*/ 6 w 8"/>
                <a:gd name="T15" fmla="*/ 0 h 4"/>
                <a:gd name="T16" fmla="*/ 2 w 8"/>
                <a:gd name="T17" fmla="*/ 0 h 4"/>
                <a:gd name="T18" fmla="*/ 2 w 8"/>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4"/>
                <a:gd name="T32" fmla="*/ 8 w 8"/>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4">
                  <a:moveTo>
                    <a:pt x="2" y="0"/>
                  </a:moveTo>
                  <a:lnTo>
                    <a:pt x="2" y="0"/>
                  </a:lnTo>
                  <a:lnTo>
                    <a:pt x="0" y="0"/>
                  </a:lnTo>
                  <a:lnTo>
                    <a:pt x="2" y="2"/>
                  </a:lnTo>
                  <a:lnTo>
                    <a:pt x="6" y="4"/>
                  </a:lnTo>
                  <a:lnTo>
                    <a:pt x="8"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21" name="Freeform 177"/>
            <p:cNvSpPr/>
            <p:nvPr/>
          </p:nvSpPr>
          <p:spPr bwMode="auto">
            <a:xfrm>
              <a:off x="5720440" y="2764309"/>
              <a:ext cx="17346" cy="12111"/>
            </a:xfrm>
            <a:custGeom>
              <a:gdLst>
                <a:gd name="T0" fmla="*/ 0 w 6"/>
                <a:gd name="T1" fmla="*/ 0 h 4"/>
                <a:gd name="T2" fmla="*/ 0 w 6"/>
                <a:gd name="T3" fmla="*/ 4 h 4"/>
                <a:gd name="T4" fmla="*/ 0 w 6"/>
                <a:gd name="T5" fmla="*/ 4 h 4"/>
                <a:gd name="T6" fmla="*/ 4 w 6"/>
                <a:gd name="T7" fmla="*/ 4 h 4"/>
                <a:gd name="T8" fmla="*/ 6 w 6"/>
                <a:gd name="T9" fmla="*/ 2 h 4"/>
                <a:gd name="T10" fmla="*/ 4 w 6"/>
                <a:gd name="T11" fmla="*/ 2 h 4"/>
                <a:gd name="T12" fmla="*/ 0 w 6"/>
                <a:gd name="T13" fmla="*/ 0 h 4"/>
                <a:gd name="T14" fmla="*/ 0 w 6"/>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4"/>
                <a:gd name="T26" fmla="*/ 6 w 6"/>
                <a:gd name="T27" fmla="*/ 4 h 4"/>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4">
                  <a:moveTo>
                    <a:pt x="0" y="0"/>
                  </a:moveTo>
                  <a:lnTo>
                    <a:pt x="0" y="4"/>
                  </a:lnTo>
                  <a:lnTo>
                    <a:pt x="4" y="4"/>
                  </a:lnTo>
                  <a:lnTo>
                    <a:pt x="6" y="2"/>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22" name="Freeform 178"/>
            <p:cNvSpPr/>
            <p:nvPr/>
          </p:nvSpPr>
          <p:spPr bwMode="auto">
            <a:xfrm>
              <a:off x="4590445" y="1727541"/>
              <a:ext cx="614560" cy="193789"/>
            </a:xfrm>
            <a:custGeom>
              <a:gdLst>
                <a:gd name="T0" fmla="*/ 94 w 210"/>
                <a:gd name="T1" fmla="*/ 68 h 68"/>
                <a:gd name="T2" fmla="*/ 114 w 210"/>
                <a:gd name="T3" fmla="*/ 68 h 68"/>
                <a:gd name="T4" fmla="*/ 118 w 210"/>
                <a:gd name="T5" fmla="*/ 62 h 68"/>
                <a:gd name="T6" fmla="*/ 122 w 210"/>
                <a:gd name="T7" fmla="*/ 68 h 68"/>
                <a:gd name="T8" fmla="*/ 134 w 210"/>
                <a:gd name="T9" fmla="*/ 64 h 68"/>
                <a:gd name="T10" fmla="*/ 136 w 210"/>
                <a:gd name="T11" fmla="*/ 68 h 68"/>
                <a:gd name="T12" fmla="*/ 148 w 210"/>
                <a:gd name="T13" fmla="*/ 64 h 68"/>
                <a:gd name="T14" fmla="*/ 162 w 210"/>
                <a:gd name="T15" fmla="*/ 62 h 68"/>
                <a:gd name="T16" fmla="*/ 160 w 210"/>
                <a:gd name="T17" fmla="*/ 58 h 68"/>
                <a:gd name="T18" fmla="*/ 166 w 210"/>
                <a:gd name="T19" fmla="*/ 62 h 68"/>
                <a:gd name="T20" fmla="*/ 170 w 210"/>
                <a:gd name="T21" fmla="*/ 62 h 68"/>
                <a:gd name="T22" fmla="*/ 174 w 210"/>
                <a:gd name="T23" fmla="*/ 64 h 68"/>
                <a:gd name="T24" fmla="*/ 200 w 210"/>
                <a:gd name="T25" fmla="*/ 64 h 68"/>
                <a:gd name="T26" fmla="*/ 202 w 210"/>
                <a:gd name="T27" fmla="*/ 52 h 68"/>
                <a:gd name="T28" fmla="*/ 210 w 210"/>
                <a:gd name="T29" fmla="*/ 48 h 68"/>
                <a:gd name="T30" fmla="*/ 210 w 210"/>
                <a:gd name="T31" fmla="*/ 42 h 68"/>
                <a:gd name="T32" fmla="*/ 196 w 210"/>
                <a:gd name="T33" fmla="*/ 34 h 68"/>
                <a:gd name="T34" fmla="*/ 188 w 210"/>
                <a:gd name="T35" fmla="*/ 36 h 68"/>
                <a:gd name="T36" fmla="*/ 182 w 210"/>
                <a:gd name="T37" fmla="*/ 30 h 68"/>
                <a:gd name="T38" fmla="*/ 168 w 210"/>
                <a:gd name="T39" fmla="*/ 28 h 68"/>
                <a:gd name="T40" fmla="*/ 164 w 210"/>
                <a:gd name="T41" fmla="*/ 32 h 68"/>
                <a:gd name="T42" fmla="*/ 158 w 210"/>
                <a:gd name="T43" fmla="*/ 30 h 68"/>
                <a:gd name="T44" fmla="*/ 152 w 210"/>
                <a:gd name="T45" fmla="*/ 28 h 68"/>
                <a:gd name="T46" fmla="*/ 126 w 210"/>
                <a:gd name="T47" fmla="*/ 36 h 68"/>
                <a:gd name="T48" fmla="*/ 110 w 210"/>
                <a:gd name="T49" fmla="*/ 40 h 68"/>
                <a:gd name="T50" fmla="*/ 106 w 210"/>
                <a:gd name="T51" fmla="*/ 36 h 68"/>
                <a:gd name="T52" fmla="*/ 104 w 210"/>
                <a:gd name="T53" fmla="*/ 36 h 68"/>
                <a:gd name="T54" fmla="*/ 100 w 210"/>
                <a:gd name="T55" fmla="*/ 38 h 68"/>
                <a:gd name="T56" fmla="*/ 88 w 210"/>
                <a:gd name="T57" fmla="*/ 34 h 68"/>
                <a:gd name="T58" fmla="*/ 86 w 210"/>
                <a:gd name="T59" fmla="*/ 36 h 68"/>
                <a:gd name="T60" fmla="*/ 80 w 210"/>
                <a:gd name="T61" fmla="*/ 30 h 68"/>
                <a:gd name="T62" fmla="*/ 74 w 210"/>
                <a:gd name="T63" fmla="*/ 26 h 68"/>
                <a:gd name="T64" fmla="*/ 74 w 210"/>
                <a:gd name="T65" fmla="*/ 26 h 68"/>
                <a:gd name="T66" fmla="*/ 80 w 210"/>
                <a:gd name="T67" fmla="*/ 24 h 68"/>
                <a:gd name="T68" fmla="*/ 84 w 210"/>
                <a:gd name="T69" fmla="*/ 20 h 68"/>
                <a:gd name="T70" fmla="*/ 72 w 210"/>
                <a:gd name="T71" fmla="*/ 18 h 68"/>
                <a:gd name="T72" fmla="*/ 64 w 210"/>
                <a:gd name="T73" fmla="*/ 12 h 68"/>
                <a:gd name="T74" fmla="*/ 58 w 210"/>
                <a:gd name="T75" fmla="*/ 8 h 68"/>
                <a:gd name="T76" fmla="*/ 42 w 210"/>
                <a:gd name="T77" fmla="*/ 12 h 68"/>
                <a:gd name="T78" fmla="*/ 36 w 210"/>
                <a:gd name="T79" fmla="*/ 4 h 68"/>
                <a:gd name="T80" fmla="*/ 6 w 210"/>
                <a:gd name="T81" fmla="*/ 0 h 68"/>
                <a:gd name="T82" fmla="*/ 0 w 210"/>
                <a:gd name="T83" fmla="*/ 6 h 68"/>
                <a:gd name="T84" fmla="*/ 10 w 210"/>
                <a:gd name="T85" fmla="*/ 16 h 68"/>
                <a:gd name="T86" fmla="*/ 18 w 210"/>
                <a:gd name="T87" fmla="*/ 20 h 68"/>
                <a:gd name="T88" fmla="*/ 28 w 210"/>
                <a:gd name="T89" fmla="*/ 22 h 68"/>
                <a:gd name="T90" fmla="*/ 36 w 210"/>
                <a:gd name="T91" fmla="*/ 20 h 68"/>
                <a:gd name="T92" fmla="*/ 42 w 210"/>
                <a:gd name="T93" fmla="*/ 22 h 68"/>
                <a:gd name="T94" fmla="*/ 58 w 210"/>
                <a:gd name="T95" fmla="*/ 32 h 68"/>
                <a:gd name="T96" fmla="*/ 58 w 210"/>
                <a:gd name="T97" fmla="*/ 40 h 68"/>
                <a:gd name="T98" fmla="*/ 54 w 210"/>
                <a:gd name="T99" fmla="*/ 52 h 68"/>
                <a:gd name="T100" fmla="*/ 58 w 210"/>
                <a:gd name="T101" fmla="*/ 68 h 68"/>
                <a:gd name="T102" fmla="*/ 64 w 210"/>
                <a:gd name="T103" fmla="*/ 64 h 68"/>
                <a:gd name="T104" fmla="*/ 70 w 210"/>
                <a:gd name="T105" fmla="*/ 68 h 68"/>
                <a:gd name="T106" fmla="*/ 76 w 210"/>
                <a:gd name="T107" fmla="*/ 66 h 68"/>
                <a:gd name="T108" fmla="*/ 92 w 210"/>
                <a:gd name="T109" fmla="*/ 56 h 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0"/>
                <a:gd name="T166" fmla="*/ 0 h 68"/>
                <a:gd name="T167" fmla="*/ 210 w 210"/>
                <a:gd name="T168" fmla="*/ 68 h 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0" h="68">
                  <a:moveTo>
                    <a:pt x="92" y="56"/>
                  </a:moveTo>
                  <a:lnTo>
                    <a:pt x="92" y="56"/>
                  </a:lnTo>
                  <a:lnTo>
                    <a:pt x="94" y="68"/>
                  </a:lnTo>
                  <a:lnTo>
                    <a:pt x="106" y="68"/>
                  </a:lnTo>
                  <a:lnTo>
                    <a:pt x="114" y="68"/>
                  </a:lnTo>
                  <a:lnTo>
                    <a:pt x="118" y="62"/>
                  </a:lnTo>
                  <a:lnTo>
                    <a:pt x="120" y="62"/>
                  </a:lnTo>
                  <a:lnTo>
                    <a:pt x="120" y="64"/>
                  </a:lnTo>
                  <a:lnTo>
                    <a:pt x="122" y="68"/>
                  </a:lnTo>
                  <a:lnTo>
                    <a:pt x="134" y="64"/>
                  </a:lnTo>
                  <a:lnTo>
                    <a:pt x="134" y="66"/>
                  </a:lnTo>
                  <a:lnTo>
                    <a:pt x="136" y="68"/>
                  </a:lnTo>
                  <a:lnTo>
                    <a:pt x="148" y="64"/>
                  </a:lnTo>
                  <a:lnTo>
                    <a:pt x="152" y="64"/>
                  </a:lnTo>
                  <a:lnTo>
                    <a:pt x="158" y="66"/>
                  </a:lnTo>
                  <a:lnTo>
                    <a:pt x="162" y="62"/>
                  </a:lnTo>
                  <a:lnTo>
                    <a:pt x="160" y="60"/>
                  </a:lnTo>
                  <a:lnTo>
                    <a:pt x="160" y="58"/>
                  </a:lnTo>
                  <a:lnTo>
                    <a:pt x="164" y="58"/>
                  </a:lnTo>
                  <a:lnTo>
                    <a:pt x="166" y="62"/>
                  </a:lnTo>
                  <a:lnTo>
                    <a:pt x="168" y="66"/>
                  </a:lnTo>
                  <a:lnTo>
                    <a:pt x="170" y="62"/>
                  </a:lnTo>
                  <a:lnTo>
                    <a:pt x="174" y="62"/>
                  </a:lnTo>
                  <a:lnTo>
                    <a:pt x="174" y="64"/>
                  </a:lnTo>
                  <a:lnTo>
                    <a:pt x="186" y="64"/>
                  </a:lnTo>
                  <a:lnTo>
                    <a:pt x="200" y="64"/>
                  </a:lnTo>
                  <a:lnTo>
                    <a:pt x="200" y="56"/>
                  </a:lnTo>
                  <a:lnTo>
                    <a:pt x="200" y="54"/>
                  </a:lnTo>
                  <a:lnTo>
                    <a:pt x="202" y="52"/>
                  </a:lnTo>
                  <a:lnTo>
                    <a:pt x="206" y="50"/>
                  </a:lnTo>
                  <a:lnTo>
                    <a:pt x="210" y="48"/>
                  </a:lnTo>
                  <a:lnTo>
                    <a:pt x="210" y="44"/>
                  </a:lnTo>
                  <a:lnTo>
                    <a:pt x="210" y="42"/>
                  </a:lnTo>
                  <a:lnTo>
                    <a:pt x="196" y="34"/>
                  </a:lnTo>
                  <a:lnTo>
                    <a:pt x="194" y="34"/>
                  </a:lnTo>
                  <a:lnTo>
                    <a:pt x="190" y="36"/>
                  </a:lnTo>
                  <a:lnTo>
                    <a:pt x="188" y="36"/>
                  </a:lnTo>
                  <a:lnTo>
                    <a:pt x="186" y="36"/>
                  </a:lnTo>
                  <a:lnTo>
                    <a:pt x="182" y="30"/>
                  </a:lnTo>
                  <a:lnTo>
                    <a:pt x="174" y="30"/>
                  </a:lnTo>
                  <a:lnTo>
                    <a:pt x="168" y="28"/>
                  </a:lnTo>
                  <a:lnTo>
                    <a:pt x="166" y="32"/>
                  </a:lnTo>
                  <a:lnTo>
                    <a:pt x="164" y="32"/>
                  </a:lnTo>
                  <a:lnTo>
                    <a:pt x="162" y="32"/>
                  </a:lnTo>
                  <a:lnTo>
                    <a:pt x="160" y="30"/>
                  </a:lnTo>
                  <a:lnTo>
                    <a:pt x="158" y="30"/>
                  </a:lnTo>
                  <a:lnTo>
                    <a:pt x="156" y="30"/>
                  </a:lnTo>
                  <a:lnTo>
                    <a:pt x="152" y="28"/>
                  </a:lnTo>
                  <a:lnTo>
                    <a:pt x="144" y="32"/>
                  </a:lnTo>
                  <a:lnTo>
                    <a:pt x="126" y="36"/>
                  </a:lnTo>
                  <a:lnTo>
                    <a:pt x="120" y="36"/>
                  </a:lnTo>
                  <a:lnTo>
                    <a:pt x="110" y="34"/>
                  </a:lnTo>
                  <a:lnTo>
                    <a:pt x="110" y="40"/>
                  </a:lnTo>
                  <a:lnTo>
                    <a:pt x="108" y="38"/>
                  </a:lnTo>
                  <a:lnTo>
                    <a:pt x="106" y="36"/>
                  </a:lnTo>
                  <a:lnTo>
                    <a:pt x="104" y="36"/>
                  </a:lnTo>
                  <a:lnTo>
                    <a:pt x="102" y="38"/>
                  </a:lnTo>
                  <a:lnTo>
                    <a:pt x="100" y="38"/>
                  </a:lnTo>
                  <a:lnTo>
                    <a:pt x="88" y="32"/>
                  </a:lnTo>
                  <a:lnTo>
                    <a:pt x="88" y="34"/>
                  </a:lnTo>
                  <a:lnTo>
                    <a:pt x="88" y="36"/>
                  </a:lnTo>
                  <a:lnTo>
                    <a:pt x="86" y="36"/>
                  </a:lnTo>
                  <a:lnTo>
                    <a:pt x="86" y="28"/>
                  </a:lnTo>
                  <a:lnTo>
                    <a:pt x="80" y="30"/>
                  </a:lnTo>
                  <a:lnTo>
                    <a:pt x="74" y="30"/>
                  </a:lnTo>
                  <a:lnTo>
                    <a:pt x="74" y="26"/>
                  </a:lnTo>
                  <a:lnTo>
                    <a:pt x="68" y="24"/>
                  </a:lnTo>
                  <a:lnTo>
                    <a:pt x="74" y="26"/>
                  </a:lnTo>
                  <a:lnTo>
                    <a:pt x="78" y="26"/>
                  </a:lnTo>
                  <a:lnTo>
                    <a:pt x="80" y="24"/>
                  </a:lnTo>
                  <a:lnTo>
                    <a:pt x="84" y="22"/>
                  </a:lnTo>
                  <a:lnTo>
                    <a:pt x="84" y="20"/>
                  </a:lnTo>
                  <a:lnTo>
                    <a:pt x="78" y="20"/>
                  </a:lnTo>
                  <a:lnTo>
                    <a:pt x="72" y="18"/>
                  </a:lnTo>
                  <a:lnTo>
                    <a:pt x="66" y="16"/>
                  </a:lnTo>
                  <a:lnTo>
                    <a:pt x="64" y="12"/>
                  </a:lnTo>
                  <a:lnTo>
                    <a:pt x="62" y="8"/>
                  </a:lnTo>
                  <a:lnTo>
                    <a:pt x="58" y="8"/>
                  </a:lnTo>
                  <a:lnTo>
                    <a:pt x="52" y="10"/>
                  </a:lnTo>
                  <a:lnTo>
                    <a:pt x="48" y="12"/>
                  </a:lnTo>
                  <a:lnTo>
                    <a:pt x="42" y="12"/>
                  </a:lnTo>
                  <a:lnTo>
                    <a:pt x="38" y="8"/>
                  </a:lnTo>
                  <a:lnTo>
                    <a:pt x="36" y="4"/>
                  </a:lnTo>
                  <a:lnTo>
                    <a:pt x="20" y="2"/>
                  </a:lnTo>
                  <a:lnTo>
                    <a:pt x="6" y="0"/>
                  </a:lnTo>
                  <a:lnTo>
                    <a:pt x="4" y="4"/>
                  </a:lnTo>
                  <a:lnTo>
                    <a:pt x="0" y="6"/>
                  </a:lnTo>
                  <a:lnTo>
                    <a:pt x="6" y="12"/>
                  </a:lnTo>
                  <a:lnTo>
                    <a:pt x="10" y="16"/>
                  </a:lnTo>
                  <a:lnTo>
                    <a:pt x="12" y="20"/>
                  </a:lnTo>
                  <a:lnTo>
                    <a:pt x="18" y="20"/>
                  </a:lnTo>
                  <a:lnTo>
                    <a:pt x="24" y="20"/>
                  </a:lnTo>
                  <a:lnTo>
                    <a:pt x="28" y="22"/>
                  </a:lnTo>
                  <a:lnTo>
                    <a:pt x="32" y="22"/>
                  </a:lnTo>
                  <a:lnTo>
                    <a:pt x="34" y="22"/>
                  </a:lnTo>
                  <a:lnTo>
                    <a:pt x="36" y="20"/>
                  </a:lnTo>
                  <a:lnTo>
                    <a:pt x="40" y="20"/>
                  </a:lnTo>
                  <a:lnTo>
                    <a:pt x="42" y="22"/>
                  </a:lnTo>
                  <a:lnTo>
                    <a:pt x="48" y="26"/>
                  </a:lnTo>
                  <a:lnTo>
                    <a:pt x="54" y="30"/>
                  </a:lnTo>
                  <a:lnTo>
                    <a:pt x="58" y="32"/>
                  </a:lnTo>
                  <a:lnTo>
                    <a:pt x="58" y="36"/>
                  </a:lnTo>
                  <a:lnTo>
                    <a:pt x="58" y="40"/>
                  </a:lnTo>
                  <a:lnTo>
                    <a:pt x="56" y="44"/>
                  </a:lnTo>
                  <a:lnTo>
                    <a:pt x="54" y="52"/>
                  </a:lnTo>
                  <a:lnTo>
                    <a:pt x="56" y="60"/>
                  </a:lnTo>
                  <a:lnTo>
                    <a:pt x="58" y="68"/>
                  </a:lnTo>
                  <a:lnTo>
                    <a:pt x="64" y="68"/>
                  </a:lnTo>
                  <a:lnTo>
                    <a:pt x="64" y="64"/>
                  </a:lnTo>
                  <a:lnTo>
                    <a:pt x="68" y="64"/>
                  </a:lnTo>
                  <a:lnTo>
                    <a:pt x="68" y="66"/>
                  </a:lnTo>
                  <a:lnTo>
                    <a:pt x="70" y="68"/>
                  </a:lnTo>
                  <a:lnTo>
                    <a:pt x="74" y="68"/>
                  </a:lnTo>
                  <a:lnTo>
                    <a:pt x="76" y="66"/>
                  </a:lnTo>
                  <a:lnTo>
                    <a:pt x="86" y="62"/>
                  </a:lnTo>
                  <a:lnTo>
                    <a:pt x="92" y="56"/>
                  </a:lnTo>
                  <a:close/>
                </a:path>
              </a:pathLst>
            </a:custGeom>
            <a:solidFill>
              <a:srgbClr val="B7BCBE"/>
            </a:solidFill>
            <a:ln w="3175" cmpd="sng">
              <a:solidFill>
                <a:schemeClr val="bg1"/>
              </a:solidFill>
              <a:prstDash val="solid"/>
              <a:round/>
            </a:ln>
          </p:spPr>
          <p:txBody>
            <a:bodyPr/>
            <a:lstStyle/>
            <a:p>
              <a:endParaRPr lang="en-GB"/>
            </a:p>
          </p:txBody>
        </p:sp>
        <p:sp>
          <p:nvSpPr>
            <p:cNvPr id="123" name="Freeform 179"/>
            <p:cNvSpPr/>
            <p:nvPr/>
          </p:nvSpPr>
          <p:spPr bwMode="auto">
            <a:xfrm>
              <a:off x="4590445" y="1824436"/>
              <a:ext cx="99123" cy="92049"/>
            </a:xfrm>
            <a:custGeom>
              <a:gdLst>
                <a:gd name="T0" fmla="*/ 16 w 34"/>
                <a:gd name="T1" fmla="*/ 2 h 32"/>
                <a:gd name="T2" fmla="*/ 16 w 34"/>
                <a:gd name="T3" fmla="*/ 2 h 32"/>
                <a:gd name="T4" fmla="*/ 14 w 34"/>
                <a:gd name="T5" fmla="*/ 0 h 32"/>
                <a:gd name="T6" fmla="*/ 12 w 34"/>
                <a:gd name="T7" fmla="*/ 0 h 32"/>
                <a:gd name="T8" fmla="*/ 12 w 34"/>
                <a:gd name="T9" fmla="*/ 0 h 32"/>
                <a:gd name="T10" fmla="*/ 10 w 34"/>
                <a:gd name="T11" fmla="*/ 4 h 32"/>
                <a:gd name="T12" fmla="*/ 8 w 34"/>
                <a:gd name="T13" fmla="*/ 10 h 32"/>
                <a:gd name="T14" fmla="*/ 4 w 34"/>
                <a:gd name="T15" fmla="*/ 10 h 32"/>
                <a:gd name="T16" fmla="*/ 4 w 34"/>
                <a:gd name="T17" fmla="*/ 10 h 32"/>
                <a:gd name="T18" fmla="*/ 2 w 34"/>
                <a:gd name="T19" fmla="*/ 16 h 32"/>
                <a:gd name="T20" fmla="*/ 0 w 34"/>
                <a:gd name="T21" fmla="*/ 22 h 32"/>
                <a:gd name="T22" fmla="*/ 0 w 34"/>
                <a:gd name="T23" fmla="*/ 22 h 32"/>
                <a:gd name="T24" fmla="*/ 4 w 34"/>
                <a:gd name="T25" fmla="*/ 22 h 32"/>
                <a:gd name="T26" fmla="*/ 8 w 34"/>
                <a:gd name="T27" fmla="*/ 22 h 32"/>
                <a:gd name="T28" fmla="*/ 10 w 34"/>
                <a:gd name="T29" fmla="*/ 26 h 32"/>
                <a:gd name="T30" fmla="*/ 10 w 34"/>
                <a:gd name="T31" fmla="*/ 26 h 32"/>
                <a:gd name="T32" fmla="*/ 14 w 34"/>
                <a:gd name="T33" fmla="*/ 28 h 32"/>
                <a:gd name="T34" fmla="*/ 18 w 34"/>
                <a:gd name="T35" fmla="*/ 28 h 32"/>
                <a:gd name="T36" fmla="*/ 24 w 34"/>
                <a:gd name="T37" fmla="*/ 28 h 32"/>
                <a:gd name="T38" fmla="*/ 24 w 34"/>
                <a:gd name="T39" fmla="*/ 28 h 32"/>
                <a:gd name="T40" fmla="*/ 26 w 34"/>
                <a:gd name="T41" fmla="*/ 30 h 32"/>
                <a:gd name="T42" fmla="*/ 28 w 34"/>
                <a:gd name="T43" fmla="*/ 32 h 32"/>
                <a:gd name="T44" fmla="*/ 28 w 34"/>
                <a:gd name="T45" fmla="*/ 32 h 32"/>
                <a:gd name="T46" fmla="*/ 30 w 34"/>
                <a:gd name="T47" fmla="*/ 26 h 32"/>
                <a:gd name="T48" fmla="*/ 34 w 34"/>
                <a:gd name="T49" fmla="*/ 22 h 32"/>
                <a:gd name="T50" fmla="*/ 34 w 34"/>
                <a:gd name="T51" fmla="*/ 22 h 32"/>
                <a:gd name="T52" fmla="*/ 34 w 34"/>
                <a:gd name="T53" fmla="*/ 16 h 32"/>
                <a:gd name="T54" fmla="*/ 32 w 34"/>
                <a:gd name="T55" fmla="*/ 10 h 32"/>
                <a:gd name="T56" fmla="*/ 26 w 34"/>
                <a:gd name="T57" fmla="*/ 0 h 32"/>
                <a:gd name="T58" fmla="*/ 26 w 34"/>
                <a:gd name="T59" fmla="*/ 0 h 32"/>
                <a:gd name="T60" fmla="*/ 20 w 34"/>
                <a:gd name="T61" fmla="*/ 2 h 32"/>
                <a:gd name="T62" fmla="*/ 16 w 34"/>
                <a:gd name="T63" fmla="*/ 2 h 32"/>
                <a:gd name="T64" fmla="*/ 16 w 34"/>
                <a:gd name="T65" fmla="*/ 2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
                <a:gd name="T100" fmla="*/ 0 h 32"/>
                <a:gd name="T101" fmla="*/ 34 w 34"/>
                <a:gd name="T102" fmla="*/ 32 h 3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 h="32">
                  <a:moveTo>
                    <a:pt x="16" y="2"/>
                  </a:moveTo>
                  <a:lnTo>
                    <a:pt x="16" y="2"/>
                  </a:lnTo>
                  <a:lnTo>
                    <a:pt x="14" y="0"/>
                  </a:lnTo>
                  <a:lnTo>
                    <a:pt x="12" y="0"/>
                  </a:lnTo>
                  <a:lnTo>
                    <a:pt x="10" y="4"/>
                  </a:lnTo>
                  <a:lnTo>
                    <a:pt x="8" y="10"/>
                  </a:lnTo>
                  <a:lnTo>
                    <a:pt x="4" y="10"/>
                  </a:lnTo>
                  <a:lnTo>
                    <a:pt x="2" y="16"/>
                  </a:lnTo>
                  <a:lnTo>
                    <a:pt x="0" y="22"/>
                  </a:lnTo>
                  <a:lnTo>
                    <a:pt x="4" y="22"/>
                  </a:lnTo>
                  <a:lnTo>
                    <a:pt x="8" y="22"/>
                  </a:lnTo>
                  <a:lnTo>
                    <a:pt x="10" y="26"/>
                  </a:lnTo>
                  <a:lnTo>
                    <a:pt x="14" y="28"/>
                  </a:lnTo>
                  <a:lnTo>
                    <a:pt x="18" y="28"/>
                  </a:lnTo>
                  <a:lnTo>
                    <a:pt x="24" y="28"/>
                  </a:lnTo>
                  <a:lnTo>
                    <a:pt x="26" y="30"/>
                  </a:lnTo>
                  <a:lnTo>
                    <a:pt x="28" y="32"/>
                  </a:lnTo>
                  <a:lnTo>
                    <a:pt x="30" y="26"/>
                  </a:lnTo>
                  <a:lnTo>
                    <a:pt x="34" y="22"/>
                  </a:lnTo>
                  <a:lnTo>
                    <a:pt x="34" y="16"/>
                  </a:lnTo>
                  <a:lnTo>
                    <a:pt x="32" y="10"/>
                  </a:lnTo>
                  <a:lnTo>
                    <a:pt x="26" y="0"/>
                  </a:lnTo>
                  <a:lnTo>
                    <a:pt x="20" y="2"/>
                  </a:lnTo>
                  <a:lnTo>
                    <a:pt x="16" y="2"/>
                  </a:lnTo>
                  <a:close/>
                </a:path>
              </a:pathLst>
            </a:custGeom>
            <a:solidFill>
              <a:srgbClr val="B7BCBE"/>
            </a:solidFill>
            <a:ln w="3175" cmpd="sng">
              <a:solidFill>
                <a:schemeClr val="bg1"/>
              </a:solidFill>
              <a:prstDash val="solid"/>
              <a:round/>
            </a:ln>
          </p:spPr>
          <p:txBody>
            <a:bodyPr/>
            <a:lstStyle/>
            <a:p>
              <a:endParaRPr lang="en-GB"/>
            </a:p>
          </p:txBody>
        </p:sp>
        <p:sp>
          <p:nvSpPr>
            <p:cNvPr id="124" name="Freeform 180"/>
            <p:cNvSpPr/>
            <p:nvPr/>
          </p:nvSpPr>
          <p:spPr bwMode="auto">
            <a:xfrm>
              <a:off x="4939851" y="2386420"/>
              <a:ext cx="7433" cy="9688"/>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25" name="Freeform 181"/>
            <p:cNvSpPr>
              <a:spLocks noEditPoints="1"/>
            </p:cNvSpPr>
            <p:nvPr/>
          </p:nvSpPr>
          <p:spPr bwMode="auto">
            <a:xfrm>
              <a:off x="4355030" y="1921330"/>
              <a:ext cx="245328" cy="222857"/>
            </a:xfrm>
            <a:custGeom>
              <a:gdLst>
                <a:gd name="T0" fmla="*/ 78 w 84"/>
                <a:gd name="T1" fmla="*/ 38 h 78"/>
                <a:gd name="T2" fmla="*/ 72 w 84"/>
                <a:gd name="T3" fmla="*/ 44 h 78"/>
                <a:gd name="T4" fmla="*/ 68 w 84"/>
                <a:gd name="T5" fmla="*/ 34 h 78"/>
                <a:gd name="T6" fmla="*/ 60 w 84"/>
                <a:gd name="T7" fmla="*/ 32 h 78"/>
                <a:gd name="T8" fmla="*/ 58 w 84"/>
                <a:gd name="T9" fmla="*/ 24 h 78"/>
                <a:gd name="T10" fmla="*/ 70 w 84"/>
                <a:gd name="T11" fmla="*/ 20 h 78"/>
                <a:gd name="T12" fmla="*/ 64 w 84"/>
                <a:gd name="T13" fmla="*/ 10 h 78"/>
                <a:gd name="T14" fmla="*/ 58 w 84"/>
                <a:gd name="T15" fmla="*/ 10 h 78"/>
                <a:gd name="T16" fmla="*/ 62 w 84"/>
                <a:gd name="T17" fmla="*/ 0 h 78"/>
                <a:gd name="T18" fmla="*/ 56 w 84"/>
                <a:gd name="T19" fmla="*/ 0 h 78"/>
                <a:gd name="T20" fmla="*/ 56 w 84"/>
                <a:gd name="T21" fmla="*/ 4 h 78"/>
                <a:gd name="T22" fmla="*/ 38 w 84"/>
                <a:gd name="T23" fmla="*/ 10 h 78"/>
                <a:gd name="T24" fmla="*/ 42 w 84"/>
                <a:gd name="T25" fmla="*/ 14 h 78"/>
                <a:gd name="T26" fmla="*/ 32 w 84"/>
                <a:gd name="T27" fmla="*/ 14 h 78"/>
                <a:gd name="T28" fmla="*/ 28 w 84"/>
                <a:gd name="T29" fmla="*/ 12 h 78"/>
                <a:gd name="T30" fmla="*/ 20 w 84"/>
                <a:gd name="T31" fmla="*/ 20 h 78"/>
                <a:gd name="T32" fmla="*/ 18 w 84"/>
                <a:gd name="T33" fmla="*/ 20 h 78"/>
                <a:gd name="T34" fmla="*/ 20 w 84"/>
                <a:gd name="T35" fmla="*/ 26 h 78"/>
                <a:gd name="T36" fmla="*/ 26 w 84"/>
                <a:gd name="T37" fmla="*/ 28 h 78"/>
                <a:gd name="T38" fmla="*/ 32 w 84"/>
                <a:gd name="T39" fmla="*/ 28 h 78"/>
                <a:gd name="T40" fmla="*/ 32 w 84"/>
                <a:gd name="T41" fmla="*/ 36 h 78"/>
                <a:gd name="T42" fmla="*/ 32 w 84"/>
                <a:gd name="T43" fmla="*/ 38 h 78"/>
                <a:gd name="T44" fmla="*/ 30 w 84"/>
                <a:gd name="T45" fmla="*/ 42 h 78"/>
                <a:gd name="T46" fmla="*/ 20 w 84"/>
                <a:gd name="T47" fmla="*/ 40 h 78"/>
                <a:gd name="T48" fmla="*/ 8 w 84"/>
                <a:gd name="T49" fmla="*/ 32 h 78"/>
                <a:gd name="T50" fmla="*/ 4 w 84"/>
                <a:gd name="T51" fmla="*/ 34 h 78"/>
                <a:gd name="T52" fmla="*/ 0 w 84"/>
                <a:gd name="T53" fmla="*/ 34 h 78"/>
                <a:gd name="T54" fmla="*/ 2 w 84"/>
                <a:gd name="T55" fmla="*/ 42 h 78"/>
                <a:gd name="T56" fmla="*/ 2 w 84"/>
                <a:gd name="T57" fmla="*/ 44 h 78"/>
                <a:gd name="T58" fmla="*/ 8 w 84"/>
                <a:gd name="T59" fmla="*/ 48 h 78"/>
                <a:gd name="T60" fmla="*/ 16 w 84"/>
                <a:gd name="T61" fmla="*/ 54 h 78"/>
                <a:gd name="T62" fmla="*/ 24 w 84"/>
                <a:gd name="T63" fmla="*/ 48 h 78"/>
                <a:gd name="T64" fmla="*/ 30 w 84"/>
                <a:gd name="T65" fmla="*/ 58 h 78"/>
                <a:gd name="T66" fmla="*/ 34 w 84"/>
                <a:gd name="T67" fmla="*/ 60 h 78"/>
                <a:gd name="T68" fmla="*/ 38 w 84"/>
                <a:gd name="T69" fmla="*/ 60 h 78"/>
                <a:gd name="T70" fmla="*/ 42 w 84"/>
                <a:gd name="T71" fmla="*/ 68 h 78"/>
                <a:gd name="T72" fmla="*/ 44 w 84"/>
                <a:gd name="T73" fmla="*/ 76 h 78"/>
                <a:gd name="T74" fmla="*/ 48 w 84"/>
                <a:gd name="T75" fmla="*/ 76 h 78"/>
                <a:gd name="T76" fmla="*/ 50 w 84"/>
                <a:gd name="T77" fmla="*/ 78 h 78"/>
                <a:gd name="T78" fmla="*/ 66 w 84"/>
                <a:gd name="T79" fmla="*/ 68 h 78"/>
                <a:gd name="T80" fmla="*/ 68 w 84"/>
                <a:gd name="T81" fmla="*/ 64 h 78"/>
                <a:gd name="T82" fmla="*/ 78 w 84"/>
                <a:gd name="T83" fmla="*/ 62 h 78"/>
                <a:gd name="T84" fmla="*/ 80 w 84"/>
                <a:gd name="T85" fmla="*/ 60 h 78"/>
                <a:gd name="T86" fmla="*/ 82 w 84"/>
                <a:gd name="T87" fmla="*/ 56 h 78"/>
                <a:gd name="T88" fmla="*/ 80 w 84"/>
                <a:gd name="T89" fmla="*/ 42 h 78"/>
                <a:gd name="T90" fmla="*/ 82 w 84"/>
                <a:gd name="T91" fmla="*/ 40 h 78"/>
                <a:gd name="T92" fmla="*/ 78 w 84"/>
                <a:gd name="T93" fmla="*/ 38 h 78"/>
                <a:gd name="T94" fmla="*/ 52 w 84"/>
                <a:gd name="T95" fmla="*/ 14 h 78"/>
                <a:gd name="T96" fmla="*/ 48 w 84"/>
                <a:gd name="T97" fmla="*/ 14 h 78"/>
                <a:gd name="T98" fmla="*/ 52 w 84"/>
                <a:gd name="T99" fmla="*/ 10 h 78"/>
                <a:gd name="T100" fmla="*/ 56 w 84"/>
                <a:gd name="T101" fmla="*/ 12 h 78"/>
                <a:gd name="T102" fmla="*/ 52 w 84"/>
                <a:gd name="T103" fmla="*/ 14 h 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4"/>
                <a:gd name="T157" fmla="*/ 0 h 78"/>
                <a:gd name="T158" fmla="*/ 84 w 84"/>
                <a:gd name="T159" fmla="*/ 78 h 78"/>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4" h="78">
                  <a:moveTo>
                    <a:pt x="78" y="38"/>
                  </a:moveTo>
                  <a:lnTo>
                    <a:pt x="78" y="38"/>
                  </a:lnTo>
                  <a:lnTo>
                    <a:pt x="74" y="40"/>
                  </a:lnTo>
                  <a:lnTo>
                    <a:pt x="72" y="44"/>
                  </a:lnTo>
                  <a:lnTo>
                    <a:pt x="68" y="34"/>
                  </a:lnTo>
                  <a:lnTo>
                    <a:pt x="60" y="32"/>
                  </a:lnTo>
                  <a:lnTo>
                    <a:pt x="58" y="24"/>
                  </a:lnTo>
                  <a:lnTo>
                    <a:pt x="68" y="22"/>
                  </a:lnTo>
                  <a:lnTo>
                    <a:pt x="70" y="20"/>
                  </a:lnTo>
                  <a:lnTo>
                    <a:pt x="64" y="10"/>
                  </a:lnTo>
                  <a:lnTo>
                    <a:pt x="58" y="10"/>
                  </a:lnTo>
                  <a:lnTo>
                    <a:pt x="60" y="4"/>
                  </a:lnTo>
                  <a:lnTo>
                    <a:pt x="62" y="0"/>
                  </a:lnTo>
                  <a:lnTo>
                    <a:pt x="60" y="0"/>
                  </a:lnTo>
                  <a:lnTo>
                    <a:pt x="56" y="0"/>
                  </a:lnTo>
                  <a:lnTo>
                    <a:pt x="56" y="4"/>
                  </a:lnTo>
                  <a:lnTo>
                    <a:pt x="38" y="10"/>
                  </a:lnTo>
                  <a:lnTo>
                    <a:pt x="40" y="12"/>
                  </a:lnTo>
                  <a:lnTo>
                    <a:pt x="42" y="14"/>
                  </a:lnTo>
                  <a:lnTo>
                    <a:pt x="32" y="14"/>
                  </a:lnTo>
                  <a:lnTo>
                    <a:pt x="28" y="12"/>
                  </a:lnTo>
                  <a:lnTo>
                    <a:pt x="20" y="16"/>
                  </a:lnTo>
                  <a:lnTo>
                    <a:pt x="20" y="20"/>
                  </a:lnTo>
                  <a:lnTo>
                    <a:pt x="18" y="20"/>
                  </a:lnTo>
                  <a:lnTo>
                    <a:pt x="18" y="22"/>
                  </a:lnTo>
                  <a:lnTo>
                    <a:pt x="20" y="26"/>
                  </a:lnTo>
                  <a:lnTo>
                    <a:pt x="26" y="28"/>
                  </a:lnTo>
                  <a:lnTo>
                    <a:pt x="32" y="28"/>
                  </a:lnTo>
                  <a:lnTo>
                    <a:pt x="32" y="36"/>
                  </a:lnTo>
                  <a:lnTo>
                    <a:pt x="32" y="38"/>
                  </a:lnTo>
                  <a:lnTo>
                    <a:pt x="32" y="40"/>
                  </a:lnTo>
                  <a:lnTo>
                    <a:pt x="30" y="42"/>
                  </a:lnTo>
                  <a:lnTo>
                    <a:pt x="20" y="40"/>
                  </a:lnTo>
                  <a:lnTo>
                    <a:pt x="10" y="38"/>
                  </a:lnTo>
                  <a:lnTo>
                    <a:pt x="8" y="32"/>
                  </a:lnTo>
                  <a:lnTo>
                    <a:pt x="4" y="34"/>
                  </a:lnTo>
                  <a:lnTo>
                    <a:pt x="0" y="34"/>
                  </a:lnTo>
                  <a:lnTo>
                    <a:pt x="0" y="40"/>
                  </a:lnTo>
                  <a:lnTo>
                    <a:pt x="2" y="42"/>
                  </a:lnTo>
                  <a:lnTo>
                    <a:pt x="2" y="44"/>
                  </a:lnTo>
                  <a:lnTo>
                    <a:pt x="8" y="48"/>
                  </a:lnTo>
                  <a:lnTo>
                    <a:pt x="14" y="52"/>
                  </a:lnTo>
                  <a:lnTo>
                    <a:pt x="16" y="54"/>
                  </a:lnTo>
                  <a:lnTo>
                    <a:pt x="18" y="52"/>
                  </a:lnTo>
                  <a:lnTo>
                    <a:pt x="24" y="48"/>
                  </a:lnTo>
                  <a:lnTo>
                    <a:pt x="30" y="58"/>
                  </a:lnTo>
                  <a:lnTo>
                    <a:pt x="34" y="60"/>
                  </a:lnTo>
                  <a:lnTo>
                    <a:pt x="38" y="60"/>
                  </a:lnTo>
                  <a:lnTo>
                    <a:pt x="40" y="64"/>
                  </a:lnTo>
                  <a:lnTo>
                    <a:pt x="42" y="68"/>
                  </a:lnTo>
                  <a:lnTo>
                    <a:pt x="42" y="72"/>
                  </a:lnTo>
                  <a:lnTo>
                    <a:pt x="44" y="76"/>
                  </a:lnTo>
                  <a:lnTo>
                    <a:pt x="48" y="76"/>
                  </a:lnTo>
                  <a:lnTo>
                    <a:pt x="50" y="78"/>
                  </a:lnTo>
                  <a:lnTo>
                    <a:pt x="56" y="72"/>
                  </a:lnTo>
                  <a:lnTo>
                    <a:pt x="66" y="68"/>
                  </a:lnTo>
                  <a:lnTo>
                    <a:pt x="68" y="64"/>
                  </a:lnTo>
                  <a:lnTo>
                    <a:pt x="74" y="64"/>
                  </a:lnTo>
                  <a:lnTo>
                    <a:pt x="78" y="62"/>
                  </a:lnTo>
                  <a:lnTo>
                    <a:pt x="80" y="60"/>
                  </a:lnTo>
                  <a:lnTo>
                    <a:pt x="82" y="56"/>
                  </a:lnTo>
                  <a:lnTo>
                    <a:pt x="80" y="42"/>
                  </a:lnTo>
                  <a:lnTo>
                    <a:pt x="84" y="40"/>
                  </a:lnTo>
                  <a:lnTo>
                    <a:pt x="82" y="40"/>
                  </a:lnTo>
                  <a:lnTo>
                    <a:pt x="78" y="38"/>
                  </a:lnTo>
                  <a:close/>
                  <a:moveTo>
                    <a:pt x="52" y="14"/>
                  </a:moveTo>
                  <a:lnTo>
                    <a:pt x="52" y="14"/>
                  </a:lnTo>
                  <a:lnTo>
                    <a:pt x="50" y="14"/>
                  </a:lnTo>
                  <a:lnTo>
                    <a:pt x="48" y="14"/>
                  </a:lnTo>
                  <a:lnTo>
                    <a:pt x="52" y="10"/>
                  </a:lnTo>
                  <a:lnTo>
                    <a:pt x="56" y="10"/>
                  </a:lnTo>
                  <a:lnTo>
                    <a:pt x="56" y="12"/>
                  </a:lnTo>
                  <a:lnTo>
                    <a:pt x="52" y="14"/>
                  </a:lnTo>
                  <a:close/>
                </a:path>
              </a:pathLst>
            </a:custGeom>
            <a:solidFill>
              <a:srgbClr val="B7BCBE"/>
            </a:solidFill>
            <a:ln w="3175" cmpd="sng">
              <a:solidFill>
                <a:schemeClr val="bg1"/>
              </a:solidFill>
              <a:prstDash val="solid"/>
              <a:round/>
            </a:ln>
          </p:spPr>
          <p:txBody>
            <a:bodyPr/>
            <a:lstStyle/>
            <a:p>
              <a:endParaRPr lang="en-GB"/>
            </a:p>
          </p:txBody>
        </p:sp>
        <p:sp>
          <p:nvSpPr>
            <p:cNvPr id="126" name="Freeform 182"/>
            <p:cNvSpPr/>
            <p:nvPr/>
          </p:nvSpPr>
          <p:spPr bwMode="auto">
            <a:xfrm>
              <a:off x="4483890" y="2231390"/>
              <a:ext cx="141249" cy="101740"/>
            </a:xfrm>
            <a:custGeom>
              <a:gdLst>
                <a:gd name="T0" fmla="*/ 16 w 48"/>
                <a:gd name="T1" fmla="*/ 2 h 36"/>
                <a:gd name="T2" fmla="*/ 16 w 48"/>
                <a:gd name="T3" fmla="*/ 2 h 36"/>
                <a:gd name="T4" fmla="*/ 12 w 48"/>
                <a:gd name="T5" fmla="*/ 6 h 36"/>
                <a:gd name="T6" fmla="*/ 8 w 48"/>
                <a:gd name="T7" fmla="*/ 10 h 36"/>
                <a:gd name="T8" fmla="*/ 8 w 48"/>
                <a:gd name="T9" fmla="*/ 10 h 36"/>
                <a:gd name="T10" fmla="*/ 8 w 48"/>
                <a:gd name="T11" fmla="*/ 16 h 36"/>
                <a:gd name="T12" fmla="*/ 8 w 48"/>
                <a:gd name="T13" fmla="*/ 16 h 36"/>
                <a:gd name="T14" fmla="*/ 4 w 48"/>
                <a:gd name="T15" fmla="*/ 16 h 36"/>
                <a:gd name="T16" fmla="*/ 0 w 48"/>
                <a:gd name="T17" fmla="*/ 18 h 36"/>
                <a:gd name="T18" fmla="*/ 0 w 48"/>
                <a:gd name="T19" fmla="*/ 18 h 36"/>
                <a:gd name="T20" fmla="*/ 0 w 48"/>
                <a:gd name="T21" fmla="*/ 20 h 36"/>
                <a:gd name="T22" fmla="*/ 0 w 48"/>
                <a:gd name="T23" fmla="*/ 24 h 36"/>
                <a:gd name="T24" fmla="*/ 0 w 48"/>
                <a:gd name="T25" fmla="*/ 24 h 36"/>
                <a:gd name="T26" fmla="*/ 4 w 48"/>
                <a:gd name="T27" fmla="*/ 24 h 36"/>
                <a:gd name="T28" fmla="*/ 6 w 48"/>
                <a:gd name="T29" fmla="*/ 24 h 36"/>
                <a:gd name="T30" fmla="*/ 8 w 48"/>
                <a:gd name="T31" fmla="*/ 26 h 36"/>
                <a:gd name="T32" fmla="*/ 10 w 48"/>
                <a:gd name="T33" fmla="*/ 26 h 36"/>
                <a:gd name="T34" fmla="*/ 10 w 48"/>
                <a:gd name="T35" fmla="*/ 26 h 36"/>
                <a:gd name="T36" fmla="*/ 10 w 48"/>
                <a:gd name="T37" fmla="*/ 24 h 36"/>
                <a:gd name="T38" fmla="*/ 12 w 48"/>
                <a:gd name="T39" fmla="*/ 22 h 36"/>
                <a:gd name="T40" fmla="*/ 14 w 48"/>
                <a:gd name="T41" fmla="*/ 22 h 36"/>
                <a:gd name="T42" fmla="*/ 14 w 48"/>
                <a:gd name="T43" fmla="*/ 22 h 36"/>
                <a:gd name="T44" fmla="*/ 14 w 48"/>
                <a:gd name="T45" fmla="*/ 26 h 36"/>
                <a:gd name="T46" fmla="*/ 14 w 48"/>
                <a:gd name="T47" fmla="*/ 30 h 36"/>
                <a:gd name="T48" fmla="*/ 14 w 48"/>
                <a:gd name="T49" fmla="*/ 30 h 36"/>
                <a:gd name="T50" fmla="*/ 20 w 48"/>
                <a:gd name="T51" fmla="*/ 32 h 36"/>
                <a:gd name="T52" fmla="*/ 26 w 48"/>
                <a:gd name="T53" fmla="*/ 36 h 36"/>
                <a:gd name="T54" fmla="*/ 26 w 48"/>
                <a:gd name="T55" fmla="*/ 36 h 36"/>
                <a:gd name="T56" fmla="*/ 26 w 48"/>
                <a:gd name="T57" fmla="*/ 34 h 36"/>
                <a:gd name="T58" fmla="*/ 28 w 48"/>
                <a:gd name="T59" fmla="*/ 32 h 36"/>
                <a:gd name="T60" fmla="*/ 28 w 48"/>
                <a:gd name="T61" fmla="*/ 30 h 36"/>
                <a:gd name="T62" fmla="*/ 28 w 48"/>
                <a:gd name="T63" fmla="*/ 30 h 36"/>
                <a:gd name="T64" fmla="*/ 32 w 48"/>
                <a:gd name="T65" fmla="*/ 30 h 36"/>
                <a:gd name="T66" fmla="*/ 34 w 48"/>
                <a:gd name="T67" fmla="*/ 32 h 36"/>
                <a:gd name="T68" fmla="*/ 48 w 48"/>
                <a:gd name="T69" fmla="*/ 28 h 36"/>
                <a:gd name="T70" fmla="*/ 48 w 48"/>
                <a:gd name="T71" fmla="*/ 28 h 36"/>
                <a:gd name="T72" fmla="*/ 46 w 48"/>
                <a:gd name="T73" fmla="*/ 26 h 36"/>
                <a:gd name="T74" fmla="*/ 42 w 48"/>
                <a:gd name="T75" fmla="*/ 26 h 36"/>
                <a:gd name="T76" fmla="*/ 42 w 48"/>
                <a:gd name="T77" fmla="*/ 26 h 36"/>
                <a:gd name="T78" fmla="*/ 42 w 48"/>
                <a:gd name="T79" fmla="*/ 18 h 36"/>
                <a:gd name="T80" fmla="*/ 42 w 48"/>
                <a:gd name="T81" fmla="*/ 12 h 36"/>
                <a:gd name="T82" fmla="*/ 42 w 48"/>
                <a:gd name="T83" fmla="*/ 12 h 36"/>
                <a:gd name="T84" fmla="*/ 38 w 48"/>
                <a:gd name="T85" fmla="*/ 8 h 36"/>
                <a:gd name="T86" fmla="*/ 30 w 48"/>
                <a:gd name="T87" fmla="*/ 4 h 36"/>
                <a:gd name="T88" fmla="*/ 22 w 48"/>
                <a:gd name="T89" fmla="*/ 2 h 36"/>
                <a:gd name="T90" fmla="*/ 16 w 48"/>
                <a:gd name="T91" fmla="*/ 0 h 36"/>
                <a:gd name="T92" fmla="*/ 16 w 48"/>
                <a:gd name="T93" fmla="*/ 2 h 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8"/>
                <a:gd name="T142" fmla="*/ 0 h 36"/>
                <a:gd name="T143" fmla="*/ 48 w 48"/>
                <a:gd name="T144" fmla="*/ 36 h 36"/>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8" h="36">
                  <a:moveTo>
                    <a:pt x="16" y="2"/>
                  </a:moveTo>
                  <a:lnTo>
                    <a:pt x="16" y="2"/>
                  </a:lnTo>
                  <a:lnTo>
                    <a:pt x="12" y="6"/>
                  </a:lnTo>
                  <a:lnTo>
                    <a:pt x="8" y="10"/>
                  </a:lnTo>
                  <a:lnTo>
                    <a:pt x="8" y="16"/>
                  </a:lnTo>
                  <a:lnTo>
                    <a:pt x="4" y="16"/>
                  </a:lnTo>
                  <a:lnTo>
                    <a:pt x="0" y="18"/>
                  </a:lnTo>
                  <a:lnTo>
                    <a:pt x="0" y="20"/>
                  </a:lnTo>
                  <a:lnTo>
                    <a:pt x="0" y="24"/>
                  </a:lnTo>
                  <a:lnTo>
                    <a:pt x="4" y="24"/>
                  </a:lnTo>
                  <a:lnTo>
                    <a:pt x="6" y="24"/>
                  </a:lnTo>
                  <a:lnTo>
                    <a:pt x="8" y="26"/>
                  </a:lnTo>
                  <a:lnTo>
                    <a:pt x="10" y="26"/>
                  </a:lnTo>
                  <a:lnTo>
                    <a:pt x="10" y="24"/>
                  </a:lnTo>
                  <a:lnTo>
                    <a:pt x="12" y="22"/>
                  </a:lnTo>
                  <a:lnTo>
                    <a:pt x="14" y="22"/>
                  </a:lnTo>
                  <a:lnTo>
                    <a:pt x="14" y="26"/>
                  </a:lnTo>
                  <a:lnTo>
                    <a:pt x="14" y="30"/>
                  </a:lnTo>
                  <a:lnTo>
                    <a:pt x="20" y="32"/>
                  </a:lnTo>
                  <a:lnTo>
                    <a:pt x="26" y="36"/>
                  </a:lnTo>
                  <a:lnTo>
                    <a:pt x="26" y="34"/>
                  </a:lnTo>
                  <a:lnTo>
                    <a:pt x="28" y="32"/>
                  </a:lnTo>
                  <a:lnTo>
                    <a:pt x="28" y="30"/>
                  </a:lnTo>
                  <a:lnTo>
                    <a:pt x="32" y="30"/>
                  </a:lnTo>
                  <a:lnTo>
                    <a:pt x="34" y="32"/>
                  </a:lnTo>
                  <a:lnTo>
                    <a:pt x="48" y="28"/>
                  </a:lnTo>
                  <a:lnTo>
                    <a:pt x="46" y="26"/>
                  </a:lnTo>
                  <a:lnTo>
                    <a:pt x="42" y="26"/>
                  </a:lnTo>
                  <a:lnTo>
                    <a:pt x="42" y="18"/>
                  </a:lnTo>
                  <a:lnTo>
                    <a:pt x="42" y="12"/>
                  </a:lnTo>
                  <a:lnTo>
                    <a:pt x="38" y="8"/>
                  </a:lnTo>
                  <a:lnTo>
                    <a:pt x="30" y="4"/>
                  </a:lnTo>
                  <a:lnTo>
                    <a:pt x="22" y="2"/>
                  </a:lnTo>
                  <a:lnTo>
                    <a:pt x="16" y="0"/>
                  </a:lnTo>
                  <a:lnTo>
                    <a:pt x="16" y="2"/>
                  </a:lnTo>
                  <a:close/>
                </a:path>
              </a:pathLst>
            </a:custGeom>
            <a:solidFill>
              <a:srgbClr val="B7BCBE"/>
            </a:solidFill>
            <a:ln w="3175" cmpd="sng">
              <a:solidFill>
                <a:schemeClr val="bg1"/>
              </a:solidFill>
              <a:prstDash val="solid"/>
              <a:round/>
            </a:ln>
          </p:spPr>
          <p:txBody>
            <a:bodyPr/>
            <a:lstStyle/>
            <a:p>
              <a:endParaRPr lang="en-GB"/>
            </a:p>
          </p:txBody>
        </p:sp>
        <p:sp>
          <p:nvSpPr>
            <p:cNvPr id="127" name="Freeform 183"/>
            <p:cNvSpPr/>
            <p:nvPr/>
          </p:nvSpPr>
          <p:spPr bwMode="auto">
            <a:xfrm>
              <a:off x="5180223" y="2723129"/>
              <a:ext cx="24781" cy="33913"/>
            </a:xfrm>
            <a:custGeom>
              <a:gdLst>
                <a:gd name="T0" fmla="*/ 4 w 8"/>
                <a:gd name="T1" fmla="*/ 0 h 12"/>
                <a:gd name="T2" fmla="*/ 4 w 8"/>
                <a:gd name="T3" fmla="*/ 0 h 12"/>
                <a:gd name="T4" fmla="*/ 2 w 8"/>
                <a:gd name="T5" fmla="*/ 2 h 12"/>
                <a:gd name="T6" fmla="*/ 0 w 8"/>
                <a:gd name="T7" fmla="*/ 6 h 12"/>
                <a:gd name="T8" fmla="*/ 0 w 8"/>
                <a:gd name="T9" fmla="*/ 6 h 12"/>
                <a:gd name="T10" fmla="*/ 0 w 8"/>
                <a:gd name="T11" fmla="*/ 10 h 12"/>
                <a:gd name="T12" fmla="*/ 2 w 8"/>
                <a:gd name="T13" fmla="*/ 12 h 12"/>
                <a:gd name="T14" fmla="*/ 4 w 8"/>
                <a:gd name="T15" fmla="*/ 10 h 12"/>
                <a:gd name="T16" fmla="*/ 6 w 8"/>
                <a:gd name="T17" fmla="*/ 8 h 12"/>
                <a:gd name="T18" fmla="*/ 8 w 8"/>
                <a:gd name="T19" fmla="*/ 2 h 12"/>
                <a:gd name="T20" fmla="*/ 8 w 8"/>
                <a:gd name="T21" fmla="*/ 0 h 12"/>
                <a:gd name="T22" fmla="*/ 4 w 8"/>
                <a:gd name="T23" fmla="*/ 0 h 12"/>
                <a:gd name="T24" fmla="*/ 4 w 8"/>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12"/>
                <a:gd name="T41" fmla="*/ 8 w 8"/>
                <a:gd name="T42" fmla="*/ 12 h 1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12">
                  <a:moveTo>
                    <a:pt x="4" y="0"/>
                  </a:moveTo>
                  <a:lnTo>
                    <a:pt x="4" y="0"/>
                  </a:lnTo>
                  <a:lnTo>
                    <a:pt x="2" y="2"/>
                  </a:lnTo>
                  <a:lnTo>
                    <a:pt x="0" y="6"/>
                  </a:lnTo>
                  <a:lnTo>
                    <a:pt x="0" y="10"/>
                  </a:lnTo>
                  <a:lnTo>
                    <a:pt x="2" y="12"/>
                  </a:lnTo>
                  <a:lnTo>
                    <a:pt x="4" y="10"/>
                  </a:lnTo>
                  <a:lnTo>
                    <a:pt x="6" y="8"/>
                  </a:lnTo>
                  <a:lnTo>
                    <a:pt x="8" y="2"/>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28" name="Freeform 184"/>
            <p:cNvSpPr/>
            <p:nvPr/>
          </p:nvSpPr>
          <p:spPr bwMode="auto">
            <a:xfrm>
              <a:off x="5209960" y="2311329"/>
              <a:ext cx="17346" cy="16955"/>
            </a:xfrm>
            <a:custGeom>
              <a:gdLst>
                <a:gd name="T0" fmla="*/ 0 w 6"/>
                <a:gd name="T1" fmla="*/ 6 h 6"/>
                <a:gd name="T2" fmla="*/ 0 w 6"/>
                <a:gd name="T3" fmla="*/ 6 h 6"/>
                <a:gd name="T4" fmla="*/ 6 w 6"/>
                <a:gd name="T5" fmla="*/ 4 h 6"/>
                <a:gd name="T6" fmla="*/ 0 w 6"/>
                <a:gd name="T7" fmla="*/ 0 h 6"/>
                <a:gd name="T8" fmla="*/ 0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cxnLst>
                <a:cxn ang="T10">
                  <a:pos x="T0" y="T1"/>
                </a:cxn>
                <a:cxn ang="T11">
                  <a:pos x="T2" y="T3"/>
                </a:cxn>
                <a:cxn ang="T12">
                  <a:pos x="T4" y="T5"/>
                </a:cxn>
                <a:cxn ang="T13">
                  <a:pos x="T6" y="T7"/>
                </a:cxn>
                <a:cxn ang="T14">
                  <a:pos x="T8" y="T9"/>
                </a:cxn>
              </a:cxnLst>
              <a:rect l="T15" t="T16" r="T17" b="T18"/>
              <a:pathLst>
                <a:path w="6" h="6">
                  <a:moveTo>
                    <a:pt x="0" y="6"/>
                  </a:moveTo>
                  <a:lnTo>
                    <a:pt x="0" y="6"/>
                  </a:lnTo>
                  <a:lnTo>
                    <a:pt x="6" y="4"/>
                  </a:lnTo>
                  <a:lnTo>
                    <a:pt x="0" y="0"/>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129" name="Freeform 185"/>
            <p:cNvSpPr/>
            <p:nvPr/>
          </p:nvSpPr>
          <p:spPr bwMode="auto">
            <a:xfrm>
              <a:off x="5205003" y="3050147"/>
              <a:ext cx="17346" cy="41179"/>
            </a:xfrm>
            <a:custGeom>
              <a:gdLst>
                <a:gd name="T0" fmla="*/ 2 w 6"/>
                <a:gd name="T1" fmla="*/ 0 h 14"/>
                <a:gd name="T2" fmla="*/ 2 w 6"/>
                <a:gd name="T3" fmla="*/ 0 h 14"/>
                <a:gd name="T4" fmla="*/ 2 w 6"/>
                <a:gd name="T5" fmla="*/ 12 h 14"/>
                <a:gd name="T6" fmla="*/ 2 w 6"/>
                <a:gd name="T7" fmla="*/ 12 h 14"/>
                <a:gd name="T8" fmla="*/ 0 w 6"/>
                <a:gd name="T9" fmla="*/ 12 h 14"/>
                <a:gd name="T10" fmla="*/ 0 w 6"/>
                <a:gd name="T11" fmla="*/ 12 h 14"/>
                <a:gd name="T12" fmla="*/ 4 w 6"/>
                <a:gd name="T13" fmla="*/ 14 h 14"/>
                <a:gd name="T14" fmla="*/ 4 w 6"/>
                <a:gd name="T15" fmla="*/ 14 h 14"/>
                <a:gd name="T16" fmla="*/ 4 w 6"/>
                <a:gd name="T17" fmla="*/ 10 h 14"/>
                <a:gd name="T18" fmla="*/ 6 w 6"/>
                <a:gd name="T19" fmla="*/ 8 h 14"/>
                <a:gd name="T20" fmla="*/ 6 w 6"/>
                <a:gd name="T21" fmla="*/ 8 h 14"/>
                <a:gd name="T22" fmla="*/ 4 w 6"/>
                <a:gd name="T23" fmla="*/ 2 h 14"/>
                <a:gd name="T24" fmla="*/ 4 w 6"/>
                <a:gd name="T25" fmla="*/ 0 h 14"/>
                <a:gd name="T26" fmla="*/ 2 w 6"/>
                <a:gd name="T27" fmla="*/ 0 h 14"/>
                <a:gd name="T28" fmla="*/ 2 w 6"/>
                <a:gd name="T29" fmla="*/ 0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14"/>
                <a:gd name="T47" fmla="*/ 6 w 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14">
                  <a:moveTo>
                    <a:pt x="2" y="0"/>
                  </a:moveTo>
                  <a:lnTo>
                    <a:pt x="2" y="0"/>
                  </a:lnTo>
                  <a:lnTo>
                    <a:pt x="2" y="12"/>
                  </a:lnTo>
                  <a:lnTo>
                    <a:pt x="0" y="12"/>
                  </a:lnTo>
                  <a:lnTo>
                    <a:pt x="4" y="14"/>
                  </a:lnTo>
                  <a:lnTo>
                    <a:pt x="4" y="10"/>
                  </a:lnTo>
                  <a:lnTo>
                    <a:pt x="6" y="8"/>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30" name="Freeform 186"/>
            <p:cNvSpPr/>
            <p:nvPr/>
          </p:nvSpPr>
          <p:spPr bwMode="auto">
            <a:xfrm>
              <a:off x="5187658" y="3038036"/>
              <a:ext cx="17346" cy="16955"/>
            </a:xfrm>
            <a:custGeom>
              <a:gdLst>
                <a:gd name="T0" fmla="*/ 4 w 6"/>
                <a:gd name="T1" fmla="*/ 0 h 6"/>
                <a:gd name="T2" fmla="*/ 4 w 6"/>
                <a:gd name="T3" fmla="*/ 0 h 6"/>
                <a:gd name="T4" fmla="*/ 0 w 6"/>
                <a:gd name="T5" fmla="*/ 4 h 6"/>
                <a:gd name="T6" fmla="*/ 0 w 6"/>
                <a:gd name="T7" fmla="*/ 6 h 6"/>
                <a:gd name="T8" fmla="*/ 4 w 6"/>
                <a:gd name="T9" fmla="*/ 6 h 6"/>
                <a:gd name="T10" fmla="*/ 4 w 6"/>
                <a:gd name="T11" fmla="*/ 6 h 6"/>
                <a:gd name="T12" fmla="*/ 6 w 6"/>
                <a:gd name="T13" fmla="*/ 2 h 6"/>
                <a:gd name="T14" fmla="*/ 6 w 6"/>
                <a:gd name="T15" fmla="*/ 0 h 6"/>
                <a:gd name="T16" fmla="*/ 4 w 6"/>
                <a:gd name="T17" fmla="*/ 0 h 6"/>
                <a:gd name="T18" fmla="*/ 4 w 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4" y="0"/>
                  </a:moveTo>
                  <a:lnTo>
                    <a:pt x="4" y="0"/>
                  </a:lnTo>
                  <a:lnTo>
                    <a:pt x="0" y="4"/>
                  </a:lnTo>
                  <a:lnTo>
                    <a:pt x="0" y="6"/>
                  </a:lnTo>
                  <a:lnTo>
                    <a:pt x="4" y="6"/>
                  </a:lnTo>
                  <a:lnTo>
                    <a:pt x="6" y="2"/>
                  </a:lnTo>
                  <a:lnTo>
                    <a:pt x="6"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31" name="Freeform 187"/>
            <p:cNvSpPr/>
            <p:nvPr/>
          </p:nvSpPr>
          <p:spPr bwMode="auto">
            <a:xfrm>
              <a:off x="5180223" y="2236235"/>
              <a:ext cx="54517" cy="29068"/>
            </a:xfrm>
            <a:custGeom>
              <a:gdLst>
                <a:gd name="T0" fmla="*/ 14 w 18"/>
                <a:gd name="T1" fmla="*/ 0 h 10"/>
                <a:gd name="T2" fmla="*/ 10 w 18"/>
                <a:gd name="T3" fmla="*/ 4 h 10"/>
                <a:gd name="T4" fmla="*/ 10 w 18"/>
                <a:gd name="T5" fmla="*/ 4 h 10"/>
                <a:gd name="T6" fmla="*/ 0 w 18"/>
                <a:gd name="T7" fmla="*/ 4 h 10"/>
                <a:gd name="T8" fmla="*/ 0 w 18"/>
                <a:gd name="T9" fmla="*/ 4 h 10"/>
                <a:gd name="T10" fmla="*/ 2 w 18"/>
                <a:gd name="T11" fmla="*/ 8 h 10"/>
                <a:gd name="T12" fmla="*/ 2 w 18"/>
                <a:gd name="T13" fmla="*/ 8 h 10"/>
                <a:gd name="T14" fmla="*/ 6 w 18"/>
                <a:gd name="T15" fmla="*/ 8 h 10"/>
                <a:gd name="T16" fmla="*/ 14 w 18"/>
                <a:gd name="T17" fmla="*/ 10 h 10"/>
                <a:gd name="T18" fmla="*/ 14 w 18"/>
                <a:gd name="T19" fmla="*/ 10 h 10"/>
                <a:gd name="T20" fmla="*/ 18 w 18"/>
                <a:gd name="T21" fmla="*/ 4 h 10"/>
                <a:gd name="T22" fmla="*/ 18 w 18"/>
                <a:gd name="T23" fmla="*/ 2 h 10"/>
                <a:gd name="T24" fmla="*/ 14 w 18"/>
                <a:gd name="T25" fmla="*/ 0 h 10"/>
                <a:gd name="T26" fmla="*/ 14 w 18"/>
                <a:gd name="T27" fmla="*/ 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0"/>
                <a:gd name="T44" fmla="*/ 18 w 18"/>
                <a:gd name="T45" fmla="*/ 10 h 1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0">
                  <a:moveTo>
                    <a:pt x="14" y="0"/>
                  </a:moveTo>
                  <a:lnTo>
                    <a:pt x="10" y="4"/>
                  </a:lnTo>
                  <a:lnTo>
                    <a:pt x="0" y="4"/>
                  </a:lnTo>
                  <a:lnTo>
                    <a:pt x="2" y="8"/>
                  </a:lnTo>
                  <a:lnTo>
                    <a:pt x="6" y="8"/>
                  </a:lnTo>
                  <a:lnTo>
                    <a:pt x="14" y="10"/>
                  </a:lnTo>
                  <a:lnTo>
                    <a:pt x="18" y="4"/>
                  </a:lnTo>
                  <a:lnTo>
                    <a:pt x="18" y="2"/>
                  </a:lnTo>
                  <a:lnTo>
                    <a:pt x="14" y="0"/>
                  </a:lnTo>
                  <a:close/>
                </a:path>
              </a:pathLst>
            </a:custGeom>
            <a:solidFill>
              <a:srgbClr val="B7BCBE"/>
            </a:solidFill>
            <a:ln w="3175" cmpd="sng">
              <a:solidFill>
                <a:schemeClr val="bg1"/>
              </a:solidFill>
              <a:prstDash val="solid"/>
              <a:round/>
            </a:ln>
          </p:spPr>
          <p:txBody>
            <a:bodyPr/>
            <a:lstStyle/>
            <a:p>
              <a:endParaRPr lang="en-GB"/>
            </a:p>
          </p:txBody>
        </p:sp>
        <p:sp>
          <p:nvSpPr>
            <p:cNvPr id="132" name="Freeform 188"/>
            <p:cNvSpPr/>
            <p:nvPr/>
          </p:nvSpPr>
          <p:spPr bwMode="auto">
            <a:xfrm>
              <a:off x="5187658" y="3062258"/>
              <a:ext cx="12390" cy="12111"/>
            </a:xfrm>
            <a:custGeom>
              <a:gdLst>
                <a:gd name="T0" fmla="*/ 2 w 4"/>
                <a:gd name="T1" fmla="*/ 0 h 4"/>
                <a:gd name="T2" fmla="*/ 2 w 4"/>
                <a:gd name="T3" fmla="*/ 0 h 4"/>
                <a:gd name="T4" fmla="*/ 0 w 4"/>
                <a:gd name="T5" fmla="*/ 4 h 4"/>
                <a:gd name="T6" fmla="*/ 0 w 4"/>
                <a:gd name="T7" fmla="*/ 4 h 4"/>
                <a:gd name="T8" fmla="*/ 2 w 4"/>
                <a:gd name="T9" fmla="*/ 4 h 4"/>
                <a:gd name="T10" fmla="*/ 2 w 4"/>
                <a:gd name="T11" fmla="*/ 4 h 4"/>
                <a:gd name="T12" fmla="*/ 4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4"/>
                  </a:lnTo>
                  <a:lnTo>
                    <a:pt x="2"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33" name="Freeform 189"/>
            <p:cNvSpPr/>
            <p:nvPr/>
          </p:nvSpPr>
          <p:spPr bwMode="auto">
            <a:xfrm>
              <a:off x="5762569" y="3222133"/>
              <a:ext cx="22301" cy="29068"/>
            </a:xfrm>
            <a:custGeom>
              <a:gdLst>
                <a:gd name="T0" fmla="*/ 2 w 8"/>
                <a:gd name="T1" fmla="*/ 0 h 10"/>
                <a:gd name="T2" fmla="*/ 2 w 8"/>
                <a:gd name="T3" fmla="*/ 0 h 10"/>
                <a:gd name="T4" fmla="*/ 0 w 8"/>
                <a:gd name="T5" fmla="*/ 0 h 10"/>
                <a:gd name="T6" fmla="*/ 2 w 8"/>
                <a:gd name="T7" fmla="*/ 4 h 10"/>
                <a:gd name="T8" fmla="*/ 4 w 8"/>
                <a:gd name="T9" fmla="*/ 10 h 10"/>
                <a:gd name="T10" fmla="*/ 4 w 8"/>
                <a:gd name="T11" fmla="*/ 10 h 10"/>
                <a:gd name="T12" fmla="*/ 6 w 8"/>
                <a:gd name="T13" fmla="*/ 10 h 10"/>
                <a:gd name="T14" fmla="*/ 6 w 8"/>
                <a:gd name="T15" fmla="*/ 10 h 10"/>
                <a:gd name="T16" fmla="*/ 6 w 8"/>
                <a:gd name="T17" fmla="*/ 8 h 10"/>
                <a:gd name="T18" fmla="*/ 6 w 8"/>
                <a:gd name="T19" fmla="*/ 8 h 10"/>
                <a:gd name="T20" fmla="*/ 6 w 8"/>
                <a:gd name="T21" fmla="*/ 8 h 10"/>
                <a:gd name="T22" fmla="*/ 8 w 8"/>
                <a:gd name="T23" fmla="*/ 8 h 10"/>
                <a:gd name="T24" fmla="*/ 6 w 8"/>
                <a:gd name="T25" fmla="*/ 6 h 10"/>
                <a:gd name="T26" fmla="*/ 4 w 8"/>
                <a:gd name="T27" fmla="*/ 2 h 10"/>
                <a:gd name="T28" fmla="*/ 2 w 8"/>
                <a:gd name="T29" fmla="*/ 0 h 10"/>
                <a:gd name="T30" fmla="*/ 2 w 8"/>
                <a:gd name="T31" fmla="*/ 0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
                <a:gd name="T49" fmla="*/ 0 h 10"/>
                <a:gd name="T50" fmla="*/ 8 w 8"/>
                <a:gd name="T51" fmla="*/ 10 h 10"/>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 h="10">
                  <a:moveTo>
                    <a:pt x="2" y="0"/>
                  </a:moveTo>
                  <a:lnTo>
                    <a:pt x="2" y="0"/>
                  </a:lnTo>
                  <a:lnTo>
                    <a:pt x="0" y="0"/>
                  </a:lnTo>
                  <a:lnTo>
                    <a:pt x="2" y="4"/>
                  </a:lnTo>
                  <a:lnTo>
                    <a:pt x="4" y="10"/>
                  </a:lnTo>
                  <a:lnTo>
                    <a:pt x="6" y="10"/>
                  </a:lnTo>
                  <a:lnTo>
                    <a:pt x="6" y="8"/>
                  </a:lnTo>
                  <a:lnTo>
                    <a:pt x="8" y="8"/>
                  </a:lnTo>
                  <a:lnTo>
                    <a:pt x="6" y="6"/>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34" name="Freeform 190"/>
            <p:cNvSpPr/>
            <p:nvPr/>
          </p:nvSpPr>
          <p:spPr bwMode="auto">
            <a:xfrm>
              <a:off x="4999326" y="2449404"/>
              <a:ext cx="29736" cy="21801"/>
            </a:xfrm>
            <a:custGeom>
              <a:gdLst>
                <a:gd name="T0" fmla="*/ 4 w 10"/>
                <a:gd name="T1" fmla="*/ 0 h 8"/>
                <a:gd name="T2" fmla="*/ 4 w 10"/>
                <a:gd name="T3" fmla="*/ 0 h 8"/>
                <a:gd name="T4" fmla="*/ 4 w 10"/>
                <a:gd name="T5" fmla="*/ 0 h 8"/>
                <a:gd name="T6" fmla="*/ 2 w 10"/>
                <a:gd name="T7" fmla="*/ 0 h 8"/>
                <a:gd name="T8" fmla="*/ 0 w 10"/>
                <a:gd name="T9" fmla="*/ 4 h 8"/>
                <a:gd name="T10" fmla="*/ 0 w 10"/>
                <a:gd name="T11" fmla="*/ 4 h 8"/>
                <a:gd name="T12" fmla="*/ 0 w 10"/>
                <a:gd name="T13" fmla="*/ 4 h 8"/>
                <a:gd name="T14" fmla="*/ 0 w 10"/>
                <a:gd name="T15" fmla="*/ 4 h 8"/>
                <a:gd name="T16" fmla="*/ 4 w 10"/>
                <a:gd name="T17" fmla="*/ 4 h 8"/>
                <a:gd name="T18" fmla="*/ 4 w 10"/>
                <a:gd name="T19" fmla="*/ 8 h 8"/>
                <a:gd name="T20" fmla="*/ 4 w 10"/>
                <a:gd name="T21" fmla="*/ 8 h 8"/>
                <a:gd name="T22" fmla="*/ 8 w 10"/>
                <a:gd name="T23" fmla="*/ 6 h 8"/>
                <a:gd name="T24" fmla="*/ 10 w 10"/>
                <a:gd name="T25" fmla="*/ 4 h 8"/>
                <a:gd name="T26" fmla="*/ 8 w 10"/>
                <a:gd name="T27" fmla="*/ 0 h 8"/>
                <a:gd name="T28" fmla="*/ 4 w 10"/>
                <a:gd name="T29" fmla="*/ 0 h 8"/>
                <a:gd name="T30" fmla="*/ 4 w 10"/>
                <a:gd name="T31" fmla="*/ 0 h 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
                <a:gd name="T49" fmla="*/ 0 h 8"/>
                <a:gd name="T50" fmla="*/ 10 w 10"/>
                <a:gd name="T51" fmla="*/ 8 h 8"/>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 h="8">
                  <a:moveTo>
                    <a:pt x="4" y="0"/>
                  </a:moveTo>
                  <a:lnTo>
                    <a:pt x="4" y="0"/>
                  </a:lnTo>
                  <a:lnTo>
                    <a:pt x="2" y="0"/>
                  </a:lnTo>
                  <a:lnTo>
                    <a:pt x="0" y="4"/>
                  </a:lnTo>
                  <a:lnTo>
                    <a:pt x="4" y="4"/>
                  </a:lnTo>
                  <a:lnTo>
                    <a:pt x="4" y="8"/>
                  </a:lnTo>
                  <a:lnTo>
                    <a:pt x="8" y="6"/>
                  </a:lnTo>
                  <a:lnTo>
                    <a:pt x="10" y="4"/>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35" name="Freeform 191"/>
            <p:cNvSpPr/>
            <p:nvPr/>
          </p:nvSpPr>
          <p:spPr bwMode="auto">
            <a:xfrm>
              <a:off x="4208822" y="2316173"/>
              <a:ext cx="17346" cy="16955"/>
            </a:xfrm>
            <a:custGeom>
              <a:gdLst>
                <a:gd name="T0" fmla="*/ 2 w 6"/>
                <a:gd name="T1" fmla="*/ 0 h 6"/>
                <a:gd name="T2" fmla="*/ 2 w 6"/>
                <a:gd name="T3" fmla="*/ 0 h 6"/>
                <a:gd name="T4" fmla="*/ 0 w 6"/>
                <a:gd name="T5" fmla="*/ 0 h 6"/>
                <a:gd name="T6" fmla="*/ 0 w 6"/>
                <a:gd name="T7" fmla="*/ 2 h 6"/>
                <a:gd name="T8" fmla="*/ 2 w 6"/>
                <a:gd name="T9" fmla="*/ 6 h 6"/>
                <a:gd name="T10" fmla="*/ 2 w 6"/>
                <a:gd name="T11" fmla="*/ 6 h 6"/>
                <a:gd name="T12" fmla="*/ 6 w 6"/>
                <a:gd name="T13" fmla="*/ 6 h 6"/>
                <a:gd name="T14" fmla="*/ 6 w 6"/>
                <a:gd name="T15" fmla="*/ 4 h 6"/>
                <a:gd name="T16" fmla="*/ 2 w 6"/>
                <a:gd name="T17" fmla="*/ 0 h 6"/>
                <a:gd name="T18" fmla="*/ 2 w 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2" y="0"/>
                  </a:moveTo>
                  <a:lnTo>
                    <a:pt x="2" y="0"/>
                  </a:lnTo>
                  <a:lnTo>
                    <a:pt x="0" y="0"/>
                  </a:lnTo>
                  <a:lnTo>
                    <a:pt x="0" y="2"/>
                  </a:lnTo>
                  <a:lnTo>
                    <a:pt x="2" y="6"/>
                  </a:lnTo>
                  <a:lnTo>
                    <a:pt x="6" y="6"/>
                  </a:lnTo>
                  <a:lnTo>
                    <a:pt x="6" y="4"/>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36" name="Freeform 192"/>
            <p:cNvSpPr/>
            <p:nvPr/>
          </p:nvSpPr>
          <p:spPr bwMode="auto">
            <a:xfrm>
              <a:off x="5596536" y="3176109"/>
              <a:ext cx="24781" cy="24222"/>
            </a:xfrm>
            <a:custGeom>
              <a:gdLst>
                <a:gd name="T0" fmla="*/ 6 w 8"/>
                <a:gd name="T1" fmla="*/ 0 h 8"/>
                <a:gd name="T2" fmla="*/ 6 w 8"/>
                <a:gd name="T3" fmla="*/ 0 h 8"/>
                <a:gd name="T4" fmla="*/ 2 w 8"/>
                <a:gd name="T5" fmla="*/ 2 h 8"/>
                <a:gd name="T6" fmla="*/ 0 w 8"/>
                <a:gd name="T7" fmla="*/ 6 h 8"/>
                <a:gd name="T8" fmla="*/ 2 w 8"/>
                <a:gd name="T9" fmla="*/ 8 h 8"/>
                <a:gd name="T10" fmla="*/ 6 w 8"/>
                <a:gd name="T11" fmla="*/ 8 h 8"/>
                <a:gd name="T12" fmla="*/ 6 w 8"/>
                <a:gd name="T13" fmla="*/ 8 h 8"/>
                <a:gd name="T14" fmla="*/ 8 w 8"/>
                <a:gd name="T15" fmla="*/ 4 h 8"/>
                <a:gd name="T16" fmla="*/ 8 w 8"/>
                <a:gd name="T17" fmla="*/ 2 h 8"/>
                <a:gd name="T18" fmla="*/ 6 w 8"/>
                <a:gd name="T19" fmla="*/ 0 h 8"/>
                <a:gd name="T20" fmla="*/ 6 w 8"/>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8"/>
                <a:gd name="T35" fmla="*/ 8 w 8"/>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8">
                  <a:moveTo>
                    <a:pt x="6" y="0"/>
                  </a:moveTo>
                  <a:lnTo>
                    <a:pt x="6" y="0"/>
                  </a:lnTo>
                  <a:lnTo>
                    <a:pt x="2" y="2"/>
                  </a:lnTo>
                  <a:lnTo>
                    <a:pt x="0" y="6"/>
                  </a:lnTo>
                  <a:lnTo>
                    <a:pt x="2" y="8"/>
                  </a:lnTo>
                  <a:lnTo>
                    <a:pt x="6" y="8"/>
                  </a:lnTo>
                  <a:lnTo>
                    <a:pt x="8" y="4"/>
                  </a:lnTo>
                  <a:lnTo>
                    <a:pt x="8"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137" name="Freeform 193"/>
            <p:cNvSpPr/>
            <p:nvPr/>
          </p:nvSpPr>
          <p:spPr bwMode="auto">
            <a:xfrm>
              <a:off x="5561844" y="3239090"/>
              <a:ext cx="24781" cy="33913"/>
            </a:xfrm>
            <a:custGeom>
              <a:gdLst>
                <a:gd name="T0" fmla="*/ 6 w 8"/>
                <a:gd name="T1" fmla="*/ 0 h 12"/>
                <a:gd name="T2" fmla="*/ 6 w 8"/>
                <a:gd name="T3" fmla="*/ 0 h 12"/>
                <a:gd name="T4" fmla="*/ 4 w 8"/>
                <a:gd name="T5" fmla="*/ 2 h 12"/>
                <a:gd name="T6" fmla="*/ 2 w 8"/>
                <a:gd name="T7" fmla="*/ 6 h 12"/>
                <a:gd name="T8" fmla="*/ 0 w 8"/>
                <a:gd name="T9" fmla="*/ 10 h 12"/>
                <a:gd name="T10" fmla="*/ 0 w 8"/>
                <a:gd name="T11" fmla="*/ 10 h 12"/>
                <a:gd name="T12" fmla="*/ 2 w 8"/>
                <a:gd name="T13" fmla="*/ 10 h 12"/>
                <a:gd name="T14" fmla="*/ 0 w 8"/>
                <a:gd name="T15" fmla="*/ 12 h 12"/>
                <a:gd name="T16" fmla="*/ 2 w 8"/>
                <a:gd name="T17" fmla="*/ 12 h 12"/>
                <a:gd name="T18" fmla="*/ 2 w 8"/>
                <a:gd name="T19" fmla="*/ 12 h 12"/>
                <a:gd name="T20" fmla="*/ 2 w 8"/>
                <a:gd name="T21" fmla="*/ 12 h 12"/>
                <a:gd name="T22" fmla="*/ 8 w 8"/>
                <a:gd name="T23" fmla="*/ 8 h 12"/>
                <a:gd name="T24" fmla="*/ 8 w 8"/>
                <a:gd name="T25" fmla="*/ 4 h 12"/>
                <a:gd name="T26" fmla="*/ 8 w 8"/>
                <a:gd name="T27" fmla="*/ 0 h 12"/>
                <a:gd name="T28" fmla="*/ 6 w 8"/>
                <a:gd name="T29" fmla="*/ 0 h 12"/>
                <a:gd name="T30" fmla="*/ 6 w 8"/>
                <a:gd name="T31" fmla="*/ 0 h 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
                <a:gd name="T49" fmla="*/ 0 h 12"/>
                <a:gd name="T50" fmla="*/ 8 w 8"/>
                <a:gd name="T51" fmla="*/ 12 h 12"/>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 h="12">
                  <a:moveTo>
                    <a:pt x="6" y="0"/>
                  </a:moveTo>
                  <a:lnTo>
                    <a:pt x="6" y="0"/>
                  </a:lnTo>
                  <a:lnTo>
                    <a:pt x="4" y="2"/>
                  </a:lnTo>
                  <a:lnTo>
                    <a:pt x="2" y="6"/>
                  </a:lnTo>
                  <a:lnTo>
                    <a:pt x="0" y="10"/>
                  </a:lnTo>
                  <a:lnTo>
                    <a:pt x="2" y="10"/>
                  </a:lnTo>
                  <a:lnTo>
                    <a:pt x="0" y="12"/>
                  </a:lnTo>
                  <a:lnTo>
                    <a:pt x="2" y="12"/>
                  </a:lnTo>
                  <a:lnTo>
                    <a:pt x="8" y="8"/>
                  </a:lnTo>
                  <a:lnTo>
                    <a:pt x="8" y="4"/>
                  </a:lnTo>
                  <a:lnTo>
                    <a:pt x="8" y="0"/>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138" name="Freeform 194"/>
            <p:cNvSpPr/>
            <p:nvPr/>
          </p:nvSpPr>
          <p:spPr bwMode="auto">
            <a:xfrm>
              <a:off x="5698137" y="1388411"/>
              <a:ext cx="52039" cy="24222"/>
            </a:xfrm>
            <a:custGeom>
              <a:gdLst>
                <a:gd name="T0" fmla="*/ 10 w 18"/>
                <a:gd name="T1" fmla="*/ 8 h 8"/>
                <a:gd name="T2" fmla="*/ 10 w 18"/>
                <a:gd name="T3" fmla="*/ 8 h 8"/>
                <a:gd name="T4" fmla="*/ 18 w 18"/>
                <a:gd name="T5" fmla="*/ 2 h 8"/>
                <a:gd name="T6" fmla="*/ 18 w 18"/>
                <a:gd name="T7" fmla="*/ 2 h 8"/>
                <a:gd name="T8" fmla="*/ 18 w 18"/>
                <a:gd name="T9" fmla="*/ 2 h 8"/>
                <a:gd name="T10" fmla="*/ 18 w 18"/>
                <a:gd name="T11" fmla="*/ 0 h 8"/>
                <a:gd name="T12" fmla="*/ 18 w 18"/>
                <a:gd name="T13" fmla="*/ 0 h 8"/>
                <a:gd name="T14" fmla="*/ 18 w 18"/>
                <a:gd name="T15" fmla="*/ 0 h 8"/>
                <a:gd name="T16" fmla="*/ 16 w 18"/>
                <a:gd name="T17" fmla="*/ 0 h 8"/>
                <a:gd name="T18" fmla="*/ 16 w 18"/>
                <a:gd name="T19" fmla="*/ 0 h 8"/>
                <a:gd name="T20" fmla="*/ 14 w 18"/>
                <a:gd name="T21" fmla="*/ 2 h 8"/>
                <a:gd name="T22" fmla="*/ 14 w 18"/>
                <a:gd name="T23" fmla="*/ 4 h 8"/>
                <a:gd name="T24" fmla="*/ 14 w 18"/>
                <a:gd name="T25" fmla="*/ 4 h 8"/>
                <a:gd name="T26" fmla="*/ 0 w 18"/>
                <a:gd name="T27" fmla="*/ 6 h 8"/>
                <a:gd name="T28" fmla="*/ 0 w 18"/>
                <a:gd name="T29" fmla="*/ 6 h 8"/>
                <a:gd name="T30" fmla="*/ 4 w 18"/>
                <a:gd name="T31" fmla="*/ 8 h 8"/>
                <a:gd name="T32" fmla="*/ 10 w 18"/>
                <a:gd name="T33" fmla="*/ 8 h 8"/>
                <a:gd name="T34" fmla="*/ 10 w 18"/>
                <a:gd name="T35" fmla="*/ 8 h 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
                <a:gd name="T55" fmla="*/ 0 h 8"/>
                <a:gd name="T56" fmla="*/ 18 w 18"/>
                <a:gd name="T57" fmla="*/ 8 h 8"/>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 h="8">
                  <a:moveTo>
                    <a:pt x="10" y="8"/>
                  </a:moveTo>
                  <a:lnTo>
                    <a:pt x="10" y="8"/>
                  </a:lnTo>
                  <a:lnTo>
                    <a:pt x="18" y="2"/>
                  </a:lnTo>
                  <a:lnTo>
                    <a:pt x="18" y="0"/>
                  </a:lnTo>
                  <a:lnTo>
                    <a:pt x="16" y="0"/>
                  </a:lnTo>
                  <a:lnTo>
                    <a:pt x="14" y="2"/>
                  </a:lnTo>
                  <a:lnTo>
                    <a:pt x="14" y="4"/>
                  </a:lnTo>
                  <a:lnTo>
                    <a:pt x="0" y="6"/>
                  </a:lnTo>
                  <a:lnTo>
                    <a:pt x="4" y="8"/>
                  </a:lnTo>
                  <a:lnTo>
                    <a:pt x="10" y="8"/>
                  </a:lnTo>
                  <a:close/>
                </a:path>
              </a:pathLst>
            </a:custGeom>
            <a:solidFill>
              <a:srgbClr val="B7BCBE"/>
            </a:solidFill>
            <a:ln w="3175" cmpd="sng">
              <a:solidFill>
                <a:schemeClr val="bg1"/>
              </a:solidFill>
              <a:prstDash val="solid"/>
              <a:round/>
            </a:ln>
          </p:spPr>
          <p:txBody>
            <a:bodyPr/>
            <a:lstStyle/>
            <a:p>
              <a:endParaRPr lang="en-GB"/>
            </a:p>
          </p:txBody>
        </p:sp>
        <p:sp>
          <p:nvSpPr>
            <p:cNvPr id="139" name="Rectangle 195"/>
            <p:cNvSpPr>
              <a:spLocks noChangeArrowheads="1"/>
            </p:cNvSpPr>
            <p:nvPr/>
          </p:nvSpPr>
          <p:spPr bwMode="auto">
            <a:xfrm>
              <a:off x="4917548" y="1698473"/>
              <a:ext cx="2476" cy="4846"/>
            </a:xfrm>
            <a:prstGeom prst="rect">
              <a:avLst/>
            </a:prstGeom>
            <a:solidFill>
              <a:srgbClr val="B7BCBE"/>
            </a:solidFill>
            <a:ln w="3175">
              <a:solidFill>
                <a:schemeClr val="bg1"/>
              </a:solidFill>
              <a:miter lim="800000"/>
            </a:ln>
          </p:spPr>
          <p:txBody>
            <a:bodyPr/>
            <a:lstStyle/>
            <a:p>
              <a:endParaRPr lang="en-US"/>
            </a:p>
          </p:txBody>
        </p:sp>
        <p:sp>
          <p:nvSpPr>
            <p:cNvPr id="140" name="Freeform 196"/>
            <p:cNvSpPr/>
            <p:nvPr/>
          </p:nvSpPr>
          <p:spPr bwMode="auto">
            <a:xfrm>
              <a:off x="5428029" y="3084060"/>
              <a:ext cx="4957" cy="16955"/>
            </a:xfrm>
            <a:custGeom>
              <a:gdLst>
                <a:gd name="T0" fmla="*/ 2 w 2"/>
                <a:gd name="T1" fmla="*/ 0 h 6"/>
                <a:gd name="T2" fmla="*/ 2 w 2"/>
                <a:gd name="T3" fmla="*/ 0 h 6"/>
                <a:gd name="T4" fmla="*/ 0 w 2"/>
                <a:gd name="T5" fmla="*/ 4 h 6"/>
                <a:gd name="T6" fmla="*/ 0 w 2"/>
                <a:gd name="T7" fmla="*/ 6 h 6"/>
                <a:gd name="T8" fmla="*/ 0 w 2"/>
                <a:gd name="T9" fmla="*/ 6 h 6"/>
                <a:gd name="T10" fmla="*/ 0 w 2"/>
                <a:gd name="T11" fmla="*/ 6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6"/>
                <a:gd name="T26" fmla="*/ 2 w 2"/>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6">
                  <a:moveTo>
                    <a:pt x="2" y="0"/>
                  </a:moveTo>
                  <a:lnTo>
                    <a:pt x="2" y="0"/>
                  </a:lnTo>
                  <a:lnTo>
                    <a:pt x="0" y="4"/>
                  </a:lnTo>
                  <a:lnTo>
                    <a:pt x="0" y="6"/>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41" name="Freeform 197"/>
            <p:cNvSpPr/>
            <p:nvPr/>
          </p:nvSpPr>
          <p:spPr bwMode="auto">
            <a:xfrm>
              <a:off x="5380946" y="3054991"/>
              <a:ext cx="17346" cy="19380"/>
            </a:xfrm>
            <a:custGeom>
              <a:gdLst>
                <a:gd name="T0" fmla="*/ 2 w 6"/>
                <a:gd name="T1" fmla="*/ 0 h 6"/>
                <a:gd name="T2" fmla="*/ 2 w 6"/>
                <a:gd name="T3" fmla="*/ 0 h 6"/>
                <a:gd name="T4" fmla="*/ 0 w 6"/>
                <a:gd name="T5" fmla="*/ 0 h 6"/>
                <a:gd name="T6" fmla="*/ 0 w 6"/>
                <a:gd name="T7" fmla="*/ 2 h 6"/>
                <a:gd name="T8" fmla="*/ 0 w 6"/>
                <a:gd name="T9" fmla="*/ 6 h 6"/>
                <a:gd name="T10" fmla="*/ 0 w 6"/>
                <a:gd name="T11" fmla="*/ 6 h 6"/>
                <a:gd name="T12" fmla="*/ 4 w 6"/>
                <a:gd name="T13" fmla="*/ 6 h 6"/>
                <a:gd name="T14" fmla="*/ 6 w 6"/>
                <a:gd name="T15" fmla="*/ 4 h 6"/>
                <a:gd name="T16" fmla="*/ 6 w 6"/>
                <a:gd name="T17" fmla="*/ 2 h 6"/>
                <a:gd name="T18" fmla="*/ 2 w 6"/>
                <a:gd name="T19" fmla="*/ 0 h 6"/>
                <a:gd name="T20" fmla="*/ 2 w 6"/>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6"/>
                <a:gd name="T35" fmla="*/ 6 w 6"/>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6">
                  <a:moveTo>
                    <a:pt x="2" y="0"/>
                  </a:moveTo>
                  <a:lnTo>
                    <a:pt x="2" y="0"/>
                  </a:lnTo>
                  <a:lnTo>
                    <a:pt x="0" y="0"/>
                  </a:lnTo>
                  <a:lnTo>
                    <a:pt x="0" y="2"/>
                  </a:lnTo>
                  <a:lnTo>
                    <a:pt x="0" y="6"/>
                  </a:lnTo>
                  <a:lnTo>
                    <a:pt x="4" y="6"/>
                  </a:lnTo>
                  <a:lnTo>
                    <a:pt x="6" y="4"/>
                  </a:lnTo>
                  <a:lnTo>
                    <a:pt x="6"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42" name="Freeform 198"/>
            <p:cNvSpPr/>
            <p:nvPr/>
          </p:nvSpPr>
          <p:spPr bwMode="auto">
            <a:xfrm>
              <a:off x="6171448" y="2379154"/>
              <a:ext cx="94166" cy="33913"/>
            </a:xfrm>
            <a:custGeom>
              <a:gdLst>
                <a:gd name="T0" fmla="*/ 14 w 32"/>
                <a:gd name="T1" fmla="*/ 4 h 12"/>
                <a:gd name="T2" fmla="*/ 14 w 32"/>
                <a:gd name="T3" fmla="*/ 4 h 12"/>
                <a:gd name="T4" fmla="*/ 6 w 32"/>
                <a:gd name="T5" fmla="*/ 6 h 12"/>
                <a:gd name="T6" fmla="*/ 0 w 32"/>
                <a:gd name="T7" fmla="*/ 8 h 12"/>
                <a:gd name="T8" fmla="*/ 0 w 32"/>
                <a:gd name="T9" fmla="*/ 8 h 12"/>
                <a:gd name="T10" fmla="*/ 28 w 32"/>
                <a:gd name="T11" fmla="*/ 12 h 12"/>
                <a:gd name="T12" fmla="*/ 28 w 32"/>
                <a:gd name="T13" fmla="*/ 12 h 12"/>
                <a:gd name="T14" fmla="*/ 30 w 32"/>
                <a:gd name="T15" fmla="*/ 4 h 12"/>
                <a:gd name="T16" fmla="*/ 32 w 32"/>
                <a:gd name="T17" fmla="*/ 0 h 12"/>
                <a:gd name="T18" fmla="*/ 30 w 32"/>
                <a:gd name="T19" fmla="*/ 0 h 12"/>
                <a:gd name="T20" fmla="*/ 28 w 32"/>
                <a:gd name="T21" fmla="*/ 0 h 12"/>
                <a:gd name="T22" fmla="*/ 26 w 32"/>
                <a:gd name="T23" fmla="*/ 0 h 12"/>
                <a:gd name="T24" fmla="*/ 26 w 32"/>
                <a:gd name="T25" fmla="*/ 0 h 12"/>
                <a:gd name="T26" fmla="*/ 26 w 32"/>
                <a:gd name="T27" fmla="*/ 10 h 12"/>
                <a:gd name="T28" fmla="*/ 26 w 32"/>
                <a:gd name="T29" fmla="*/ 10 h 12"/>
                <a:gd name="T30" fmla="*/ 20 w 32"/>
                <a:gd name="T31" fmla="*/ 10 h 12"/>
                <a:gd name="T32" fmla="*/ 18 w 32"/>
                <a:gd name="T33" fmla="*/ 10 h 12"/>
                <a:gd name="T34" fmla="*/ 18 w 32"/>
                <a:gd name="T35" fmla="*/ 8 h 12"/>
                <a:gd name="T36" fmla="*/ 18 w 32"/>
                <a:gd name="T37" fmla="*/ 8 h 12"/>
                <a:gd name="T38" fmla="*/ 16 w 32"/>
                <a:gd name="T39" fmla="*/ 6 h 12"/>
                <a:gd name="T40" fmla="*/ 14 w 32"/>
                <a:gd name="T41" fmla="*/ 4 h 12"/>
                <a:gd name="T42" fmla="*/ 14 w 32"/>
                <a:gd name="T43" fmla="*/ 4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
                <a:gd name="T67" fmla="*/ 0 h 12"/>
                <a:gd name="T68" fmla="*/ 32 w 32"/>
                <a:gd name="T69" fmla="*/ 12 h 12"/>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 h="12">
                  <a:moveTo>
                    <a:pt x="14" y="4"/>
                  </a:moveTo>
                  <a:lnTo>
                    <a:pt x="14" y="4"/>
                  </a:lnTo>
                  <a:lnTo>
                    <a:pt x="6" y="6"/>
                  </a:lnTo>
                  <a:lnTo>
                    <a:pt x="0" y="8"/>
                  </a:lnTo>
                  <a:lnTo>
                    <a:pt x="28" y="12"/>
                  </a:lnTo>
                  <a:lnTo>
                    <a:pt x="30" y="4"/>
                  </a:lnTo>
                  <a:lnTo>
                    <a:pt x="32" y="0"/>
                  </a:lnTo>
                  <a:lnTo>
                    <a:pt x="30" y="0"/>
                  </a:lnTo>
                  <a:lnTo>
                    <a:pt x="28" y="0"/>
                  </a:lnTo>
                  <a:lnTo>
                    <a:pt x="26" y="0"/>
                  </a:lnTo>
                  <a:lnTo>
                    <a:pt x="26" y="10"/>
                  </a:lnTo>
                  <a:lnTo>
                    <a:pt x="20" y="10"/>
                  </a:lnTo>
                  <a:lnTo>
                    <a:pt x="18" y="10"/>
                  </a:lnTo>
                  <a:lnTo>
                    <a:pt x="18" y="8"/>
                  </a:lnTo>
                  <a:lnTo>
                    <a:pt x="16" y="6"/>
                  </a:lnTo>
                  <a:lnTo>
                    <a:pt x="14" y="4"/>
                  </a:lnTo>
                  <a:close/>
                </a:path>
              </a:pathLst>
            </a:custGeom>
            <a:solidFill>
              <a:srgbClr val="B7BCBE"/>
            </a:solidFill>
            <a:ln w="3175" cmpd="sng">
              <a:solidFill>
                <a:schemeClr val="bg1"/>
              </a:solidFill>
              <a:prstDash val="solid"/>
              <a:round/>
            </a:ln>
          </p:spPr>
          <p:txBody>
            <a:bodyPr/>
            <a:lstStyle/>
            <a:p>
              <a:endParaRPr lang="en-GB"/>
            </a:p>
          </p:txBody>
        </p:sp>
        <p:sp>
          <p:nvSpPr>
            <p:cNvPr id="143" name="Freeform 199"/>
            <p:cNvSpPr/>
            <p:nvPr/>
          </p:nvSpPr>
          <p:spPr bwMode="auto">
            <a:xfrm>
              <a:off x="6084717" y="2042447"/>
              <a:ext cx="2476" cy="4846"/>
            </a:xfrm>
            <a:custGeom>
              <a:gdLst>
                <a:gd name="T0" fmla="*/ 0 w 1"/>
                <a:gd name="T1" fmla="*/ 2 h 2"/>
                <a:gd name="T2" fmla="*/ 0 w 1"/>
                <a:gd name="T3" fmla="*/ 2 h 2"/>
                <a:gd name="T4" fmla="*/ 0 w 1"/>
                <a:gd name="T5" fmla="*/ 0 h 2"/>
                <a:gd name="T6" fmla="*/ 0 w 1"/>
                <a:gd name="T7" fmla="*/ 0 h 2"/>
                <a:gd name="T8" fmla="*/ 0 w 1"/>
                <a:gd name="T9" fmla="*/ 2 h 2"/>
                <a:gd name="T10" fmla="*/ 0 w 1"/>
                <a:gd name="T11" fmla="*/ 2 h 2"/>
                <a:gd name="T12" fmla="*/ 0 60000 65536"/>
                <a:gd name="T13" fmla="*/ 0 60000 65536"/>
                <a:gd name="T14" fmla="*/ 0 60000 65536"/>
                <a:gd name="T15" fmla="*/ 0 60000 65536"/>
                <a:gd name="T16" fmla="*/ 0 60000 65536"/>
                <a:gd name="T17" fmla="*/ 0 60000 65536"/>
                <a:gd name="T18" fmla="*/ 0 w 1"/>
                <a:gd name="T19" fmla="*/ 0 h 2"/>
                <a:gd name="T20" fmla="*/ 1 w 1"/>
                <a:gd name="T21" fmla="*/ 2 h 2"/>
              </a:gdLst>
              <a:cxnLst>
                <a:cxn ang="T12">
                  <a:pos x="T0" y="T1"/>
                </a:cxn>
                <a:cxn ang="T13">
                  <a:pos x="T2" y="T3"/>
                </a:cxn>
                <a:cxn ang="T14">
                  <a:pos x="T4" y="T5"/>
                </a:cxn>
                <a:cxn ang="T15">
                  <a:pos x="T6" y="T7"/>
                </a:cxn>
                <a:cxn ang="T16">
                  <a:pos x="T8" y="T9"/>
                </a:cxn>
                <a:cxn ang="T17">
                  <a:pos x="T10" y="T11"/>
                </a:cxn>
              </a:cxnLst>
              <a:rect l="T18" t="T19" r="T20" b="T21"/>
              <a:pathLst>
                <a:path w="1" h="2">
                  <a:moveTo>
                    <a:pt x="0" y="2"/>
                  </a:moveTo>
                  <a:lnTo>
                    <a:pt x="0" y="2"/>
                  </a:lnTo>
                  <a:lnTo>
                    <a:pt x="0" y="0"/>
                  </a:lnTo>
                  <a:lnTo>
                    <a:pt x="0" y="2"/>
                  </a:lnTo>
                  <a:close/>
                </a:path>
              </a:pathLst>
            </a:custGeom>
            <a:solidFill>
              <a:srgbClr val="B7BCBE"/>
            </a:solidFill>
            <a:ln w="3175" cmpd="sng">
              <a:solidFill>
                <a:schemeClr val="bg1"/>
              </a:solidFill>
              <a:prstDash val="solid"/>
              <a:round/>
            </a:ln>
          </p:spPr>
          <p:txBody>
            <a:bodyPr/>
            <a:lstStyle/>
            <a:p>
              <a:endParaRPr lang="en-GB"/>
            </a:p>
          </p:txBody>
        </p:sp>
        <p:sp>
          <p:nvSpPr>
            <p:cNvPr id="144" name="Freeform 200"/>
            <p:cNvSpPr/>
            <p:nvPr/>
          </p:nvSpPr>
          <p:spPr bwMode="auto">
            <a:xfrm>
              <a:off x="6265613" y="2437291"/>
              <a:ext cx="29736" cy="16955"/>
            </a:xfrm>
            <a:custGeom>
              <a:gdLst>
                <a:gd name="T0" fmla="*/ 8 w 10"/>
                <a:gd name="T1" fmla="*/ 6 h 6"/>
                <a:gd name="T2" fmla="*/ 10 w 10"/>
                <a:gd name="T3" fmla="*/ 0 h 6"/>
                <a:gd name="T4" fmla="*/ 10 w 10"/>
                <a:gd name="T5" fmla="*/ 0 h 6"/>
                <a:gd name="T6" fmla="*/ 2 w 10"/>
                <a:gd name="T7" fmla="*/ 4 h 6"/>
                <a:gd name="T8" fmla="*/ 2 w 10"/>
                <a:gd name="T9" fmla="*/ 4 h 6"/>
                <a:gd name="T10" fmla="*/ 0 w 10"/>
                <a:gd name="T11" fmla="*/ 6 h 6"/>
                <a:gd name="T12" fmla="*/ 2 w 10"/>
                <a:gd name="T13" fmla="*/ 6 h 6"/>
                <a:gd name="T14" fmla="*/ 8 w 10"/>
                <a:gd name="T15" fmla="*/ 6 h 6"/>
                <a:gd name="T16" fmla="*/ 8 w 10"/>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6"/>
                <a:gd name="T29" fmla="*/ 10 w 10"/>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6">
                  <a:moveTo>
                    <a:pt x="8" y="6"/>
                  </a:moveTo>
                  <a:lnTo>
                    <a:pt x="10" y="0"/>
                  </a:lnTo>
                  <a:lnTo>
                    <a:pt x="2" y="4"/>
                  </a:lnTo>
                  <a:lnTo>
                    <a:pt x="0" y="6"/>
                  </a:lnTo>
                  <a:lnTo>
                    <a:pt x="2" y="6"/>
                  </a:lnTo>
                  <a:lnTo>
                    <a:pt x="8" y="6"/>
                  </a:lnTo>
                  <a:close/>
                </a:path>
              </a:pathLst>
            </a:custGeom>
            <a:solidFill>
              <a:srgbClr val="B7BCBE"/>
            </a:solidFill>
            <a:ln w="3175" cmpd="sng">
              <a:solidFill>
                <a:schemeClr val="bg1"/>
              </a:solidFill>
              <a:prstDash val="solid"/>
              <a:round/>
            </a:ln>
          </p:spPr>
          <p:txBody>
            <a:bodyPr/>
            <a:lstStyle/>
            <a:p>
              <a:endParaRPr lang="en-GB"/>
            </a:p>
          </p:txBody>
        </p:sp>
        <p:sp>
          <p:nvSpPr>
            <p:cNvPr id="145" name="Freeform 201"/>
            <p:cNvSpPr/>
            <p:nvPr/>
          </p:nvSpPr>
          <p:spPr bwMode="auto">
            <a:xfrm>
              <a:off x="4642486" y="2035180"/>
              <a:ext cx="17346" cy="12111"/>
            </a:xfrm>
            <a:custGeom>
              <a:gdLst>
                <a:gd name="T0" fmla="*/ 2 w 6"/>
                <a:gd name="T1" fmla="*/ 0 h 4"/>
                <a:gd name="T2" fmla="*/ 2 w 6"/>
                <a:gd name="T3" fmla="*/ 0 h 4"/>
                <a:gd name="T4" fmla="*/ 0 w 6"/>
                <a:gd name="T5" fmla="*/ 0 h 4"/>
                <a:gd name="T6" fmla="*/ 0 w 6"/>
                <a:gd name="T7" fmla="*/ 2 h 4"/>
                <a:gd name="T8" fmla="*/ 4 w 6"/>
                <a:gd name="T9" fmla="*/ 4 h 4"/>
                <a:gd name="T10" fmla="*/ 4 w 6"/>
                <a:gd name="T11" fmla="*/ 4 h 4"/>
                <a:gd name="T12" fmla="*/ 6 w 6"/>
                <a:gd name="T13" fmla="*/ 0 h 4"/>
                <a:gd name="T14" fmla="*/ 6 w 6"/>
                <a:gd name="T15" fmla="*/ 0 h 4"/>
                <a:gd name="T16" fmla="*/ 2 w 6"/>
                <a:gd name="T17" fmla="*/ 0 h 4"/>
                <a:gd name="T18" fmla="*/ 2 w 6"/>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4"/>
                <a:gd name="T32" fmla="*/ 6 w 6"/>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4">
                  <a:moveTo>
                    <a:pt x="2" y="0"/>
                  </a:moveTo>
                  <a:lnTo>
                    <a:pt x="2" y="0"/>
                  </a:lnTo>
                  <a:lnTo>
                    <a:pt x="0" y="0"/>
                  </a:lnTo>
                  <a:lnTo>
                    <a:pt x="0" y="2"/>
                  </a:lnTo>
                  <a:lnTo>
                    <a:pt x="4" y="4"/>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46" name="Freeform 202"/>
            <p:cNvSpPr/>
            <p:nvPr/>
          </p:nvSpPr>
          <p:spPr bwMode="auto">
            <a:xfrm>
              <a:off x="6201185" y="2551141"/>
              <a:ext cx="2476" cy="2421"/>
            </a:xfrm>
            <a:custGeom>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cxnLst>
                <a:cxn ang="T12">
                  <a:pos x="T0" y="T1"/>
                </a:cxn>
                <a:cxn ang="T13">
                  <a:pos x="T2" y="T3"/>
                </a:cxn>
                <a:cxn ang="T14">
                  <a:pos x="T4" y="T5"/>
                </a:cxn>
                <a:cxn ang="T15">
                  <a:pos x="T6" y="T7"/>
                </a:cxn>
                <a:cxn ang="T16">
                  <a:pos x="T8" y="T9"/>
                </a:cxn>
                <a:cxn ang="T17">
                  <a:pos x="T10" y="T11"/>
                </a:cxn>
              </a:cxnLst>
              <a:rect l="T18" t="T19" r="T20" b="T21"/>
              <a:pathLst>
                <a:path w="1" h="1">
                  <a:moveTo>
                    <a:pt x="0" y="0"/>
                  </a:moveTo>
                  <a:lnTo>
                    <a:pt x="0" y="0"/>
                  </a:lnTo>
                  <a:close/>
                </a:path>
              </a:pathLst>
            </a:custGeom>
            <a:solidFill>
              <a:srgbClr val="B7BCBE"/>
            </a:solidFill>
            <a:ln w="3175" cmpd="sng">
              <a:solidFill>
                <a:schemeClr val="bg1"/>
              </a:solidFill>
              <a:prstDash val="solid"/>
              <a:round/>
            </a:ln>
          </p:spPr>
          <p:txBody>
            <a:bodyPr/>
            <a:lstStyle/>
            <a:p>
              <a:endParaRPr lang="en-GB"/>
            </a:p>
          </p:txBody>
        </p:sp>
        <p:sp>
          <p:nvSpPr>
            <p:cNvPr id="147" name="Freeform 203"/>
            <p:cNvSpPr/>
            <p:nvPr/>
          </p:nvSpPr>
          <p:spPr bwMode="auto">
            <a:xfrm>
              <a:off x="5214917" y="1356922"/>
              <a:ext cx="19825" cy="9688"/>
            </a:xfrm>
            <a:custGeom>
              <a:gdLst>
                <a:gd name="T0" fmla="*/ 2 w 6"/>
                <a:gd name="T1" fmla="*/ 0 h 4"/>
                <a:gd name="T2" fmla="*/ 2 w 6"/>
                <a:gd name="T3" fmla="*/ 0 h 4"/>
                <a:gd name="T4" fmla="*/ 0 w 6"/>
                <a:gd name="T5" fmla="*/ 0 h 4"/>
                <a:gd name="T6" fmla="*/ 0 w 6"/>
                <a:gd name="T7" fmla="*/ 2 h 4"/>
                <a:gd name="T8" fmla="*/ 4 w 6"/>
                <a:gd name="T9" fmla="*/ 4 h 4"/>
                <a:gd name="T10" fmla="*/ 4 w 6"/>
                <a:gd name="T11" fmla="*/ 4 h 4"/>
                <a:gd name="T12" fmla="*/ 6 w 6"/>
                <a:gd name="T13" fmla="*/ 0 h 4"/>
                <a:gd name="T14" fmla="*/ 4 w 6"/>
                <a:gd name="T15" fmla="*/ 0 h 4"/>
                <a:gd name="T16" fmla="*/ 2 w 6"/>
                <a:gd name="T17" fmla="*/ 0 h 4"/>
                <a:gd name="T18" fmla="*/ 2 w 6"/>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4"/>
                <a:gd name="T32" fmla="*/ 6 w 6"/>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4">
                  <a:moveTo>
                    <a:pt x="2" y="0"/>
                  </a:moveTo>
                  <a:lnTo>
                    <a:pt x="2" y="0"/>
                  </a:lnTo>
                  <a:lnTo>
                    <a:pt x="0" y="0"/>
                  </a:lnTo>
                  <a:lnTo>
                    <a:pt x="0" y="2"/>
                  </a:lnTo>
                  <a:lnTo>
                    <a:pt x="4" y="4"/>
                  </a:lnTo>
                  <a:lnTo>
                    <a:pt x="6" y="0"/>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48" name="Freeform 204"/>
            <p:cNvSpPr/>
            <p:nvPr/>
          </p:nvSpPr>
          <p:spPr bwMode="auto">
            <a:xfrm>
              <a:off x="5420596" y="3348094"/>
              <a:ext cx="47082" cy="46024"/>
            </a:xfrm>
            <a:custGeom>
              <a:gdLst>
                <a:gd name="T0" fmla="*/ 14 w 16"/>
                <a:gd name="T1" fmla="*/ 0 h 16"/>
                <a:gd name="T2" fmla="*/ 14 w 16"/>
                <a:gd name="T3" fmla="*/ 0 h 16"/>
                <a:gd name="T4" fmla="*/ 4 w 16"/>
                <a:gd name="T5" fmla="*/ 10 h 16"/>
                <a:gd name="T6" fmla="*/ 0 w 16"/>
                <a:gd name="T7" fmla="*/ 16 h 16"/>
                <a:gd name="T8" fmla="*/ 2 w 16"/>
                <a:gd name="T9" fmla="*/ 16 h 16"/>
                <a:gd name="T10" fmla="*/ 4 w 16"/>
                <a:gd name="T11" fmla="*/ 16 h 16"/>
                <a:gd name="T12" fmla="*/ 4 w 16"/>
                <a:gd name="T13" fmla="*/ 16 h 16"/>
                <a:gd name="T14" fmla="*/ 8 w 16"/>
                <a:gd name="T15" fmla="*/ 14 h 16"/>
                <a:gd name="T16" fmla="*/ 12 w 16"/>
                <a:gd name="T17" fmla="*/ 10 h 16"/>
                <a:gd name="T18" fmla="*/ 16 w 16"/>
                <a:gd name="T19" fmla="*/ 2 h 16"/>
                <a:gd name="T20" fmla="*/ 16 w 16"/>
                <a:gd name="T21" fmla="*/ 2 h 16"/>
                <a:gd name="T22" fmla="*/ 16 w 16"/>
                <a:gd name="T23" fmla="*/ 2 h 16"/>
                <a:gd name="T24" fmla="*/ 16 w 16"/>
                <a:gd name="T25" fmla="*/ 0 h 16"/>
                <a:gd name="T26" fmla="*/ 14 w 16"/>
                <a:gd name="T27" fmla="*/ 0 h 16"/>
                <a:gd name="T28" fmla="*/ 14 w 16"/>
                <a:gd name="T29" fmla="*/ 0 h 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16"/>
                <a:gd name="T47" fmla="*/ 16 w 16"/>
                <a:gd name="T48" fmla="*/ 16 h 16"/>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16">
                  <a:moveTo>
                    <a:pt x="14" y="0"/>
                  </a:moveTo>
                  <a:lnTo>
                    <a:pt x="14" y="0"/>
                  </a:lnTo>
                  <a:lnTo>
                    <a:pt x="4" y="10"/>
                  </a:lnTo>
                  <a:lnTo>
                    <a:pt x="0" y="16"/>
                  </a:lnTo>
                  <a:lnTo>
                    <a:pt x="2" y="16"/>
                  </a:lnTo>
                  <a:lnTo>
                    <a:pt x="4" y="16"/>
                  </a:lnTo>
                  <a:lnTo>
                    <a:pt x="8" y="14"/>
                  </a:lnTo>
                  <a:lnTo>
                    <a:pt x="12" y="10"/>
                  </a:lnTo>
                  <a:lnTo>
                    <a:pt x="16" y="2"/>
                  </a:lnTo>
                  <a:lnTo>
                    <a:pt x="16" y="0"/>
                  </a:lnTo>
                  <a:lnTo>
                    <a:pt x="14" y="0"/>
                  </a:lnTo>
                  <a:close/>
                </a:path>
              </a:pathLst>
            </a:custGeom>
            <a:solidFill>
              <a:srgbClr val="B7BCBE"/>
            </a:solidFill>
            <a:ln w="3175" cmpd="sng">
              <a:solidFill>
                <a:schemeClr val="bg1"/>
              </a:solidFill>
              <a:prstDash val="solid"/>
              <a:round/>
            </a:ln>
          </p:spPr>
          <p:txBody>
            <a:bodyPr/>
            <a:lstStyle/>
            <a:p>
              <a:endParaRPr lang="en-GB"/>
            </a:p>
          </p:txBody>
        </p:sp>
        <p:sp>
          <p:nvSpPr>
            <p:cNvPr id="149" name="Freeform 205"/>
            <p:cNvSpPr/>
            <p:nvPr/>
          </p:nvSpPr>
          <p:spPr bwMode="auto">
            <a:xfrm>
              <a:off x="5591582" y="1320585"/>
              <a:ext cx="29736" cy="12111"/>
            </a:xfrm>
            <a:custGeom>
              <a:gdLst>
                <a:gd name="T0" fmla="*/ 6 w 10"/>
                <a:gd name="T1" fmla="*/ 4 h 4"/>
                <a:gd name="T2" fmla="*/ 6 w 10"/>
                <a:gd name="T3" fmla="*/ 4 h 4"/>
                <a:gd name="T4" fmla="*/ 10 w 10"/>
                <a:gd name="T5" fmla="*/ 2 h 4"/>
                <a:gd name="T6" fmla="*/ 10 w 10"/>
                <a:gd name="T7" fmla="*/ 0 h 4"/>
                <a:gd name="T8" fmla="*/ 6 w 10"/>
                <a:gd name="T9" fmla="*/ 0 h 4"/>
                <a:gd name="T10" fmla="*/ 6 w 10"/>
                <a:gd name="T11" fmla="*/ 0 h 4"/>
                <a:gd name="T12" fmla="*/ 2 w 10"/>
                <a:gd name="T13" fmla="*/ 2 h 4"/>
                <a:gd name="T14" fmla="*/ 0 w 10"/>
                <a:gd name="T15" fmla="*/ 2 h 4"/>
                <a:gd name="T16" fmla="*/ 0 w 10"/>
                <a:gd name="T17" fmla="*/ 4 h 4"/>
                <a:gd name="T18" fmla="*/ 6 w 10"/>
                <a:gd name="T19" fmla="*/ 4 h 4"/>
                <a:gd name="T20" fmla="*/ 6 w 10"/>
                <a:gd name="T21" fmla="*/ 4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4"/>
                <a:gd name="T35" fmla="*/ 10 w 10"/>
                <a:gd name="T36" fmla="*/ 4 h 4"/>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4">
                  <a:moveTo>
                    <a:pt x="6" y="4"/>
                  </a:moveTo>
                  <a:lnTo>
                    <a:pt x="6" y="4"/>
                  </a:lnTo>
                  <a:lnTo>
                    <a:pt x="10" y="2"/>
                  </a:lnTo>
                  <a:lnTo>
                    <a:pt x="10" y="0"/>
                  </a:lnTo>
                  <a:lnTo>
                    <a:pt x="6" y="0"/>
                  </a:lnTo>
                  <a:lnTo>
                    <a:pt x="2" y="2"/>
                  </a:lnTo>
                  <a:lnTo>
                    <a:pt x="0" y="2"/>
                  </a:lnTo>
                  <a:lnTo>
                    <a:pt x="0" y="4"/>
                  </a:lnTo>
                  <a:lnTo>
                    <a:pt x="6" y="4"/>
                  </a:lnTo>
                  <a:close/>
                </a:path>
              </a:pathLst>
            </a:custGeom>
            <a:solidFill>
              <a:srgbClr val="B7BCBE"/>
            </a:solidFill>
            <a:ln w="3175" cmpd="sng">
              <a:solidFill>
                <a:schemeClr val="bg1"/>
              </a:solidFill>
              <a:prstDash val="solid"/>
              <a:round/>
            </a:ln>
          </p:spPr>
          <p:txBody>
            <a:bodyPr/>
            <a:lstStyle/>
            <a:p>
              <a:endParaRPr lang="en-GB"/>
            </a:p>
          </p:txBody>
        </p:sp>
        <p:sp>
          <p:nvSpPr>
            <p:cNvPr id="150" name="Freeform 206"/>
            <p:cNvSpPr/>
            <p:nvPr/>
          </p:nvSpPr>
          <p:spPr bwMode="auto">
            <a:xfrm>
              <a:off x="5556890" y="2209589"/>
              <a:ext cx="4957" cy="12111"/>
            </a:xfrm>
            <a:custGeom>
              <a:gdLst>
                <a:gd name="T0" fmla="*/ 2 w 2"/>
                <a:gd name="T1" fmla="*/ 4 h 4"/>
                <a:gd name="T2" fmla="*/ 2 w 2"/>
                <a:gd name="T3" fmla="*/ 0 h 4"/>
                <a:gd name="T4" fmla="*/ 2 w 2"/>
                <a:gd name="T5" fmla="*/ 0 h 4"/>
                <a:gd name="T6" fmla="*/ 0 w 2"/>
                <a:gd name="T7" fmla="*/ 4 h 4"/>
                <a:gd name="T8" fmla="*/ 0 w 2"/>
                <a:gd name="T9" fmla="*/ 4 h 4"/>
                <a:gd name="T10" fmla="*/ 2 w 2"/>
                <a:gd name="T11" fmla="*/ 4 h 4"/>
                <a:gd name="T12" fmla="*/ 2 w 2"/>
                <a:gd name="T13" fmla="*/ 4 h 4"/>
                <a:gd name="T14" fmla="*/ 0 60000 65536"/>
                <a:gd name="T15" fmla="*/ 0 60000 65536"/>
                <a:gd name="T16" fmla="*/ 0 60000 65536"/>
                <a:gd name="T17" fmla="*/ 0 60000 65536"/>
                <a:gd name="T18" fmla="*/ 0 60000 65536"/>
                <a:gd name="T19" fmla="*/ 0 60000 65536"/>
                <a:gd name="T20" fmla="*/ 0 60000 65536"/>
                <a:gd name="T21" fmla="*/ 0 w 2"/>
                <a:gd name="T22" fmla="*/ 0 h 4"/>
                <a:gd name="T23" fmla="*/ 2 w 2"/>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2" h="4">
                  <a:moveTo>
                    <a:pt x="2" y="4"/>
                  </a:moveTo>
                  <a:lnTo>
                    <a:pt x="2" y="0"/>
                  </a:lnTo>
                  <a:lnTo>
                    <a:pt x="0" y="4"/>
                  </a:lnTo>
                  <a:lnTo>
                    <a:pt x="2" y="4"/>
                  </a:lnTo>
                  <a:close/>
                </a:path>
              </a:pathLst>
            </a:custGeom>
            <a:solidFill>
              <a:srgbClr val="B7BCBE"/>
            </a:solidFill>
            <a:ln w="3175" cmpd="sng">
              <a:solidFill>
                <a:schemeClr val="bg1"/>
              </a:solidFill>
              <a:prstDash val="solid"/>
              <a:round/>
            </a:ln>
          </p:spPr>
          <p:txBody>
            <a:bodyPr/>
            <a:lstStyle/>
            <a:p>
              <a:endParaRPr lang="en-GB"/>
            </a:p>
          </p:txBody>
        </p:sp>
        <p:sp>
          <p:nvSpPr>
            <p:cNvPr id="151" name="Freeform 207"/>
            <p:cNvSpPr/>
            <p:nvPr/>
          </p:nvSpPr>
          <p:spPr bwMode="auto">
            <a:xfrm>
              <a:off x="5128184" y="1979465"/>
              <a:ext cx="151161" cy="116274"/>
            </a:xfrm>
            <a:custGeom>
              <a:gdLst>
                <a:gd name="T0" fmla="*/ 38 w 52"/>
                <a:gd name="T1" fmla="*/ 20 h 40"/>
                <a:gd name="T2" fmla="*/ 34 w 52"/>
                <a:gd name="T3" fmla="*/ 20 h 40"/>
                <a:gd name="T4" fmla="*/ 34 w 52"/>
                <a:gd name="T5" fmla="*/ 22 h 40"/>
                <a:gd name="T6" fmla="*/ 16 w 52"/>
                <a:gd name="T7" fmla="*/ 20 h 40"/>
                <a:gd name="T8" fmla="*/ 4 w 52"/>
                <a:gd name="T9" fmla="*/ 16 h 40"/>
                <a:gd name="T10" fmla="*/ 6 w 52"/>
                <a:gd name="T11" fmla="*/ 8 h 40"/>
                <a:gd name="T12" fmla="*/ 6 w 52"/>
                <a:gd name="T13" fmla="*/ 4 h 40"/>
                <a:gd name="T14" fmla="*/ 4 w 52"/>
                <a:gd name="T15" fmla="*/ 0 h 40"/>
                <a:gd name="T16" fmla="*/ 2 w 52"/>
                <a:gd name="T17" fmla="*/ 6 h 40"/>
                <a:gd name="T18" fmla="*/ 0 w 52"/>
                <a:gd name="T19" fmla="*/ 10 h 40"/>
                <a:gd name="T20" fmla="*/ 0 w 52"/>
                <a:gd name="T21" fmla="*/ 14 h 40"/>
                <a:gd name="T22" fmla="*/ 2 w 52"/>
                <a:gd name="T23" fmla="*/ 18 h 40"/>
                <a:gd name="T24" fmla="*/ 4 w 52"/>
                <a:gd name="T25" fmla="*/ 22 h 40"/>
                <a:gd name="T26" fmla="*/ 6 w 52"/>
                <a:gd name="T27" fmla="*/ 24 h 40"/>
                <a:gd name="T28" fmla="*/ 4 w 52"/>
                <a:gd name="T29" fmla="*/ 28 h 40"/>
                <a:gd name="T30" fmla="*/ 6 w 52"/>
                <a:gd name="T31" fmla="*/ 28 h 40"/>
                <a:gd name="T32" fmla="*/ 6 w 52"/>
                <a:gd name="T33" fmla="*/ 32 h 40"/>
                <a:gd name="T34" fmla="*/ 4 w 52"/>
                <a:gd name="T35" fmla="*/ 30 h 40"/>
                <a:gd name="T36" fmla="*/ 4 w 52"/>
                <a:gd name="T37" fmla="*/ 38 h 40"/>
                <a:gd name="T38" fmla="*/ 2 w 52"/>
                <a:gd name="T39" fmla="*/ 40 h 40"/>
                <a:gd name="T40" fmla="*/ 4 w 52"/>
                <a:gd name="T41" fmla="*/ 40 h 40"/>
                <a:gd name="T42" fmla="*/ 12 w 52"/>
                <a:gd name="T43" fmla="*/ 40 h 40"/>
                <a:gd name="T44" fmla="*/ 14 w 52"/>
                <a:gd name="T45" fmla="*/ 36 h 40"/>
                <a:gd name="T46" fmla="*/ 12 w 52"/>
                <a:gd name="T47" fmla="*/ 36 h 40"/>
                <a:gd name="T48" fmla="*/ 14 w 52"/>
                <a:gd name="T49" fmla="*/ 28 h 40"/>
                <a:gd name="T50" fmla="*/ 18 w 52"/>
                <a:gd name="T51" fmla="*/ 28 h 40"/>
                <a:gd name="T52" fmla="*/ 20 w 52"/>
                <a:gd name="T53" fmla="*/ 28 h 40"/>
                <a:gd name="T54" fmla="*/ 20 w 52"/>
                <a:gd name="T55" fmla="*/ 32 h 40"/>
                <a:gd name="T56" fmla="*/ 24 w 52"/>
                <a:gd name="T57" fmla="*/ 32 h 40"/>
                <a:gd name="T58" fmla="*/ 24 w 52"/>
                <a:gd name="T59" fmla="*/ 30 h 40"/>
                <a:gd name="T60" fmla="*/ 32 w 52"/>
                <a:gd name="T61" fmla="*/ 28 h 40"/>
                <a:gd name="T62" fmla="*/ 32 w 52"/>
                <a:gd name="T63" fmla="*/ 34 h 40"/>
                <a:gd name="T64" fmla="*/ 34 w 52"/>
                <a:gd name="T65" fmla="*/ 36 h 40"/>
                <a:gd name="T66" fmla="*/ 34 w 52"/>
                <a:gd name="T67" fmla="*/ 36 h 40"/>
                <a:gd name="T68" fmla="*/ 36 w 52"/>
                <a:gd name="T69" fmla="*/ 28 h 40"/>
                <a:gd name="T70" fmla="*/ 52 w 52"/>
                <a:gd name="T71" fmla="*/ 32 h 40"/>
                <a:gd name="T72" fmla="*/ 38 w 52"/>
                <a:gd name="T73" fmla="*/ 26 h 40"/>
                <a:gd name="T74" fmla="*/ 38 w 52"/>
                <a:gd name="T75" fmla="*/ 20 h 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40"/>
                <a:gd name="T116" fmla="*/ 52 w 52"/>
                <a:gd name="T117" fmla="*/ 40 h 40"/>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40">
                  <a:moveTo>
                    <a:pt x="38" y="20"/>
                  </a:moveTo>
                  <a:lnTo>
                    <a:pt x="38" y="20"/>
                  </a:lnTo>
                  <a:lnTo>
                    <a:pt x="36" y="20"/>
                  </a:lnTo>
                  <a:lnTo>
                    <a:pt x="34" y="20"/>
                  </a:lnTo>
                  <a:lnTo>
                    <a:pt x="34" y="22"/>
                  </a:lnTo>
                  <a:lnTo>
                    <a:pt x="24" y="22"/>
                  </a:lnTo>
                  <a:lnTo>
                    <a:pt x="16" y="20"/>
                  </a:lnTo>
                  <a:lnTo>
                    <a:pt x="4" y="16"/>
                  </a:lnTo>
                  <a:lnTo>
                    <a:pt x="6" y="8"/>
                  </a:lnTo>
                  <a:lnTo>
                    <a:pt x="6" y="6"/>
                  </a:lnTo>
                  <a:lnTo>
                    <a:pt x="6" y="4"/>
                  </a:lnTo>
                  <a:lnTo>
                    <a:pt x="6" y="2"/>
                  </a:lnTo>
                  <a:lnTo>
                    <a:pt x="4" y="0"/>
                  </a:lnTo>
                  <a:lnTo>
                    <a:pt x="2" y="6"/>
                  </a:lnTo>
                  <a:lnTo>
                    <a:pt x="2" y="8"/>
                  </a:lnTo>
                  <a:lnTo>
                    <a:pt x="0" y="10"/>
                  </a:lnTo>
                  <a:lnTo>
                    <a:pt x="0" y="14"/>
                  </a:lnTo>
                  <a:lnTo>
                    <a:pt x="0" y="16"/>
                  </a:lnTo>
                  <a:lnTo>
                    <a:pt x="2" y="18"/>
                  </a:lnTo>
                  <a:lnTo>
                    <a:pt x="4" y="20"/>
                  </a:lnTo>
                  <a:lnTo>
                    <a:pt x="4" y="22"/>
                  </a:lnTo>
                  <a:lnTo>
                    <a:pt x="6" y="24"/>
                  </a:lnTo>
                  <a:lnTo>
                    <a:pt x="4" y="26"/>
                  </a:lnTo>
                  <a:lnTo>
                    <a:pt x="4" y="28"/>
                  </a:lnTo>
                  <a:lnTo>
                    <a:pt x="6" y="28"/>
                  </a:lnTo>
                  <a:lnTo>
                    <a:pt x="6" y="30"/>
                  </a:lnTo>
                  <a:lnTo>
                    <a:pt x="6" y="32"/>
                  </a:lnTo>
                  <a:lnTo>
                    <a:pt x="4" y="30"/>
                  </a:lnTo>
                  <a:lnTo>
                    <a:pt x="4" y="38"/>
                  </a:lnTo>
                  <a:lnTo>
                    <a:pt x="2" y="38"/>
                  </a:lnTo>
                  <a:lnTo>
                    <a:pt x="2" y="40"/>
                  </a:lnTo>
                  <a:lnTo>
                    <a:pt x="4" y="40"/>
                  </a:lnTo>
                  <a:lnTo>
                    <a:pt x="12" y="40"/>
                  </a:lnTo>
                  <a:lnTo>
                    <a:pt x="14" y="38"/>
                  </a:lnTo>
                  <a:lnTo>
                    <a:pt x="14" y="36"/>
                  </a:lnTo>
                  <a:lnTo>
                    <a:pt x="12" y="36"/>
                  </a:lnTo>
                  <a:lnTo>
                    <a:pt x="10" y="34"/>
                  </a:lnTo>
                  <a:lnTo>
                    <a:pt x="14" y="28"/>
                  </a:lnTo>
                  <a:lnTo>
                    <a:pt x="18" y="28"/>
                  </a:lnTo>
                  <a:lnTo>
                    <a:pt x="20" y="28"/>
                  </a:lnTo>
                  <a:lnTo>
                    <a:pt x="22" y="30"/>
                  </a:lnTo>
                  <a:lnTo>
                    <a:pt x="20" y="32"/>
                  </a:lnTo>
                  <a:lnTo>
                    <a:pt x="24" y="32"/>
                  </a:lnTo>
                  <a:lnTo>
                    <a:pt x="26" y="32"/>
                  </a:lnTo>
                  <a:lnTo>
                    <a:pt x="24" y="30"/>
                  </a:lnTo>
                  <a:lnTo>
                    <a:pt x="32" y="28"/>
                  </a:lnTo>
                  <a:lnTo>
                    <a:pt x="32" y="34"/>
                  </a:lnTo>
                  <a:lnTo>
                    <a:pt x="32" y="36"/>
                  </a:lnTo>
                  <a:lnTo>
                    <a:pt x="34" y="36"/>
                  </a:lnTo>
                  <a:lnTo>
                    <a:pt x="36" y="34"/>
                  </a:lnTo>
                  <a:lnTo>
                    <a:pt x="36" y="28"/>
                  </a:lnTo>
                  <a:lnTo>
                    <a:pt x="52" y="32"/>
                  </a:lnTo>
                  <a:lnTo>
                    <a:pt x="38" y="26"/>
                  </a:lnTo>
                  <a:lnTo>
                    <a:pt x="38" y="20"/>
                  </a:lnTo>
                  <a:close/>
                </a:path>
              </a:pathLst>
            </a:custGeom>
            <a:solidFill>
              <a:srgbClr val="B7BCBE"/>
            </a:solidFill>
            <a:ln w="3175" cmpd="sng">
              <a:solidFill>
                <a:schemeClr val="bg1"/>
              </a:solidFill>
              <a:prstDash val="solid"/>
              <a:round/>
            </a:ln>
          </p:spPr>
          <p:txBody>
            <a:bodyPr/>
            <a:lstStyle/>
            <a:p>
              <a:endParaRPr lang="en-GB"/>
            </a:p>
          </p:txBody>
        </p:sp>
        <p:sp>
          <p:nvSpPr>
            <p:cNvPr id="152" name="Freeform 208"/>
            <p:cNvSpPr/>
            <p:nvPr/>
          </p:nvSpPr>
          <p:spPr bwMode="auto">
            <a:xfrm>
              <a:off x="5105882" y="2192634"/>
              <a:ext cx="9911" cy="12111"/>
            </a:xfrm>
            <a:custGeom>
              <a:gdLst>
                <a:gd name="T0" fmla="*/ 2 w 4"/>
                <a:gd name="T1" fmla="*/ 0 h 4"/>
                <a:gd name="T2" fmla="*/ 2 w 4"/>
                <a:gd name="T3" fmla="*/ 0 h 4"/>
                <a:gd name="T4" fmla="*/ 0 w 4"/>
                <a:gd name="T5" fmla="*/ 0 h 4"/>
                <a:gd name="T6" fmla="*/ 0 w 4"/>
                <a:gd name="T7" fmla="*/ 0 h 4"/>
                <a:gd name="T8" fmla="*/ 2 w 4"/>
                <a:gd name="T9" fmla="*/ 2 h 4"/>
                <a:gd name="T10" fmla="*/ 2 w 4"/>
                <a:gd name="T11" fmla="*/ 2 h 4"/>
                <a:gd name="T12" fmla="*/ 4 w 4"/>
                <a:gd name="T13" fmla="*/ 4 h 4"/>
                <a:gd name="T14" fmla="*/ 4 w 4"/>
                <a:gd name="T15" fmla="*/ 2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2" y="2"/>
                  </a:lnTo>
                  <a:lnTo>
                    <a:pt x="4" y="4"/>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53" name="Freeform 209"/>
            <p:cNvSpPr/>
            <p:nvPr/>
          </p:nvSpPr>
          <p:spPr bwMode="auto">
            <a:xfrm>
              <a:off x="5566800" y="2231390"/>
              <a:ext cx="29736" cy="12111"/>
            </a:xfrm>
            <a:custGeom>
              <a:gdLst>
                <a:gd name="T0" fmla="*/ 4 w 10"/>
                <a:gd name="T1" fmla="*/ 4 h 4"/>
                <a:gd name="T2" fmla="*/ 4 w 10"/>
                <a:gd name="T3" fmla="*/ 4 h 4"/>
                <a:gd name="T4" fmla="*/ 10 w 10"/>
                <a:gd name="T5" fmla="*/ 4 h 4"/>
                <a:gd name="T6" fmla="*/ 10 w 10"/>
                <a:gd name="T7" fmla="*/ 4 h 4"/>
                <a:gd name="T8" fmla="*/ 2 w 10"/>
                <a:gd name="T9" fmla="*/ 0 h 4"/>
                <a:gd name="T10" fmla="*/ 2 w 10"/>
                <a:gd name="T11" fmla="*/ 0 h 4"/>
                <a:gd name="T12" fmla="*/ 0 w 10"/>
                <a:gd name="T13" fmla="*/ 0 h 4"/>
                <a:gd name="T14" fmla="*/ 2 w 10"/>
                <a:gd name="T15" fmla="*/ 2 h 4"/>
                <a:gd name="T16" fmla="*/ 4 w 10"/>
                <a:gd name="T17" fmla="*/ 4 h 4"/>
                <a:gd name="T18" fmla="*/ 4 w 10"/>
                <a:gd name="T19" fmla="*/ 4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4"/>
                <a:gd name="T32" fmla="*/ 10 w 10"/>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4">
                  <a:moveTo>
                    <a:pt x="4" y="4"/>
                  </a:moveTo>
                  <a:lnTo>
                    <a:pt x="4" y="4"/>
                  </a:lnTo>
                  <a:lnTo>
                    <a:pt x="10" y="4"/>
                  </a:lnTo>
                  <a:lnTo>
                    <a:pt x="2" y="0"/>
                  </a:lnTo>
                  <a:lnTo>
                    <a:pt x="0" y="0"/>
                  </a:lnTo>
                  <a:lnTo>
                    <a:pt x="2" y="2"/>
                  </a:lnTo>
                  <a:lnTo>
                    <a:pt x="4" y="4"/>
                  </a:lnTo>
                  <a:close/>
                </a:path>
              </a:pathLst>
            </a:custGeom>
            <a:solidFill>
              <a:srgbClr val="B7BCBE"/>
            </a:solidFill>
            <a:ln w="3175" cmpd="sng">
              <a:solidFill>
                <a:schemeClr val="bg1"/>
              </a:solidFill>
              <a:prstDash val="solid"/>
              <a:round/>
            </a:ln>
          </p:spPr>
          <p:txBody>
            <a:bodyPr/>
            <a:lstStyle/>
            <a:p>
              <a:endParaRPr lang="en-GB"/>
            </a:p>
          </p:txBody>
        </p:sp>
        <p:sp>
          <p:nvSpPr>
            <p:cNvPr id="154" name="Freeform 210"/>
            <p:cNvSpPr/>
            <p:nvPr/>
          </p:nvSpPr>
          <p:spPr bwMode="auto">
            <a:xfrm>
              <a:off x="5321474" y="1332696"/>
              <a:ext cx="12390" cy="16955"/>
            </a:xfrm>
            <a:custGeom>
              <a:gdLst>
                <a:gd name="T0" fmla="*/ 2 w 4"/>
                <a:gd name="T1" fmla="*/ 0 h 6"/>
                <a:gd name="T2" fmla="*/ 2 w 4"/>
                <a:gd name="T3" fmla="*/ 0 h 6"/>
                <a:gd name="T4" fmla="*/ 0 w 4"/>
                <a:gd name="T5" fmla="*/ 0 h 6"/>
                <a:gd name="T6" fmla="*/ 0 w 4"/>
                <a:gd name="T7" fmla="*/ 2 h 6"/>
                <a:gd name="T8" fmla="*/ 0 w 4"/>
                <a:gd name="T9" fmla="*/ 6 h 6"/>
                <a:gd name="T10" fmla="*/ 0 w 4"/>
                <a:gd name="T11" fmla="*/ 6 h 6"/>
                <a:gd name="T12" fmla="*/ 4 w 4"/>
                <a:gd name="T13" fmla="*/ 4 h 6"/>
                <a:gd name="T14" fmla="*/ 4 w 4"/>
                <a:gd name="T15" fmla="*/ 2 h 6"/>
                <a:gd name="T16" fmla="*/ 4 w 4"/>
                <a:gd name="T17" fmla="*/ 0 h 6"/>
                <a:gd name="T18" fmla="*/ 2 w 4"/>
                <a:gd name="T19" fmla="*/ 0 h 6"/>
                <a:gd name="T20" fmla="*/ 2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
                <a:gd name="T34" fmla="*/ 0 h 6"/>
                <a:gd name="T35" fmla="*/ 4 w 4"/>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 h="6">
                  <a:moveTo>
                    <a:pt x="2" y="0"/>
                  </a:moveTo>
                  <a:lnTo>
                    <a:pt x="2" y="0"/>
                  </a:lnTo>
                  <a:lnTo>
                    <a:pt x="0" y="0"/>
                  </a:lnTo>
                  <a:lnTo>
                    <a:pt x="0" y="2"/>
                  </a:lnTo>
                  <a:lnTo>
                    <a:pt x="0" y="6"/>
                  </a:lnTo>
                  <a:lnTo>
                    <a:pt x="4"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55" name="Freeform 211"/>
            <p:cNvSpPr/>
            <p:nvPr/>
          </p:nvSpPr>
          <p:spPr bwMode="auto">
            <a:xfrm>
              <a:off x="4330249" y="1761455"/>
              <a:ext cx="4957" cy="4846"/>
            </a:xfrm>
            <a:custGeom>
              <a:gdLst>
                <a:gd name="T0" fmla="*/ 0 w 2"/>
                <a:gd name="T1" fmla="*/ 0 h 2"/>
                <a:gd name="T2" fmla="*/ 0 w 2"/>
                <a:gd name="T3" fmla="*/ 0 h 2"/>
                <a:gd name="T4" fmla="*/ 0 w 2"/>
                <a:gd name="T5" fmla="*/ 0 h 2"/>
                <a:gd name="T6" fmla="*/ 0 w 2"/>
                <a:gd name="T7" fmla="*/ 0 h 2"/>
                <a:gd name="T8" fmla="*/ 0 w 2"/>
                <a:gd name="T9" fmla="*/ 0 h 2"/>
                <a:gd name="T10" fmla="*/ 0 w 2"/>
                <a:gd name="T11" fmla="*/ 0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cxnLst>
                <a:cxn ang="T12">
                  <a:pos x="T0" y="T1"/>
                </a:cxn>
                <a:cxn ang="T13">
                  <a:pos x="T2" y="T3"/>
                </a:cxn>
                <a:cxn ang="T14">
                  <a:pos x="T4" y="T5"/>
                </a:cxn>
                <a:cxn ang="T15">
                  <a:pos x="T6" y="T7"/>
                </a:cxn>
                <a:cxn ang="T16">
                  <a:pos x="T8" y="T9"/>
                </a:cxn>
                <a:cxn ang="T17">
                  <a:pos x="T10" y="T11"/>
                </a:cxn>
              </a:cxnLst>
              <a:rect l="T18" t="T19" r="T20" b="T21"/>
              <a:pathLst>
                <a:path w="2" h="2">
                  <a:moveTo>
                    <a:pt x="0" y="0"/>
                  </a:moveTo>
                  <a:lnTo>
                    <a:pt x="0" y="0"/>
                  </a:lnTo>
                  <a:close/>
                </a:path>
              </a:pathLst>
            </a:custGeom>
            <a:solidFill>
              <a:srgbClr val="B7BCBE"/>
            </a:solidFill>
            <a:ln w="3175" cmpd="sng">
              <a:solidFill>
                <a:schemeClr val="bg1"/>
              </a:solidFill>
              <a:prstDash val="solid"/>
              <a:round/>
            </a:ln>
          </p:spPr>
          <p:txBody>
            <a:bodyPr/>
            <a:lstStyle/>
            <a:p>
              <a:endParaRPr lang="en-GB"/>
            </a:p>
          </p:txBody>
        </p:sp>
        <p:sp>
          <p:nvSpPr>
            <p:cNvPr id="156" name="Freeform 212"/>
            <p:cNvSpPr/>
            <p:nvPr/>
          </p:nvSpPr>
          <p:spPr bwMode="auto">
            <a:xfrm>
              <a:off x="4496280" y="1950398"/>
              <a:ext cx="22301" cy="12111"/>
            </a:xfrm>
            <a:custGeom>
              <a:gdLst>
                <a:gd name="T0" fmla="*/ 4 w 8"/>
                <a:gd name="T1" fmla="*/ 0 h 4"/>
                <a:gd name="T2" fmla="*/ 4 w 8"/>
                <a:gd name="T3" fmla="*/ 0 h 4"/>
                <a:gd name="T4" fmla="*/ 0 w 8"/>
                <a:gd name="T5" fmla="*/ 4 h 4"/>
                <a:gd name="T6" fmla="*/ 2 w 8"/>
                <a:gd name="T7" fmla="*/ 4 h 4"/>
                <a:gd name="T8" fmla="*/ 4 w 8"/>
                <a:gd name="T9" fmla="*/ 4 h 4"/>
                <a:gd name="T10" fmla="*/ 4 w 8"/>
                <a:gd name="T11" fmla="*/ 4 h 4"/>
                <a:gd name="T12" fmla="*/ 8 w 8"/>
                <a:gd name="T13" fmla="*/ 2 h 4"/>
                <a:gd name="T14" fmla="*/ 8 w 8"/>
                <a:gd name="T15" fmla="*/ 0 h 4"/>
                <a:gd name="T16" fmla="*/ 4 w 8"/>
                <a:gd name="T17" fmla="*/ 0 h 4"/>
                <a:gd name="T18" fmla="*/ 4 w 8"/>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4"/>
                <a:gd name="T32" fmla="*/ 8 w 8"/>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4">
                  <a:moveTo>
                    <a:pt x="4" y="0"/>
                  </a:moveTo>
                  <a:lnTo>
                    <a:pt x="4" y="0"/>
                  </a:lnTo>
                  <a:lnTo>
                    <a:pt x="0" y="4"/>
                  </a:lnTo>
                  <a:lnTo>
                    <a:pt x="2" y="4"/>
                  </a:lnTo>
                  <a:lnTo>
                    <a:pt x="4" y="4"/>
                  </a:lnTo>
                  <a:lnTo>
                    <a:pt x="8" y="2"/>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157" name="Freeform 213"/>
            <p:cNvSpPr/>
            <p:nvPr/>
          </p:nvSpPr>
          <p:spPr bwMode="auto">
            <a:xfrm>
              <a:off x="3822246" y="1676673"/>
              <a:ext cx="4957" cy="2421"/>
            </a:xfrm>
            <a:custGeom>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cxnLst>
                <a:cxn ang="T12">
                  <a:pos x="T0" y="T1"/>
                </a:cxn>
                <a:cxn ang="T13">
                  <a:pos x="T2" y="T3"/>
                </a:cxn>
                <a:cxn ang="T14">
                  <a:pos x="T4" y="T5"/>
                </a:cxn>
                <a:cxn ang="T15">
                  <a:pos x="T6" y="T7"/>
                </a:cxn>
                <a:cxn ang="T16">
                  <a:pos x="T8" y="T9"/>
                </a:cxn>
                <a:cxn ang="T17">
                  <a:pos x="T10" y="T11"/>
                </a:cxn>
              </a:cxnLst>
              <a:rect l="T18" t="T19" r="T20" b="T21"/>
              <a:pathLst>
                <a:path w="2" h="1">
                  <a:moveTo>
                    <a:pt x="2" y="0"/>
                  </a:moveTo>
                  <a:lnTo>
                    <a:pt x="2" y="0"/>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58" name="Freeform 214"/>
            <p:cNvSpPr/>
            <p:nvPr/>
          </p:nvSpPr>
          <p:spPr bwMode="auto">
            <a:xfrm>
              <a:off x="3733037" y="1785677"/>
              <a:ext cx="2476" cy="2421"/>
            </a:xfrm>
            <a:custGeom>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cxnLst>
                <a:cxn ang="T12">
                  <a:pos x="T0" y="T1"/>
                </a:cxn>
                <a:cxn ang="T13">
                  <a:pos x="T2" y="T3"/>
                </a:cxn>
                <a:cxn ang="T14">
                  <a:pos x="T4" y="T5"/>
                </a:cxn>
                <a:cxn ang="T15">
                  <a:pos x="T6" y="T7"/>
                </a:cxn>
                <a:cxn ang="T16">
                  <a:pos x="T8" y="T9"/>
                </a:cxn>
                <a:cxn ang="T17">
                  <a:pos x="T10" y="T11"/>
                </a:cxn>
              </a:cxnLst>
              <a:rect l="T18" t="T19" r="T20" b="T21"/>
              <a:pathLst>
                <a:path w="1" h="1">
                  <a:moveTo>
                    <a:pt x="0" y="0"/>
                  </a:moveTo>
                  <a:lnTo>
                    <a:pt x="0" y="0"/>
                  </a:lnTo>
                  <a:close/>
                </a:path>
              </a:pathLst>
            </a:custGeom>
            <a:solidFill>
              <a:srgbClr val="B7BCBE"/>
            </a:solidFill>
            <a:ln w="3175" cmpd="sng">
              <a:solidFill>
                <a:schemeClr val="bg1"/>
              </a:solidFill>
              <a:prstDash val="solid"/>
              <a:round/>
            </a:ln>
          </p:spPr>
          <p:txBody>
            <a:bodyPr/>
            <a:lstStyle/>
            <a:p>
              <a:endParaRPr lang="en-GB"/>
            </a:p>
          </p:txBody>
        </p:sp>
        <p:sp>
          <p:nvSpPr>
            <p:cNvPr id="159" name="Freeform 215"/>
            <p:cNvSpPr/>
            <p:nvPr/>
          </p:nvSpPr>
          <p:spPr bwMode="auto">
            <a:xfrm>
              <a:off x="5214917" y="2083627"/>
              <a:ext cx="12390" cy="21801"/>
            </a:xfrm>
            <a:custGeom>
              <a:gdLst>
                <a:gd name="T0" fmla="*/ 0 w 4"/>
                <a:gd name="T1" fmla="*/ 8 h 8"/>
                <a:gd name="T2" fmla="*/ 0 w 4"/>
                <a:gd name="T3" fmla="*/ 8 h 8"/>
                <a:gd name="T4" fmla="*/ 2 w 4"/>
                <a:gd name="T5" fmla="*/ 8 h 8"/>
                <a:gd name="T6" fmla="*/ 4 w 4"/>
                <a:gd name="T7" fmla="*/ 4 h 8"/>
                <a:gd name="T8" fmla="*/ 2 w 4"/>
                <a:gd name="T9" fmla="*/ 0 h 8"/>
                <a:gd name="T10" fmla="*/ 2 w 4"/>
                <a:gd name="T11" fmla="*/ 0 h 8"/>
                <a:gd name="T12" fmla="*/ 0 w 4"/>
                <a:gd name="T13" fmla="*/ 0 h 8"/>
                <a:gd name="T14" fmla="*/ 0 w 4"/>
                <a:gd name="T15" fmla="*/ 4 h 8"/>
                <a:gd name="T16" fmla="*/ 0 w 4"/>
                <a:gd name="T17" fmla="*/ 8 h 8"/>
                <a:gd name="T18" fmla="*/ 0 w 4"/>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
                <a:gd name="T32" fmla="*/ 4 w 4"/>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
                  <a:moveTo>
                    <a:pt x="0" y="8"/>
                  </a:moveTo>
                  <a:lnTo>
                    <a:pt x="0" y="8"/>
                  </a:lnTo>
                  <a:lnTo>
                    <a:pt x="2" y="8"/>
                  </a:lnTo>
                  <a:lnTo>
                    <a:pt x="4" y="4"/>
                  </a:lnTo>
                  <a:lnTo>
                    <a:pt x="2" y="0"/>
                  </a:lnTo>
                  <a:lnTo>
                    <a:pt x="0" y="0"/>
                  </a:lnTo>
                  <a:lnTo>
                    <a:pt x="0" y="4"/>
                  </a:lnTo>
                  <a:lnTo>
                    <a:pt x="0" y="8"/>
                  </a:lnTo>
                  <a:close/>
                </a:path>
              </a:pathLst>
            </a:custGeom>
            <a:solidFill>
              <a:srgbClr val="B7BCBE"/>
            </a:solidFill>
            <a:ln w="3175" cmpd="sng">
              <a:solidFill>
                <a:schemeClr val="bg1"/>
              </a:solidFill>
              <a:prstDash val="solid"/>
              <a:round/>
            </a:ln>
          </p:spPr>
          <p:txBody>
            <a:bodyPr/>
            <a:lstStyle/>
            <a:p>
              <a:endParaRPr lang="en-GB"/>
            </a:p>
          </p:txBody>
        </p:sp>
        <p:sp>
          <p:nvSpPr>
            <p:cNvPr id="160" name="Freeform 216"/>
            <p:cNvSpPr/>
            <p:nvPr/>
          </p:nvSpPr>
          <p:spPr bwMode="auto">
            <a:xfrm>
              <a:off x="5086057" y="1654870"/>
              <a:ext cx="7433" cy="9688"/>
            </a:xfrm>
            <a:custGeom>
              <a:gdLst>
                <a:gd name="T0" fmla="*/ 2 w 2"/>
                <a:gd name="T1" fmla="*/ 0 h 4"/>
                <a:gd name="T2" fmla="*/ 2 w 2"/>
                <a:gd name="T3" fmla="*/ 0 h 4"/>
                <a:gd name="T4" fmla="*/ 0 w 2"/>
                <a:gd name="T5" fmla="*/ 0 h 4"/>
                <a:gd name="T6" fmla="*/ 0 w 2"/>
                <a:gd name="T7" fmla="*/ 2 h 4"/>
                <a:gd name="T8" fmla="*/ 0 w 2"/>
                <a:gd name="T9" fmla="*/ 4 h 4"/>
                <a:gd name="T10" fmla="*/ 0 w 2"/>
                <a:gd name="T11" fmla="*/ 4 h 4"/>
                <a:gd name="T12" fmla="*/ 2 w 2"/>
                <a:gd name="T13" fmla="*/ 4 h 4"/>
                <a:gd name="T14" fmla="*/ 2 w 2"/>
                <a:gd name="T15" fmla="*/ 2 h 4"/>
                <a:gd name="T16" fmla="*/ 2 w 2"/>
                <a:gd name="T17" fmla="*/ 0 h 4"/>
                <a:gd name="T18" fmla="*/ 2 w 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4"/>
                <a:gd name="T32" fmla="*/ 2 w 2"/>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4">
                  <a:moveTo>
                    <a:pt x="2" y="0"/>
                  </a:moveTo>
                  <a:lnTo>
                    <a:pt x="2" y="0"/>
                  </a:lnTo>
                  <a:lnTo>
                    <a:pt x="0" y="0"/>
                  </a:lnTo>
                  <a:lnTo>
                    <a:pt x="0" y="2"/>
                  </a:lnTo>
                  <a:lnTo>
                    <a:pt x="0" y="4"/>
                  </a:lnTo>
                  <a:lnTo>
                    <a:pt x="2" y="4"/>
                  </a:lnTo>
                  <a:lnTo>
                    <a:pt x="2"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61" name="Freeform 217"/>
            <p:cNvSpPr/>
            <p:nvPr/>
          </p:nvSpPr>
          <p:spPr bwMode="auto">
            <a:xfrm>
              <a:off x="4981980" y="1538598"/>
              <a:ext cx="123903" cy="75092"/>
            </a:xfrm>
            <a:custGeom>
              <a:gdLst>
                <a:gd name="T0" fmla="*/ 42 w 42"/>
                <a:gd name="T1" fmla="*/ 20 h 26"/>
                <a:gd name="T2" fmla="*/ 42 w 42"/>
                <a:gd name="T3" fmla="*/ 20 h 26"/>
                <a:gd name="T4" fmla="*/ 20 w 42"/>
                <a:gd name="T5" fmla="*/ 20 h 26"/>
                <a:gd name="T6" fmla="*/ 16 w 42"/>
                <a:gd name="T7" fmla="*/ 18 h 26"/>
                <a:gd name="T8" fmla="*/ 26 w 42"/>
                <a:gd name="T9" fmla="*/ 16 h 26"/>
                <a:gd name="T10" fmla="*/ 26 w 42"/>
                <a:gd name="T11" fmla="*/ 16 h 26"/>
                <a:gd name="T12" fmla="*/ 24 w 42"/>
                <a:gd name="T13" fmla="*/ 12 h 26"/>
                <a:gd name="T14" fmla="*/ 24 w 42"/>
                <a:gd name="T15" fmla="*/ 12 h 26"/>
                <a:gd name="T16" fmla="*/ 16 w 42"/>
                <a:gd name="T17" fmla="*/ 10 h 26"/>
                <a:gd name="T18" fmla="*/ 14 w 42"/>
                <a:gd name="T19" fmla="*/ 6 h 26"/>
                <a:gd name="T20" fmla="*/ 10 w 42"/>
                <a:gd name="T21" fmla="*/ 0 h 26"/>
                <a:gd name="T22" fmla="*/ 10 w 42"/>
                <a:gd name="T23" fmla="*/ 0 h 26"/>
                <a:gd name="T24" fmla="*/ 10 w 42"/>
                <a:gd name="T25" fmla="*/ 0 h 26"/>
                <a:gd name="T26" fmla="*/ 10 w 42"/>
                <a:gd name="T27" fmla="*/ 2 h 26"/>
                <a:gd name="T28" fmla="*/ 8 w 42"/>
                <a:gd name="T29" fmla="*/ 4 h 26"/>
                <a:gd name="T30" fmla="*/ 8 w 42"/>
                <a:gd name="T31" fmla="*/ 4 h 26"/>
                <a:gd name="T32" fmla="*/ 12 w 42"/>
                <a:gd name="T33" fmla="*/ 8 h 26"/>
                <a:gd name="T34" fmla="*/ 12 w 42"/>
                <a:gd name="T35" fmla="*/ 8 h 26"/>
                <a:gd name="T36" fmla="*/ 12 w 42"/>
                <a:gd name="T37" fmla="*/ 14 h 26"/>
                <a:gd name="T38" fmla="*/ 12 w 42"/>
                <a:gd name="T39" fmla="*/ 14 h 26"/>
                <a:gd name="T40" fmla="*/ 0 w 42"/>
                <a:gd name="T41" fmla="*/ 18 h 26"/>
                <a:gd name="T42" fmla="*/ 0 w 42"/>
                <a:gd name="T43" fmla="*/ 22 h 26"/>
                <a:gd name="T44" fmla="*/ 0 w 42"/>
                <a:gd name="T45" fmla="*/ 22 h 26"/>
                <a:gd name="T46" fmla="*/ 42 w 42"/>
                <a:gd name="T47" fmla="*/ 26 h 26"/>
                <a:gd name="T48" fmla="*/ 42 w 42"/>
                <a:gd name="T49" fmla="*/ 26 h 26"/>
                <a:gd name="T50" fmla="*/ 42 w 42"/>
                <a:gd name="T51" fmla="*/ 20 h 26"/>
                <a:gd name="T52" fmla="*/ 42 w 42"/>
                <a:gd name="T53" fmla="*/ 20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
                <a:gd name="T82" fmla="*/ 0 h 26"/>
                <a:gd name="T83" fmla="*/ 42 w 42"/>
                <a:gd name="T84" fmla="*/ 26 h 26"/>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 h="26">
                  <a:moveTo>
                    <a:pt x="42" y="20"/>
                  </a:moveTo>
                  <a:lnTo>
                    <a:pt x="42" y="20"/>
                  </a:lnTo>
                  <a:lnTo>
                    <a:pt x="20" y="20"/>
                  </a:lnTo>
                  <a:lnTo>
                    <a:pt x="16" y="18"/>
                  </a:lnTo>
                  <a:lnTo>
                    <a:pt x="26" y="16"/>
                  </a:lnTo>
                  <a:lnTo>
                    <a:pt x="24" y="12"/>
                  </a:lnTo>
                  <a:lnTo>
                    <a:pt x="16" y="10"/>
                  </a:lnTo>
                  <a:lnTo>
                    <a:pt x="14" y="6"/>
                  </a:lnTo>
                  <a:lnTo>
                    <a:pt x="10" y="0"/>
                  </a:lnTo>
                  <a:lnTo>
                    <a:pt x="10" y="2"/>
                  </a:lnTo>
                  <a:lnTo>
                    <a:pt x="8" y="4"/>
                  </a:lnTo>
                  <a:lnTo>
                    <a:pt x="12" y="8"/>
                  </a:lnTo>
                  <a:lnTo>
                    <a:pt x="12" y="14"/>
                  </a:lnTo>
                  <a:lnTo>
                    <a:pt x="0" y="18"/>
                  </a:lnTo>
                  <a:lnTo>
                    <a:pt x="0" y="22"/>
                  </a:lnTo>
                  <a:lnTo>
                    <a:pt x="42" y="26"/>
                  </a:lnTo>
                  <a:lnTo>
                    <a:pt x="42" y="20"/>
                  </a:lnTo>
                  <a:close/>
                </a:path>
              </a:pathLst>
            </a:custGeom>
            <a:solidFill>
              <a:srgbClr val="B7BCBE"/>
            </a:solidFill>
            <a:ln w="3175" cmpd="sng">
              <a:solidFill>
                <a:schemeClr val="bg1"/>
              </a:solidFill>
              <a:prstDash val="solid"/>
              <a:round/>
            </a:ln>
          </p:spPr>
          <p:txBody>
            <a:bodyPr/>
            <a:lstStyle/>
            <a:p>
              <a:endParaRPr lang="en-GB"/>
            </a:p>
          </p:txBody>
        </p:sp>
        <p:sp>
          <p:nvSpPr>
            <p:cNvPr id="162" name="Freeform 218"/>
            <p:cNvSpPr/>
            <p:nvPr/>
          </p:nvSpPr>
          <p:spPr bwMode="auto">
            <a:xfrm>
              <a:off x="4969589" y="1596733"/>
              <a:ext cx="7433" cy="12111"/>
            </a:xfrm>
            <a:custGeom>
              <a:gdLst>
                <a:gd name="T0" fmla="*/ 0 w 2"/>
                <a:gd name="T1" fmla="*/ 4 h 4"/>
                <a:gd name="T2" fmla="*/ 0 w 2"/>
                <a:gd name="T3" fmla="*/ 4 h 4"/>
                <a:gd name="T4" fmla="*/ 2 w 2"/>
                <a:gd name="T5" fmla="*/ 2 h 4"/>
                <a:gd name="T6" fmla="*/ 2 w 2"/>
                <a:gd name="T7" fmla="*/ 0 h 4"/>
                <a:gd name="T8" fmla="*/ 2 w 2"/>
                <a:gd name="T9" fmla="*/ 0 h 4"/>
                <a:gd name="T10" fmla="*/ 2 w 2"/>
                <a:gd name="T11" fmla="*/ 0 h 4"/>
                <a:gd name="T12" fmla="*/ 0 w 2"/>
                <a:gd name="T13" fmla="*/ 0 h 4"/>
                <a:gd name="T14" fmla="*/ 0 w 2"/>
                <a:gd name="T15" fmla="*/ 0 h 4"/>
                <a:gd name="T16" fmla="*/ 0 w 2"/>
                <a:gd name="T17" fmla="*/ 4 h 4"/>
                <a:gd name="T18" fmla="*/ 0 w 2"/>
                <a:gd name="T19" fmla="*/ 4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4"/>
                <a:gd name="T32" fmla="*/ 2 w 2"/>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4">
                  <a:moveTo>
                    <a:pt x="0" y="4"/>
                  </a:moveTo>
                  <a:lnTo>
                    <a:pt x="0" y="4"/>
                  </a:lnTo>
                  <a:lnTo>
                    <a:pt x="2" y="2"/>
                  </a:lnTo>
                  <a:lnTo>
                    <a:pt x="2" y="0"/>
                  </a:lnTo>
                  <a:lnTo>
                    <a:pt x="0" y="0"/>
                  </a:lnTo>
                  <a:lnTo>
                    <a:pt x="0" y="4"/>
                  </a:lnTo>
                  <a:close/>
                </a:path>
              </a:pathLst>
            </a:custGeom>
            <a:solidFill>
              <a:srgbClr val="B7BCBE"/>
            </a:solidFill>
            <a:ln w="3175" cmpd="sng">
              <a:solidFill>
                <a:schemeClr val="bg1"/>
              </a:solidFill>
              <a:prstDash val="solid"/>
              <a:round/>
            </a:ln>
          </p:spPr>
          <p:txBody>
            <a:bodyPr/>
            <a:lstStyle/>
            <a:p>
              <a:endParaRPr lang="en-GB"/>
            </a:p>
          </p:txBody>
        </p:sp>
        <p:sp>
          <p:nvSpPr>
            <p:cNvPr id="163" name="Freeform 219"/>
            <p:cNvSpPr/>
            <p:nvPr/>
          </p:nvSpPr>
          <p:spPr bwMode="auto">
            <a:xfrm>
              <a:off x="5128184" y="1693628"/>
              <a:ext cx="34692" cy="12111"/>
            </a:xfrm>
            <a:custGeom>
              <a:gdLst>
                <a:gd name="T0" fmla="*/ 2 w 12"/>
                <a:gd name="T1" fmla="*/ 0 h 4"/>
                <a:gd name="T2" fmla="*/ 2 w 12"/>
                <a:gd name="T3" fmla="*/ 0 h 4"/>
                <a:gd name="T4" fmla="*/ 0 w 12"/>
                <a:gd name="T5" fmla="*/ 0 h 4"/>
                <a:gd name="T6" fmla="*/ 2 w 12"/>
                <a:gd name="T7" fmla="*/ 2 h 4"/>
                <a:gd name="T8" fmla="*/ 6 w 12"/>
                <a:gd name="T9" fmla="*/ 4 h 4"/>
                <a:gd name="T10" fmla="*/ 6 w 12"/>
                <a:gd name="T11" fmla="*/ 4 h 4"/>
                <a:gd name="T12" fmla="*/ 12 w 12"/>
                <a:gd name="T13" fmla="*/ 4 h 4"/>
                <a:gd name="T14" fmla="*/ 10 w 12"/>
                <a:gd name="T15" fmla="*/ 4 h 4"/>
                <a:gd name="T16" fmla="*/ 2 w 12"/>
                <a:gd name="T17" fmla="*/ 0 h 4"/>
                <a:gd name="T18" fmla="*/ 2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4"/>
                <a:gd name="T32" fmla="*/ 12 w 12"/>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4">
                  <a:moveTo>
                    <a:pt x="2" y="0"/>
                  </a:moveTo>
                  <a:lnTo>
                    <a:pt x="2" y="0"/>
                  </a:lnTo>
                  <a:lnTo>
                    <a:pt x="0" y="0"/>
                  </a:lnTo>
                  <a:lnTo>
                    <a:pt x="2" y="2"/>
                  </a:lnTo>
                  <a:lnTo>
                    <a:pt x="6" y="4"/>
                  </a:lnTo>
                  <a:lnTo>
                    <a:pt x="12" y="4"/>
                  </a:lnTo>
                  <a:lnTo>
                    <a:pt x="10" y="4"/>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64" name="Freeform 220"/>
            <p:cNvSpPr/>
            <p:nvPr/>
          </p:nvSpPr>
          <p:spPr bwMode="auto">
            <a:xfrm>
              <a:off x="5063756" y="1744498"/>
              <a:ext cx="17346" cy="24222"/>
            </a:xfrm>
            <a:custGeom>
              <a:gdLst>
                <a:gd name="T0" fmla="*/ 2 w 6"/>
                <a:gd name="T1" fmla="*/ 0 h 8"/>
                <a:gd name="T2" fmla="*/ 2 w 6"/>
                <a:gd name="T3" fmla="*/ 0 h 8"/>
                <a:gd name="T4" fmla="*/ 0 w 6"/>
                <a:gd name="T5" fmla="*/ 0 h 8"/>
                <a:gd name="T6" fmla="*/ 2 w 6"/>
                <a:gd name="T7" fmla="*/ 2 h 8"/>
                <a:gd name="T8" fmla="*/ 4 w 6"/>
                <a:gd name="T9" fmla="*/ 8 h 8"/>
                <a:gd name="T10" fmla="*/ 4 w 6"/>
                <a:gd name="T11" fmla="*/ 8 h 8"/>
                <a:gd name="T12" fmla="*/ 6 w 6"/>
                <a:gd name="T13" fmla="*/ 8 h 8"/>
                <a:gd name="T14" fmla="*/ 6 w 6"/>
                <a:gd name="T15" fmla="*/ 6 h 8"/>
                <a:gd name="T16" fmla="*/ 2 w 6"/>
                <a:gd name="T17" fmla="*/ 0 h 8"/>
                <a:gd name="T18" fmla="*/ 2 w 6"/>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8"/>
                <a:gd name="T32" fmla="*/ 6 w 6"/>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8">
                  <a:moveTo>
                    <a:pt x="2" y="0"/>
                  </a:moveTo>
                  <a:lnTo>
                    <a:pt x="2" y="0"/>
                  </a:lnTo>
                  <a:lnTo>
                    <a:pt x="0" y="0"/>
                  </a:lnTo>
                  <a:lnTo>
                    <a:pt x="2" y="2"/>
                  </a:lnTo>
                  <a:lnTo>
                    <a:pt x="4" y="8"/>
                  </a:lnTo>
                  <a:lnTo>
                    <a:pt x="6" y="8"/>
                  </a:lnTo>
                  <a:lnTo>
                    <a:pt x="6" y="6"/>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65" name="Freeform 221"/>
            <p:cNvSpPr/>
            <p:nvPr/>
          </p:nvSpPr>
          <p:spPr bwMode="auto">
            <a:xfrm>
              <a:off x="5532108" y="2168409"/>
              <a:ext cx="12390" cy="29068"/>
            </a:xfrm>
            <a:custGeom>
              <a:gdLst>
                <a:gd name="T0" fmla="*/ 0 w 4"/>
                <a:gd name="T1" fmla="*/ 10 h 10"/>
                <a:gd name="T2" fmla="*/ 4 w 4"/>
                <a:gd name="T3" fmla="*/ 10 h 10"/>
                <a:gd name="T4" fmla="*/ 4 w 4"/>
                <a:gd name="T5" fmla="*/ 10 h 10"/>
                <a:gd name="T6" fmla="*/ 2 w 4"/>
                <a:gd name="T7" fmla="*/ 0 h 10"/>
                <a:gd name="T8" fmla="*/ 2 w 4"/>
                <a:gd name="T9" fmla="*/ 0 h 10"/>
                <a:gd name="T10" fmla="*/ 0 w 4"/>
                <a:gd name="T11" fmla="*/ 2 h 10"/>
                <a:gd name="T12" fmla="*/ 0 w 4"/>
                <a:gd name="T13" fmla="*/ 4 h 10"/>
                <a:gd name="T14" fmla="*/ 0 w 4"/>
                <a:gd name="T15" fmla="*/ 10 h 10"/>
                <a:gd name="T16" fmla="*/ 0 w 4"/>
                <a:gd name="T17" fmla="*/ 1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10"/>
                <a:gd name="T29" fmla="*/ 4 w 4"/>
                <a:gd name="T30" fmla="*/ 10 h 1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10">
                  <a:moveTo>
                    <a:pt x="0" y="10"/>
                  </a:moveTo>
                  <a:lnTo>
                    <a:pt x="4" y="10"/>
                  </a:lnTo>
                  <a:lnTo>
                    <a:pt x="2" y="0"/>
                  </a:lnTo>
                  <a:lnTo>
                    <a:pt x="0" y="2"/>
                  </a:lnTo>
                  <a:lnTo>
                    <a:pt x="0" y="4"/>
                  </a:lnTo>
                  <a:lnTo>
                    <a:pt x="0" y="10"/>
                  </a:lnTo>
                  <a:close/>
                </a:path>
              </a:pathLst>
            </a:custGeom>
            <a:solidFill>
              <a:srgbClr val="B7BCBE"/>
            </a:solidFill>
            <a:ln w="3175" cmpd="sng">
              <a:solidFill>
                <a:schemeClr val="bg1"/>
              </a:solidFill>
              <a:prstDash val="solid"/>
              <a:round/>
            </a:ln>
          </p:spPr>
          <p:txBody>
            <a:bodyPr/>
            <a:lstStyle/>
            <a:p>
              <a:endParaRPr lang="en-GB"/>
            </a:p>
          </p:txBody>
        </p:sp>
        <p:sp>
          <p:nvSpPr>
            <p:cNvPr id="166" name="Freeform 222"/>
            <p:cNvSpPr/>
            <p:nvPr/>
          </p:nvSpPr>
          <p:spPr bwMode="auto">
            <a:xfrm>
              <a:off x="5514762" y="2415490"/>
              <a:ext cx="89211" cy="79936"/>
            </a:xfrm>
            <a:custGeom>
              <a:gdLst>
                <a:gd name="T0" fmla="*/ 18 w 30"/>
                <a:gd name="T1" fmla="*/ 8 h 28"/>
                <a:gd name="T2" fmla="*/ 18 w 30"/>
                <a:gd name="T3" fmla="*/ 8 h 28"/>
                <a:gd name="T4" fmla="*/ 14 w 30"/>
                <a:gd name="T5" fmla="*/ 8 h 28"/>
                <a:gd name="T6" fmla="*/ 10 w 30"/>
                <a:gd name="T7" fmla="*/ 8 h 28"/>
                <a:gd name="T8" fmla="*/ 10 w 30"/>
                <a:gd name="T9" fmla="*/ 8 h 28"/>
                <a:gd name="T10" fmla="*/ 4 w 30"/>
                <a:gd name="T11" fmla="*/ 0 h 28"/>
                <a:gd name="T12" fmla="*/ 0 w 30"/>
                <a:gd name="T13" fmla="*/ 8 h 28"/>
                <a:gd name="T14" fmla="*/ 0 w 30"/>
                <a:gd name="T15" fmla="*/ 8 h 28"/>
                <a:gd name="T16" fmla="*/ 0 w 30"/>
                <a:gd name="T17" fmla="*/ 14 h 28"/>
                <a:gd name="T18" fmla="*/ 2 w 30"/>
                <a:gd name="T19" fmla="*/ 18 h 28"/>
                <a:gd name="T20" fmla="*/ 8 w 30"/>
                <a:gd name="T21" fmla="*/ 28 h 28"/>
                <a:gd name="T22" fmla="*/ 8 w 30"/>
                <a:gd name="T23" fmla="*/ 28 h 28"/>
                <a:gd name="T24" fmla="*/ 14 w 30"/>
                <a:gd name="T25" fmla="*/ 22 h 28"/>
                <a:gd name="T26" fmla="*/ 14 w 30"/>
                <a:gd name="T27" fmla="*/ 22 h 28"/>
                <a:gd name="T28" fmla="*/ 20 w 30"/>
                <a:gd name="T29" fmla="*/ 22 h 28"/>
                <a:gd name="T30" fmla="*/ 22 w 30"/>
                <a:gd name="T31" fmla="*/ 20 h 28"/>
                <a:gd name="T32" fmla="*/ 22 w 30"/>
                <a:gd name="T33" fmla="*/ 20 h 28"/>
                <a:gd name="T34" fmla="*/ 26 w 30"/>
                <a:gd name="T35" fmla="*/ 20 h 28"/>
                <a:gd name="T36" fmla="*/ 30 w 30"/>
                <a:gd name="T37" fmla="*/ 20 h 28"/>
                <a:gd name="T38" fmla="*/ 30 w 30"/>
                <a:gd name="T39" fmla="*/ 20 h 28"/>
                <a:gd name="T40" fmla="*/ 30 w 30"/>
                <a:gd name="T41" fmla="*/ 16 h 28"/>
                <a:gd name="T42" fmla="*/ 30 w 30"/>
                <a:gd name="T43" fmla="*/ 16 h 28"/>
                <a:gd name="T44" fmla="*/ 24 w 30"/>
                <a:gd name="T45" fmla="*/ 10 h 28"/>
                <a:gd name="T46" fmla="*/ 18 w 30"/>
                <a:gd name="T47" fmla="*/ 8 h 28"/>
                <a:gd name="T48" fmla="*/ 18 w 30"/>
                <a:gd name="T49" fmla="*/ 8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
                <a:gd name="T76" fmla="*/ 0 h 28"/>
                <a:gd name="T77" fmla="*/ 30 w 30"/>
                <a:gd name="T78" fmla="*/ 28 h 28"/>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 h="28">
                  <a:moveTo>
                    <a:pt x="18" y="8"/>
                  </a:moveTo>
                  <a:lnTo>
                    <a:pt x="18" y="8"/>
                  </a:lnTo>
                  <a:lnTo>
                    <a:pt x="14" y="8"/>
                  </a:lnTo>
                  <a:lnTo>
                    <a:pt x="10" y="8"/>
                  </a:lnTo>
                  <a:lnTo>
                    <a:pt x="4" y="0"/>
                  </a:lnTo>
                  <a:lnTo>
                    <a:pt x="0" y="8"/>
                  </a:lnTo>
                  <a:lnTo>
                    <a:pt x="0" y="14"/>
                  </a:lnTo>
                  <a:lnTo>
                    <a:pt x="2" y="18"/>
                  </a:lnTo>
                  <a:lnTo>
                    <a:pt x="8" y="28"/>
                  </a:lnTo>
                  <a:lnTo>
                    <a:pt x="14" y="22"/>
                  </a:lnTo>
                  <a:lnTo>
                    <a:pt x="20" y="22"/>
                  </a:lnTo>
                  <a:lnTo>
                    <a:pt x="22" y="20"/>
                  </a:lnTo>
                  <a:lnTo>
                    <a:pt x="26" y="20"/>
                  </a:lnTo>
                  <a:lnTo>
                    <a:pt x="30" y="20"/>
                  </a:lnTo>
                  <a:lnTo>
                    <a:pt x="30" y="16"/>
                  </a:lnTo>
                  <a:lnTo>
                    <a:pt x="24" y="10"/>
                  </a:lnTo>
                  <a:lnTo>
                    <a:pt x="18" y="8"/>
                  </a:lnTo>
                  <a:close/>
                </a:path>
              </a:pathLst>
            </a:custGeom>
            <a:solidFill>
              <a:srgbClr val="B7BCBE"/>
            </a:solidFill>
            <a:ln w="3175" cmpd="sng">
              <a:solidFill>
                <a:schemeClr val="bg1"/>
              </a:solidFill>
              <a:prstDash val="solid"/>
              <a:round/>
            </a:ln>
          </p:spPr>
          <p:txBody>
            <a:bodyPr/>
            <a:lstStyle/>
            <a:p>
              <a:endParaRPr lang="en-GB"/>
            </a:p>
          </p:txBody>
        </p:sp>
        <p:sp>
          <p:nvSpPr>
            <p:cNvPr id="167" name="Freeform 223"/>
            <p:cNvSpPr/>
            <p:nvPr/>
          </p:nvSpPr>
          <p:spPr bwMode="auto">
            <a:xfrm>
              <a:off x="5497414" y="2546295"/>
              <a:ext cx="47082" cy="58135"/>
            </a:xfrm>
            <a:custGeom>
              <a:gdLst>
                <a:gd name="T0" fmla="*/ 2 w 16"/>
                <a:gd name="T1" fmla="*/ 0 h 20"/>
                <a:gd name="T2" fmla="*/ 2 w 16"/>
                <a:gd name="T3" fmla="*/ 0 h 20"/>
                <a:gd name="T4" fmla="*/ 0 w 16"/>
                <a:gd name="T5" fmla="*/ 0 h 20"/>
                <a:gd name="T6" fmla="*/ 0 w 16"/>
                <a:gd name="T7" fmla="*/ 2 h 20"/>
                <a:gd name="T8" fmla="*/ 2 w 16"/>
                <a:gd name="T9" fmla="*/ 6 h 20"/>
                <a:gd name="T10" fmla="*/ 4 w 16"/>
                <a:gd name="T11" fmla="*/ 12 h 20"/>
                <a:gd name="T12" fmla="*/ 2 w 16"/>
                <a:gd name="T13" fmla="*/ 14 h 20"/>
                <a:gd name="T14" fmla="*/ 0 w 16"/>
                <a:gd name="T15" fmla="*/ 18 h 20"/>
                <a:gd name="T16" fmla="*/ 0 w 16"/>
                <a:gd name="T17" fmla="*/ 18 h 20"/>
                <a:gd name="T18" fmla="*/ 14 w 16"/>
                <a:gd name="T19" fmla="*/ 20 h 20"/>
                <a:gd name="T20" fmla="*/ 14 w 16"/>
                <a:gd name="T21" fmla="*/ 20 h 20"/>
                <a:gd name="T22" fmla="*/ 16 w 16"/>
                <a:gd name="T23" fmla="*/ 20 h 20"/>
                <a:gd name="T24" fmla="*/ 16 w 16"/>
                <a:gd name="T25" fmla="*/ 18 h 20"/>
                <a:gd name="T26" fmla="*/ 16 w 16"/>
                <a:gd name="T27" fmla="*/ 10 h 20"/>
                <a:gd name="T28" fmla="*/ 14 w 16"/>
                <a:gd name="T29" fmla="*/ 6 h 20"/>
                <a:gd name="T30" fmla="*/ 12 w 16"/>
                <a:gd name="T31" fmla="*/ 4 h 20"/>
                <a:gd name="T32" fmla="*/ 8 w 16"/>
                <a:gd name="T33" fmla="*/ 0 h 20"/>
                <a:gd name="T34" fmla="*/ 2 w 16"/>
                <a:gd name="T35" fmla="*/ 0 h 20"/>
                <a:gd name="T36" fmla="*/ 2 w 16"/>
                <a:gd name="T37" fmla="*/ 0 h 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
                <a:gd name="T58" fmla="*/ 0 h 20"/>
                <a:gd name="T59" fmla="*/ 16 w 16"/>
                <a:gd name="T60" fmla="*/ 20 h 2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 h="20">
                  <a:moveTo>
                    <a:pt x="2" y="0"/>
                  </a:moveTo>
                  <a:lnTo>
                    <a:pt x="2" y="0"/>
                  </a:lnTo>
                  <a:lnTo>
                    <a:pt x="0" y="0"/>
                  </a:lnTo>
                  <a:lnTo>
                    <a:pt x="0" y="2"/>
                  </a:lnTo>
                  <a:lnTo>
                    <a:pt x="2" y="6"/>
                  </a:lnTo>
                  <a:lnTo>
                    <a:pt x="4" y="12"/>
                  </a:lnTo>
                  <a:lnTo>
                    <a:pt x="2" y="14"/>
                  </a:lnTo>
                  <a:lnTo>
                    <a:pt x="0" y="18"/>
                  </a:lnTo>
                  <a:lnTo>
                    <a:pt x="14" y="20"/>
                  </a:lnTo>
                  <a:lnTo>
                    <a:pt x="16" y="20"/>
                  </a:lnTo>
                  <a:lnTo>
                    <a:pt x="16" y="18"/>
                  </a:lnTo>
                  <a:lnTo>
                    <a:pt x="16" y="10"/>
                  </a:lnTo>
                  <a:lnTo>
                    <a:pt x="14" y="6"/>
                  </a:lnTo>
                  <a:lnTo>
                    <a:pt x="12" y="4"/>
                  </a:lnTo>
                  <a:lnTo>
                    <a:pt x="8"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68" name="Freeform 224"/>
            <p:cNvSpPr/>
            <p:nvPr/>
          </p:nvSpPr>
          <p:spPr bwMode="auto">
            <a:xfrm>
              <a:off x="4635051" y="1693628"/>
              <a:ext cx="4957" cy="2421"/>
            </a:xfrm>
            <a:custGeom>
              <a:gdLst>
                <a:gd name="T0" fmla="*/ 0 w 2"/>
                <a:gd name="T1" fmla="*/ 0 h 1"/>
                <a:gd name="T2" fmla="*/ 0 w 2"/>
                <a:gd name="T3" fmla="*/ 0 h 1"/>
                <a:gd name="T4" fmla="*/ 0 w 2"/>
                <a:gd name="T5" fmla="*/ 0 h 1"/>
                <a:gd name="T6" fmla="*/ 0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0" y="0"/>
                  </a:lnTo>
                  <a:close/>
                </a:path>
              </a:pathLst>
            </a:custGeom>
            <a:solidFill>
              <a:srgbClr val="B7BCBE"/>
            </a:solidFill>
            <a:ln w="3175" cmpd="sng">
              <a:solidFill>
                <a:schemeClr val="bg1"/>
              </a:solidFill>
              <a:prstDash val="solid"/>
              <a:round/>
            </a:ln>
          </p:spPr>
          <p:txBody>
            <a:bodyPr/>
            <a:lstStyle/>
            <a:p>
              <a:endParaRPr lang="en-GB"/>
            </a:p>
          </p:txBody>
        </p:sp>
        <p:sp>
          <p:nvSpPr>
            <p:cNvPr id="169" name="Freeform 225"/>
            <p:cNvSpPr/>
            <p:nvPr/>
          </p:nvSpPr>
          <p:spPr bwMode="auto">
            <a:xfrm>
              <a:off x="4389723" y="2592323"/>
              <a:ext cx="47082" cy="41179"/>
            </a:xfrm>
            <a:custGeom>
              <a:gdLst>
                <a:gd name="T0" fmla="*/ 10 w 16"/>
                <a:gd name="T1" fmla="*/ 0 h 14"/>
                <a:gd name="T2" fmla="*/ 8 w 16"/>
                <a:gd name="T3" fmla="*/ 0 h 14"/>
                <a:gd name="T4" fmla="*/ 8 w 16"/>
                <a:gd name="T5" fmla="*/ 0 h 14"/>
                <a:gd name="T6" fmla="*/ 4 w 16"/>
                <a:gd name="T7" fmla="*/ 2 h 14"/>
                <a:gd name="T8" fmla="*/ 0 w 16"/>
                <a:gd name="T9" fmla="*/ 6 h 14"/>
                <a:gd name="T10" fmla="*/ 0 w 16"/>
                <a:gd name="T11" fmla="*/ 6 h 14"/>
                <a:gd name="T12" fmla="*/ 0 w 16"/>
                <a:gd name="T13" fmla="*/ 8 h 14"/>
                <a:gd name="T14" fmla="*/ 2 w 16"/>
                <a:gd name="T15" fmla="*/ 12 h 14"/>
                <a:gd name="T16" fmla="*/ 2 w 16"/>
                <a:gd name="T17" fmla="*/ 12 h 14"/>
                <a:gd name="T18" fmla="*/ 8 w 16"/>
                <a:gd name="T19" fmla="*/ 14 h 14"/>
                <a:gd name="T20" fmla="*/ 8 w 16"/>
                <a:gd name="T21" fmla="*/ 14 h 14"/>
                <a:gd name="T22" fmla="*/ 16 w 16"/>
                <a:gd name="T23" fmla="*/ 6 h 14"/>
                <a:gd name="T24" fmla="*/ 16 w 16"/>
                <a:gd name="T25" fmla="*/ 6 h 14"/>
                <a:gd name="T26" fmla="*/ 12 w 16"/>
                <a:gd name="T27" fmla="*/ 2 h 14"/>
                <a:gd name="T28" fmla="*/ 12 w 16"/>
                <a:gd name="T29" fmla="*/ 0 h 14"/>
                <a:gd name="T30" fmla="*/ 10 w 16"/>
                <a:gd name="T31" fmla="*/ 0 h 14"/>
                <a:gd name="T32" fmla="*/ 10 w 16"/>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4"/>
                <a:gd name="T53" fmla="*/ 16 w 16"/>
                <a:gd name="T54" fmla="*/ 14 h 1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4">
                  <a:moveTo>
                    <a:pt x="10" y="0"/>
                  </a:moveTo>
                  <a:lnTo>
                    <a:pt x="8" y="0"/>
                  </a:lnTo>
                  <a:lnTo>
                    <a:pt x="4" y="2"/>
                  </a:lnTo>
                  <a:lnTo>
                    <a:pt x="0" y="6"/>
                  </a:lnTo>
                  <a:lnTo>
                    <a:pt x="0" y="8"/>
                  </a:lnTo>
                  <a:lnTo>
                    <a:pt x="2" y="12"/>
                  </a:lnTo>
                  <a:lnTo>
                    <a:pt x="8" y="14"/>
                  </a:lnTo>
                  <a:lnTo>
                    <a:pt x="16" y="6"/>
                  </a:lnTo>
                  <a:lnTo>
                    <a:pt x="12" y="2"/>
                  </a:lnTo>
                  <a:lnTo>
                    <a:pt x="12"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170" name="Freeform 226"/>
            <p:cNvSpPr/>
            <p:nvPr/>
          </p:nvSpPr>
          <p:spPr bwMode="auto">
            <a:xfrm>
              <a:off x="4466542" y="3171263"/>
              <a:ext cx="128860" cy="218011"/>
            </a:xfrm>
            <a:custGeom>
              <a:gdLst>
                <a:gd name="T0" fmla="*/ 40 w 44"/>
                <a:gd name="T1" fmla="*/ 56 h 76"/>
                <a:gd name="T2" fmla="*/ 30 w 44"/>
                <a:gd name="T3" fmla="*/ 44 h 76"/>
                <a:gd name="T4" fmla="*/ 30 w 44"/>
                <a:gd name="T5" fmla="*/ 40 h 76"/>
                <a:gd name="T6" fmla="*/ 30 w 44"/>
                <a:gd name="T7" fmla="*/ 36 h 76"/>
                <a:gd name="T8" fmla="*/ 20 w 44"/>
                <a:gd name="T9" fmla="*/ 20 h 76"/>
                <a:gd name="T10" fmla="*/ 18 w 44"/>
                <a:gd name="T11" fmla="*/ 16 h 76"/>
                <a:gd name="T12" fmla="*/ 20 w 44"/>
                <a:gd name="T13" fmla="*/ 4 h 76"/>
                <a:gd name="T14" fmla="*/ 18 w 44"/>
                <a:gd name="T15" fmla="*/ 4 h 76"/>
                <a:gd name="T16" fmla="*/ 16 w 44"/>
                <a:gd name="T17" fmla="*/ 0 h 76"/>
                <a:gd name="T18" fmla="*/ 14 w 44"/>
                <a:gd name="T19" fmla="*/ 2 h 76"/>
                <a:gd name="T20" fmla="*/ 14 w 44"/>
                <a:gd name="T21" fmla="*/ 8 h 76"/>
                <a:gd name="T22" fmla="*/ 12 w 44"/>
                <a:gd name="T23" fmla="*/ 8 h 76"/>
                <a:gd name="T24" fmla="*/ 8 w 44"/>
                <a:gd name="T25" fmla="*/ 6 h 76"/>
                <a:gd name="T26" fmla="*/ 0 w 44"/>
                <a:gd name="T27" fmla="*/ 18 h 76"/>
                <a:gd name="T28" fmla="*/ 0 w 44"/>
                <a:gd name="T29" fmla="*/ 20 h 76"/>
                <a:gd name="T30" fmla="*/ 2 w 44"/>
                <a:gd name="T31" fmla="*/ 22 h 76"/>
                <a:gd name="T32" fmla="*/ 2 w 44"/>
                <a:gd name="T33" fmla="*/ 24 h 76"/>
                <a:gd name="T34" fmla="*/ 8 w 44"/>
                <a:gd name="T35" fmla="*/ 24 h 76"/>
                <a:gd name="T36" fmla="*/ 6 w 44"/>
                <a:gd name="T37" fmla="*/ 32 h 76"/>
                <a:gd name="T38" fmla="*/ 16 w 44"/>
                <a:gd name="T39" fmla="*/ 36 h 76"/>
                <a:gd name="T40" fmla="*/ 18 w 44"/>
                <a:gd name="T41" fmla="*/ 44 h 76"/>
                <a:gd name="T42" fmla="*/ 20 w 44"/>
                <a:gd name="T43" fmla="*/ 42 h 76"/>
                <a:gd name="T44" fmla="*/ 22 w 44"/>
                <a:gd name="T45" fmla="*/ 40 h 76"/>
                <a:gd name="T46" fmla="*/ 24 w 44"/>
                <a:gd name="T47" fmla="*/ 42 h 76"/>
                <a:gd name="T48" fmla="*/ 22 w 44"/>
                <a:gd name="T49" fmla="*/ 50 h 76"/>
                <a:gd name="T50" fmla="*/ 30 w 44"/>
                <a:gd name="T51" fmla="*/ 50 h 76"/>
                <a:gd name="T52" fmla="*/ 30 w 44"/>
                <a:gd name="T53" fmla="*/ 52 h 76"/>
                <a:gd name="T54" fmla="*/ 34 w 44"/>
                <a:gd name="T55" fmla="*/ 56 h 76"/>
                <a:gd name="T56" fmla="*/ 34 w 44"/>
                <a:gd name="T57" fmla="*/ 76 h 76"/>
                <a:gd name="T58" fmla="*/ 36 w 44"/>
                <a:gd name="T59" fmla="*/ 76 h 76"/>
                <a:gd name="T60" fmla="*/ 40 w 44"/>
                <a:gd name="T61" fmla="*/ 72 h 76"/>
                <a:gd name="T62" fmla="*/ 42 w 44"/>
                <a:gd name="T63" fmla="*/ 72 h 76"/>
                <a:gd name="T64" fmla="*/ 42 w 44"/>
                <a:gd name="T65" fmla="*/ 74 h 76"/>
                <a:gd name="T66" fmla="*/ 40 w 44"/>
                <a:gd name="T67" fmla="*/ 64 h 76"/>
                <a:gd name="T68" fmla="*/ 40 w 44"/>
                <a:gd name="T69" fmla="*/ 60 h 76"/>
                <a:gd name="T70" fmla="*/ 44 w 44"/>
                <a:gd name="T71" fmla="*/ 56 h 76"/>
                <a:gd name="T72" fmla="*/ 42 w 44"/>
                <a:gd name="T73" fmla="*/ 56 h 76"/>
                <a:gd name="T74" fmla="*/ 40 w 44"/>
                <a:gd name="T75" fmla="*/ 56 h 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4"/>
                <a:gd name="T115" fmla="*/ 0 h 76"/>
                <a:gd name="T116" fmla="*/ 44 w 44"/>
                <a:gd name="T117" fmla="*/ 76 h 7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4" h="76">
                  <a:moveTo>
                    <a:pt x="40" y="56"/>
                  </a:moveTo>
                  <a:lnTo>
                    <a:pt x="40" y="56"/>
                  </a:lnTo>
                  <a:lnTo>
                    <a:pt x="34" y="50"/>
                  </a:lnTo>
                  <a:lnTo>
                    <a:pt x="30" y="44"/>
                  </a:lnTo>
                  <a:lnTo>
                    <a:pt x="30" y="40"/>
                  </a:lnTo>
                  <a:lnTo>
                    <a:pt x="30" y="36"/>
                  </a:lnTo>
                  <a:lnTo>
                    <a:pt x="24" y="26"/>
                  </a:lnTo>
                  <a:lnTo>
                    <a:pt x="20" y="20"/>
                  </a:lnTo>
                  <a:lnTo>
                    <a:pt x="18" y="16"/>
                  </a:lnTo>
                  <a:lnTo>
                    <a:pt x="18" y="10"/>
                  </a:lnTo>
                  <a:lnTo>
                    <a:pt x="20" y="4"/>
                  </a:lnTo>
                  <a:lnTo>
                    <a:pt x="18" y="4"/>
                  </a:lnTo>
                  <a:lnTo>
                    <a:pt x="16" y="4"/>
                  </a:lnTo>
                  <a:lnTo>
                    <a:pt x="16" y="0"/>
                  </a:lnTo>
                  <a:lnTo>
                    <a:pt x="14" y="2"/>
                  </a:lnTo>
                  <a:lnTo>
                    <a:pt x="14" y="4"/>
                  </a:lnTo>
                  <a:lnTo>
                    <a:pt x="14" y="8"/>
                  </a:lnTo>
                  <a:lnTo>
                    <a:pt x="12" y="8"/>
                  </a:lnTo>
                  <a:lnTo>
                    <a:pt x="10" y="8"/>
                  </a:lnTo>
                  <a:lnTo>
                    <a:pt x="8" y="6"/>
                  </a:lnTo>
                  <a:lnTo>
                    <a:pt x="0" y="18"/>
                  </a:lnTo>
                  <a:lnTo>
                    <a:pt x="0" y="20"/>
                  </a:lnTo>
                  <a:lnTo>
                    <a:pt x="2" y="22"/>
                  </a:lnTo>
                  <a:lnTo>
                    <a:pt x="2" y="24"/>
                  </a:lnTo>
                  <a:lnTo>
                    <a:pt x="8" y="24"/>
                  </a:lnTo>
                  <a:lnTo>
                    <a:pt x="6" y="32"/>
                  </a:lnTo>
                  <a:lnTo>
                    <a:pt x="12" y="34"/>
                  </a:lnTo>
                  <a:lnTo>
                    <a:pt x="16" y="36"/>
                  </a:lnTo>
                  <a:lnTo>
                    <a:pt x="18" y="40"/>
                  </a:lnTo>
                  <a:lnTo>
                    <a:pt x="18" y="44"/>
                  </a:lnTo>
                  <a:lnTo>
                    <a:pt x="20" y="42"/>
                  </a:lnTo>
                  <a:lnTo>
                    <a:pt x="20" y="40"/>
                  </a:lnTo>
                  <a:lnTo>
                    <a:pt x="22" y="40"/>
                  </a:lnTo>
                  <a:lnTo>
                    <a:pt x="24" y="42"/>
                  </a:lnTo>
                  <a:lnTo>
                    <a:pt x="22" y="50"/>
                  </a:lnTo>
                  <a:lnTo>
                    <a:pt x="26" y="50"/>
                  </a:lnTo>
                  <a:lnTo>
                    <a:pt x="30" y="50"/>
                  </a:lnTo>
                  <a:lnTo>
                    <a:pt x="30" y="52"/>
                  </a:lnTo>
                  <a:lnTo>
                    <a:pt x="34" y="56"/>
                  </a:lnTo>
                  <a:lnTo>
                    <a:pt x="32" y="66"/>
                  </a:lnTo>
                  <a:lnTo>
                    <a:pt x="34" y="76"/>
                  </a:lnTo>
                  <a:lnTo>
                    <a:pt x="36" y="76"/>
                  </a:lnTo>
                  <a:lnTo>
                    <a:pt x="38" y="76"/>
                  </a:lnTo>
                  <a:lnTo>
                    <a:pt x="40" y="72"/>
                  </a:lnTo>
                  <a:lnTo>
                    <a:pt x="42" y="72"/>
                  </a:lnTo>
                  <a:lnTo>
                    <a:pt x="42" y="74"/>
                  </a:lnTo>
                  <a:lnTo>
                    <a:pt x="40" y="68"/>
                  </a:lnTo>
                  <a:lnTo>
                    <a:pt x="40" y="64"/>
                  </a:lnTo>
                  <a:lnTo>
                    <a:pt x="40" y="60"/>
                  </a:lnTo>
                  <a:lnTo>
                    <a:pt x="42" y="58"/>
                  </a:lnTo>
                  <a:lnTo>
                    <a:pt x="44" y="56"/>
                  </a:lnTo>
                  <a:lnTo>
                    <a:pt x="42" y="56"/>
                  </a:lnTo>
                  <a:lnTo>
                    <a:pt x="40" y="56"/>
                  </a:lnTo>
                  <a:close/>
                </a:path>
              </a:pathLst>
            </a:custGeom>
            <a:solidFill>
              <a:srgbClr val="B7BCBE"/>
            </a:solidFill>
            <a:ln w="3175" cmpd="sng">
              <a:solidFill>
                <a:schemeClr val="bg1"/>
              </a:solidFill>
              <a:prstDash val="solid"/>
              <a:round/>
            </a:ln>
          </p:spPr>
          <p:txBody>
            <a:bodyPr/>
            <a:lstStyle/>
            <a:p>
              <a:endParaRPr lang="en-GB"/>
            </a:p>
          </p:txBody>
        </p:sp>
        <p:sp>
          <p:nvSpPr>
            <p:cNvPr id="171" name="Freeform 227"/>
            <p:cNvSpPr/>
            <p:nvPr/>
          </p:nvSpPr>
          <p:spPr bwMode="auto">
            <a:xfrm>
              <a:off x="4466542" y="3309340"/>
              <a:ext cx="56993" cy="96894"/>
            </a:xfrm>
            <a:custGeom>
              <a:gdLst>
                <a:gd name="T0" fmla="*/ 2 w 20"/>
                <a:gd name="T1" fmla="*/ 0 h 34"/>
                <a:gd name="T2" fmla="*/ 2 w 20"/>
                <a:gd name="T3" fmla="*/ 0 h 34"/>
                <a:gd name="T4" fmla="*/ 0 w 20"/>
                <a:gd name="T5" fmla="*/ 0 h 34"/>
                <a:gd name="T6" fmla="*/ 2 w 20"/>
                <a:gd name="T7" fmla="*/ 2 h 34"/>
                <a:gd name="T8" fmla="*/ 0 w 20"/>
                <a:gd name="T9" fmla="*/ 2 h 34"/>
                <a:gd name="T10" fmla="*/ 0 w 20"/>
                <a:gd name="T11" fmla="*/ 2 h 34"/>
                <a:gd name="T12" fmla="*/ 0 w 20"/>
                <a:gd name="T13" fmla="*/ 6 h 34"/>
                <a:gd name="T14" fmla="*/ 2 w 20"/>
                <a:gd name="T15" fmla="*/ 12 h 34"/>
                <a:gd name="T16" fmla="*/ 2 w 20"/>
                <a:gd name="T17" fmla="*/ 12 h 34"/>
                <a:gd name="T18" fmla="*/ 10 w 20"/>
                <a:gd name="T19" fmla="*/ 18 h 34"/>
                <a:gd name="T20" fmla="*/ 10 w 20"/>
                <a:gd name="T21" fmla="*/ 18 h 34"/>
                <a:gd name="T22" fmla="*/ 12 w 20"/>
                <a:gd name="T23" fmla="*/ 26 h 34"/>
                <a:gd name="T24" fmla="*/ 14 w 20"/>
                <a:gd name="T25" fmla="*/ 34 h 34"/>
                <a:gd name="T26" fmla="*/ 14 w 20"/>
                <a:gd name="T27" fmla="*/ 34 h 34"/>
                <a:gd name="T28" fmla="*/ 20 w 20"/>
                <a:gd name="T29" fmla="*/ 30 h 34"/>
                <a:gd name="T30" fmla="*/ 20 w 20"/>
                <a:gd name="T31" fmla="*/ 30 h 34"/>
                <a:gd name="T32" fmla="*/ 12 w 20"/>
                <a:gd name="T33" fmla="*/ 14 h 34"/>
                <a:gd name="T34" fmla="*/ 8 w 20"/>
                <a:gd name="T35" fmla="*/ 6 h 34"/>
                <a:gd name="T36" fmla="*/ 2 w 20"/>
                <a:gd name="T37" fmla="*/ 0 h 34"/>
                <a:gd name="T38" fmla="*/ 2 w 20"/>
                <a:gd name="T39" fmla="*/ 0 h 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
                <a:gd name="T61" fmla="*/ 0 h 34"/>
                <a:gd name="T62" fmla="*/ 20 w 20"/>
                <a:gd name="T63" fmla="*/ 34 h 34"/>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 h="34">
                  <a:moveTo>
                    <a:pt x="2" y="0"/>
                  </a:moveTo>
                  <a:lnTo>
                    <a:pt x="2" y="0"/>
                  </a:lnTo>
                  <a:lnTo>
                    <a:pt x="0" y="0"/>
                  </a:lnTo>
                  <a:lnTo>
                    <a:pt x="2" y="2"/>
                  </a:lnTo>
                  <a:lnTo>
                    <a:pt x="0" y="2"/>
                  </a:lnTo>
                  <a:lnTo>
                    <a:pt x="0" y="6"/>
                  </a:lnTo>
                  <a:lnTo>
                    <a:pt x="2" y="12"/>
                  </a:lnTo>
                  <a:lnTo>
                    <a:pt x="10" y="18"/>
                  </a:lnTo>
                  <a:lnTo>
                    <a:pt x="12" y="26"/>
                  </a:lnTo>
                  <a:lnTo>
                    <a:pt x="14" y="34"/>
                  </a:lnTo>
                  <a:lnTo>
                    <a:pt x="20" y="30"/>
                  </a:lnTo>
                  <a:lnTo>
                    <a:pt x="12" y="14"/>
                  </a:lnTo>
                  <a:lnTo>
                    <a:pt x="8" y="6"/>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72" name="Freeform 228"/>
            <p:cNvSpPr/>
            <p:nvPr/>
          </p:nvSpPr>
          <p:spPr bwMode="auto">
            <a:xfrm>
              <a:off x="4419460" y="3229400"/>
              <a:ext cx="39649" cy="84782"/>
            </a:xfrm>
            <a:custGeom>
              <a:gdLst>
                <a:gd name="T0" fmla="*/ 8 w 14"/>
                <a:gd name="T1" fmla="*/ 0 h 30"/>
                <a:gd name="T2" fmla="*/ 8 w 14"/>
                <a:gd name="T3" fmla="*/ 0 h 30"/>
                <a:gd name="T4" fmla="*/ 8 w 14"/>
                <a:gd name="T5" fmla="*/ 4 h 30"/>
                <a:gd name="T6" fmla="*/ 8 w 14"/>
                <a:gd name="T7" fmla="*/ 6 h 30"/>
                <a:gd name="T8" fmla="*/ 8 w 14"/>
                <a:gd name="T9" fmla="*/ 6 h 30"/>
                <a:gd name="T10" fmla="*/ 4 w 14"/>
                <a:gd name="T11" fmla="*/ 6 h 30"/>
                <a:gd name="T12" fmla="*/ 0 w 14"/>
                <a:gd name="T13" fmla="*/ 6 h 30"/>
                <a:gd name="T14" fmla="*/ 8 w 14"/>
                <a:gd name="T15" fmla="*/ 12 h 30"/>
                <a:gd name="T16" fmla="*/ 8 w 14"/>
                <a:gd name="T17" fmla="*/ 12 h 30"/>
                <a:gd name="T18" fmla="*/ 8 w 14"/>
                <a:gd name="T19" fmla="*/ 20 h 30"/>
                <a:gd name="T20" fmla="*/ 8 w 14"/>
                <a:gd name="T21" fmla="*/ 28 h 30"/>
                <a:gd name="T22" fmla="*/ 8 w 14"/>
                <a:gd name="T23" fmla="*/ 28 h 30"/>
                <a:gd name="T24" fmla="*/ 10 w 14"/>
                <a:gd name="T25" fmla="*/ 30 h 30"/>
                <a:gd name="T26" fmla="*/ 12 w 14"/>
                <a:gd name="T27" fmla="*/ 30 h 30"/>
                <a:gd name="T28" fmla="*/ 12 w 14"/>
                <a:gd name="T29" fmla="*/ 30 h 30"/>
                <a:gd name="T30" fmla="*/ 12 w 14"/>
                <a:gd name="T31" fmla="*/ 16 h 30"/>
                <a:gd name="T32" fmla="*/ 12 w 14"/>
                <a:gd name="T33" fmla="*/ 16 h 30"/>
                <a:gd name="T34" fmla="*/ 14 w 14"/>
                <a:gd name="T35" fmla="*/ 16 h 30"/>
                <a:gd name="T36" fmla="*/ 14 w 14"/>
                <a:gd name="T37" fmla="*/ 14 h 30"/>
                <a:gd name="T38" fmla="*/ 14 w 14"/>
                <a:gd name="T39" fmla="*/ 10 h 30"/>
                <a:gd name="T40" fmla="*/ 14 w 14"/>
                <a:gd name="T41" fmla="*/ 10 h 30"/>
                <a:gd name="T42" fmla="*/ 10 w 14"/>
                <a:gd name="T43" fmla="*/ 6 h 30"/>
                <a:gd name="T44" fmla="*/ 8 w 14"/>
                <a:gd name="T45" fmla="*/ 0 h 30"/>
                <a:gd name="T46" fmla="*/ 8 w 14"/>
                <a:gd name="T47" fmla="*/ 0 h 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
                <a:gd name="T73" fmla="*/ 0 h 30"/>
                <a:gd name="T74" fmla="*/ 14 w 14"/>
                <a:gd name="T75" fmla="*/ 30 h 30"/>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 h="30">
                  <a:moveTo>
                    <a:pt x="8" y="0"/>
                  </a:moveTo>
                  <a:lnTo>
                    <a:pt x="8" y="0"/>
                  </a:lnTo>
                  <a:lnTo>
                    <a:pt x="8" y="4"/>
                  </a:lnTo>
                  <a:lnTo>
                    <a:pt x="8" y="6"/>
                  </a:lnTo>
                  <a:lnTo>
                    <a:pt x="4" y="6"/>
                  </a:lnTo>
                  <a:lnTo>
                    <a:pt x="0" y="6"/>
                  </a:lnTo>
                  <a:lnTo>
                    <a:pt x="8" y="12"/>
                  </a:lnTo>
                  <a:lnTo>
                    <a:pt x="8" y="20"/>
                  </a:lnTo>
                  <a:lnTo>
                    <a:pt x="8" y="28"/>
                  </a:lnTo>
                  <a:lnTo>
                    <a:pt x="10" y="30"/>
                  </a:lnTo>
                  <a:lnTo>
                    <a:pt x="12" y="30"/>
                  </a:lnTo>
                  <a:lnTo>
                    <a:pt x="12" y="16"/>
                  </a:lnTo>
                  <a:lnTo>
                    <a:pt x="14" y="16"/>
                  </a:lnTo>
                  <a:lnTo>
                    <a:pt x="14" y="14"/>
                  </a:lnTo>
                  <a:lnTo>
                    <a:pt x="14" y="10"/>
                  </a:lnTo>
                  <a:lnTo>
                    <a:pt x="10" y="6"/>
                  </a:lnTo>
                  <a:lnTo>
                    <a:pt x="8" y="0"/>
                  </a:lnTo>
                  <a:close/>
                </a:path>
              </a:pathLst>
            </a:custGeom>
            <a:solidFill>
              <a:srgbClr val="B7BCBE"/>
            </a:solidFill>
            <a:ln w="3175" cmpd="sng">
              <a:solidFill>
                <a:schemeClr val="bg1"/>
              </a:solidFill>
              <a:prstDash val="solid"/>
              <a:round/>
            </a:ln>
          </p:spPr>
          <p:txBody>
            <a:bodyPr/>
            <a:lstStyle/>
            <a:p>
              <a:endParaRPr lang="en-GB"/>
            </a:p>
          </p:txBody>
        </p:sp>
        <p:sp>
          <p:nvSpPr>
            <p:cNvPr id="173" name="Freeform 229"/>
            <p:cNvSpPr/>
            <p:nvPr/>
          </p:nvSpPr>
          <p:spPr bwMode="auto">
            <a:xfrm>
              <a:off x="4208822" y="2318596"/>
              <a:ext cx="17346" cy="16955"/>
            </a:xfrm>
            <a:custGeom>
              <a:gdLst>
                <a:gd name="T0" fmla="*/ 2 w 6"/>
                <a:gd name="T1" fmla="*/ 0 h 6"/>
                <a:gd name="T2" fmla="*/ 2 w 6"/>
                <a:gd name="T3" fmla="*/ 0 h 6"/>
                <a:gd name="T4" fmla="*/ 0 w 6"/>
                <a:gd name="T5" fmla="*/ 0 h 6"/>
                <a:gd name="T6" fmla="*/ 0 w 6"/>
                <a:gd name="T7" fmla="*/ 2 h 6"/>
                <a:gd name="T8" fmla="*/ 2 w 6"/>
                <a:gd name="T9" fmla="*/ 6 h 6"/>
                <a:gd name="T10" fmla="*/ 2 w 6"/>
                <a:gd name="T11" fmla="*/ 6 h 6"/>
                <a:gd name="T12" fmla="*/ 6 w 6"/>
                <a:gd name="T13" fmla="*/ 6 h 6"/>
                <a:gd name="T14" fmla="*/ 6 w 6"/>
                <a:gd name="T15" fmla="*/ 4 h 6"/>
                <a:gd name="T16" fmla="*/ 2 w 6"/>
                <a:gd name="T17" fmla="*/ 0 h 6"/>
                <a:gd name="T18" fmla="*/ 2 w 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2" y="0"/>
                  </a:moveTo>
                  <a:lnTo>
                    <a:pt x="2" y="0"/>
                  </a:lnTo>
                  <a:lnTo>
                    <a:pt x="0" y="0"/>
                  </a:lnTo>
                  <a:lnTo>
                    <a:pt x="0" y="2"/>
                  </a:lnTo>
                  <a:lnTo>
                    <a:pt x="2" y="6"/>
                  </a:lnTo>
                  <a:lnTo>
                    <a:pt x="6" y="6"/>
                  </a:lnTo>
                  <a:lnTo>
                    <a:pt x="6" y="4"/>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74" name="Freeform 230"/>
            <p:cNvSpPr/>
            <p:nvPr/>
          </p:nvSpPr>
          <p:spPr bwMode="auto">
            <a:xfrm>
              <a:off x="4325292" y="2931452"/>
              <a:ext cx="22301" cy="29068"/>
            </a:xfrm>
            <a:custGeom>
              <a:gdLst>
                <a:gd name="T0" fmla="*/ 6 w 8"/>
                <a:gd name="T1" fmla="*/ 10 h 10"/>
                <a:gd name="T2" fmla="*/ 6 w 8"/>
                <a:gd name="T3" fmla="*/ 10 h 10"/>
                <a:gd name="T4" fmla="*/ 8 w 8"/>
                <a:gd name="T5" fmla="*/ 8 h 10"/>
                <a:gd name="T6" fmla="*/ 8 w 8"/>
                <a:gd name="T7" fmla="*/ 4 h 10"/>
                <a:gd name="T8" fmla="*/ 6 w 8"/>
                <a:gd name="T9" fmla="*/ 0 h 10"/>
                <a:gd name="T10" fmla="*/ 6 w 8"/>
                <a:gd name="T11" fmla="*/ 0 h 10"/>
                <a:gd name="T12" fmla="*/ 0 w 8"/>
                <a:gd name="T13" fmla="*/ 4 h 10"/>
                <a:gd name="T14" fmla="*/ 0 w 8"/>
                <a:gd name="T15" fmla="*/ 4 h 10"/>
                <a:gd name="T16" fmla="*/ 0 w 8"/>
                <a:gd name="T17" fmla="*/ 10 h 10"/>
                <a:gd name="T18" fmla="*/ 6 w 8"/>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0"/>
                <a:gd name="T32" fmla="*/ 8 w 8"/>
                <a:gd name="T33" fmla="*/ 10 h 10"/>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0">
                  <a:moveTo>
                    <a:pt x="6" y="10"/>
                  </a:moveTo>
                  <a:lnTo>
                    <a:pt x="6" y="10"/>
                  </a:lnTo>
                  <a:lnTo>
                    <a:pt x="8" y="8"/>
                  </a:lnTo>
                  <a:lnTo>
                    <a:pt x="8" y="4"/>
                  </a:lnTo>
                  <a:lnTo>
                    <a:pt x="6" y="0"/>
                  </a:lnTo>
                  <a:lnTo>
                    <a:pt x="0" y="4"/>
                  </a:lnTo>
                  <a:lnTo>
                    <a:pt x="0" y="10"/>
                  </a:lnTo>
                  <a:lnTo>
                    <a:pt x="6" y="10"/>
                  </a:lnTo>
                  <a:close/>
                </a:path>
              </a:pathLst>
            </a:custGeom>
            <a:solidFill>
              <a:srgbClr val="B7BCBE"/>
            </a:solidFill>
            <a:ln w="3175" cmpd="sng">
              <a:solidFill>
                <a:schemeClr val="bg1"/>
              </a:solidFill>
              <a:prstDash val="solid"/>
              <a:round/>
            </a:ln>
          </p:spPr>
          <p:txBody>
            <a:bodyPr/>
            <a:lstStyle/>
            <a:p>
              <a:endParaRPr lang="en-GB"/>
            </a:p>
          </p:txBody>
        </p:sp>
        <p:sp>
          <p:nvSpPr>
            <p:cNvPr id="175" name="Freeform 231"/>
            <p:cNvSpPr/>
            <p:nvPr/>
          </p:nvSpPr>
          <p:spPr bwMode="auto">
            <a:xfrm>
              <a:off x="4025447" y="2868471"/>
              <a:ext cx="166030" cy="84782"/>
            </a:xfrm>
            <a:custGeom>
              <a:gdLst>
                <a:gd name="T0" fmla="*/ 42 w 56"/>
                <a:gd name="T1" fmla="*/ 0 h 30"/>
                <a:gd name="T2" fmla="*/ 42 w 56"/>
                <a:gd name="T3" fmla="*/ 0 h 30"/>
                <a:gd name="T4" fmla="*/ 38 w 56"/>
                <a:gd name="T5" fmla="*/ 2 h 30"/>
                <a:gd name="T6" fmla="*/ 36 w 56"/>
                <a:gd name="T7" fmla="*/ 4 h 30"/>
                <a:gd name="T8" fmla="*/ 32 w 56"/>
                <a:gd name="T9" fmla="*/ 4 h 30"/>
                <a:gd name="T10" fmla="*/ 32 w 56"/>
                <a:gd name="T11" fmla="*/ 4 h 30"/>
                <a:gd name="T12" fmla="*/ 30 w 56"/>
                <a:gd name="T13" fmla="*/ 2 h 30"/>
                <a:gd name="T14" fmla="*/ 28 w 56"/>
                <a:gd name="T15" fmla="*/ 0 h 30"/>
                <a:gd name="T16" fmla="*/ 28 w 56"/>
                <a:gd name="T17" fmla="*/ 0 h 30"/>
                <a:gd name="T18" fmla="*/ 4 w 56"/>
                <a:gd name="T19" fmla="*/ 24 h 30"/>
                <a:gd name="T20" fmla="*/ 0 w 56"/>
                <a:gd name="T21" fmla="*/ 24 h 30"/>
                <a:gd name="T22" fmla="*/ 0 w 56"/>
                <a:gd name="T23" fmla="*/ 24 h 30"/>
                <a:gd name="T24" fmla="*/ 4 w 56"/>
                <a:gd name="T25" fmla="*/ 30 h 30"/>
                <a:gd name="T26" fmla="*/ 4 w 56"/>
                <a:gd name="T27" fmla="*/ 30 h 30"/>
                <a:gd name="T28" fmla="*/ 12 w 56"/>
                <a:gd name="T29" fmla="*/ 30 h 30"/>
                <a:gd name="T30" fmla="*/ 12 w 56"/>
                <a:gd name="T31" fmla="*/ 30 h 30"/>
                <a:gd name="T32" fmla="*/ 12 w 56"/>
                <a:gd name="T33" fmla="*/ 26 h 30"/>
                <a:gd name="T34" fmla="*/ 14 w 56"/>
                <a:gd name="T35" fmla="*/ 24 h 30"/>
                <a:gd name="T36" fmla="*/ 14 w 56"/>
                <a:gd name="T37" fmla="*/ 24 h 30"/>
                <a:gd name="T38" fmla="*/ 34 w 56"/>
                <a:gd name="T39" fmla="*/ 10 h 30"/>
                <a:gd name="T40" fmla="*/ 44 w 56"/>
                <a:gd name="T41" fmla="*/ 6 h 30"/>
                <a:gd name="T42" fmla="*/ 56 w 56"/>
                <a:gd name="T43" fmla="*/ 2 h 30"/>
                <a:gd name="T44" fmla="*/ 56 w 56"/>
                <a:gd name="T45" fmla="*/ 2 h 30"/>
                <a:gd name="T46" fmla="*/ 42 w 56"/>
                <a:gd name="T47" fmla="*/ 0 h 30"/>
                <a:gd name="T48" fmla="*/ 42 w 56"/>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6"/>
                <a:gd name="T76" fmla="*/ 0 h 30"/>
                <a:gd name="T77" fmla="*/ 56 w 56"/>
                <a:gd name="T78" fmla="*/ 30 h 30"/>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6" h="30">
                  <a:moveTo>
                    <a:pt x="42" y="0"/>
                  </a:moveTo>
                  <a:lnTo>
                    <a:pt x="42" y="0"/>
                  </a:lnTo>
                  <a:lnTo>
                    <a:pt x="38" y="2"/>
                  </a:lnTo>
                  <a:lnTo>
                    <a:pt x="36" y="4"/>
                  </a:lnTo>
                  <a:lnTo>
                    <a:pt x="32" y="4"/>
                  </a:lnTo>
                  <a:lnTo>
                    <a:pt x="30" y="2"/>
                  </a:lnTo>
                  <a:lnTo>
                    <a:pt x="28" y="0"/>
                  </a:lnTo>
                  <a:lnTo>
                    <a:pt x="4" y="24"/>
                  </a:lnTo>
                  <a:lnTo>
                    <a:pt x="0" y="24"/>
                  </a:lnTo>
                  <a:lnTo>
                    <a:pt x="4" y="30"/>
                  </a:lnTo>
                  <a:lnTo>
                    <a:pt x="12" y="30"/>
                  </a:lnTo>
                  <a:lnTo>
                    <a:pt x="12" y="26"/>
                  </a:lnTo>
                  <a:lnTo>
                    <a:pt x="14" y="24"/>
                  </a:lnTo>
                  <a:lnTo>
                    <a:pt x="34" y="10"/>
                  </a:lnTo>
                  <a:lnTo>
                    <a:pt x="44" y="6"/>
                  </a:lnTo>
                  <a:lnTo>
                    <a:pt x="56" y="2"/>
                  </a:lnTo>
                  <a:lnTo>
                    <a:pt x="42" y="0"/>
                  </a:lnTo>
                  <a:close/>
                </a:path>
              </a:pathLst>
            </a:custGeom>
            <a:solidFill>
              <a:srgbClr val="B7BCBE"/>
            </a:solidFill>
            <a:ln w="3175" cmpd="sng">
              <a:solidFill>
                <a:schemeClr val="bg1"/>
              </a:solidFill>
              <a:prstDash val="solid"/>
              <a:round/>
            </a:ln>
          </p:spPr>
          <p:txBody>
            <a:bodyPr/>
            <a:lstStyle/>
            <a:p>
              <a:endParaRPr lang="en-GB"/>
            </a:p>
          </p:txBody>
        </p:sp>
        <p:sp>
          <p:nvSpPr>
            <p:cNvPr id="176" name="Freeform 232"/>
            <p:cNvSpPr/>
            <p:nvPr/>
          </p:nvSpPr>
          <p:spPr bwMode="auto">
            <a:xfrm>
              <a:off x="4342639" y="2965365"/>
              <a:ext cx="47082" cy="79936"/>
            </a:xfrm>
            <a:custGeom>
              <a:gdLst>
                <a:gd name="T0" fmla="*/ 2 w 16"/>
                <a:gd name="T1" fmla="*/ 10 h 28"/>
                <a:gd name="T2" fmla="*/ 2 w 16"/>
                <a:gd name="T3" fmla="*/ 10 h 28"/>
                <a:gd name="T4" fmla="*/ 0 w 16"/>
                <a:gd name="T5" fmla="*/ 18 h 28"/>
                <a:gd name="T6" fmla="*/ 0 w 16"/>
                <a:gd name="T7" fmla="*/ 18 h 28"/>
                <a:gd name="T8" fmla="*/ 2 w 16"/>
                <a:gd name="T9" fmla="*/ 22 h 28"/>
                <a:gd name="T10" fmla="*/ 2 w 16"/>
                <a:gd name="T11" fmla="*/ 28 h 28"/>
                <a:gd name="T12" fmla="*/ 2 w 16"/>
                <a:gd name="T13" fmla="*/ 28 h 28"/>
                <a:gd name="T14" fmla="*/ 8 w 16"/>
                <a:gd name="T15" fmla="*/ 28 h 28"/>
                <a:gd name="T16" fmla="*/ 8 w 16"/>
                <a:gd name="T17" fmla="*/ 28 h 28"/>
                <a:gd name="T18" fmla="*/ 12 w 16"/>
                <a:gd name="T19" fmla="*/ 16 h 28"/>
                <a:gd name="T20" fmla="*/ 16 w 16"/>
                <a:gd name="T21" fmla="*/ 2 h 28"/>
                <a:gd name="T22" fmla="*/ 16 w 16"/>
                <a:gd name="T23" fmla="*/ 2 h 28"/>
                <a:gd name="T24" fmla="*/ 10 w 16"/>
                <a:gd name="T25" fmla="*/ 0 h 28"/>
                <a:gd name="T26" fmla="*/ 10 w 16"/>
                <a:gd name="T27" fmla="*/ 0 h 28"/>
                <a:gd name="T28" fmla="*/ 6 w 16"/>
                <a:gd name="T29" fmla="*/ 4 h 28"/>
                <a:gd name="T30" fmla="*/ 2 w 16"/>
                <a:gd name="T31" fmla="*/ 10 h 28"/>
                <a:gd name="T32" fmla="*/ 2 w 16"/>
                <a:gd name="T33" fmla="*/ 1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8"/>
                <a:gd name="T53" fmla="*/ 16 w 16"/>
                <a:gd name="T54" fmla="*/ 28 h 28"/>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8">
                  <a:moveTo>
                    <a:pt x="2" y="10"/>
                  </a:moveTo>
                  <a:lnTo>
                    <a:pt x="2" y="10"/>
                  </a:lnTo>
                  <a:lnTo>
                    <a:pt x="0" y="18"/>
                  </a:lnTo>
                  <a:lnTo>
                    <a:pt x="2" y="22"/>
                  </a:lnTo>
                  <a:lnTo>
                    <a:pt x="2" y="28"/>
                  </a:lnTo>
                  <a:lnTo>
                    <a:pt x="8" y="28"/>
                  </a:lnTo>
                  <a:lnTo>
                    <a:pt x="12" y="16"/>
                  </a:lnTo>
                  <a:lnTo>
                    <a:pt x="16" y="2"/>
                  </a:lnTo>
                  <a:lnTo>
                    <a:pt x="10" y="0"/>
                  </a:lnTo>
                  <a:lnTo>
                    <a:pt x="6" y="4"/>
                  </a:lnTo>
                  <a:lnTo>
                    <a:pt x="2" y="10"/>
                  </a:lnTo>
                  <a:close/>
                </a:path>
              </a:pathLst>
            </a:custGeom>
            <a:solidFill>
              <a:srgbClr val="B7BCBE"/>
            </a:solidFill>
            <a:ln w="3175" cmpd="sng">
              <a:solidFill>
                <a:schemeClr val="bg1"/>
              </a:solidFill>
              <a:prstDash val="solid"/>
              <a:round/>
            </a:ln>
          </p:spPr>
          <p:txBody>
            <a:bodyPr/>
            <a:lstStyle/>
            <a:p>
              <a:endParaRPr lang="en-GB"/>
            </a:p>
          </p:txBody>
        </p:sp>
        <p:sp>
          <p:nvSpPr>
            <p:cNvPr id="177" name="Freeform 233"/>
            <p:cNvSpPr/>
            <p:nvPr/>
          </p:nvSpPr>
          <p:spPr bwMode="auto">
            <a:xfrm>
              <a:off x="5081100" y="3801076"/>
              <a:ext cx="12390" cy="24222"/>
            </a:xfrm>
            <a:custGeom>
              <a:gdLst>
                <a:gd name="T0" fmla="*/ 2 w 4"/>
                <a:gd name="T1" fmla="*/ 8 h 8"/>
                <a:gd name="T2" fmla="*/ 2 w 4"/>
                <a:gd name="T3" fmla="*/ 8 h 8"/>
                <a:gd name="T4" fmla="*/ 2 w 4"/>
                <a:gd name="T5" fmla="*/ 4 h 8"/>
                <a:gd name="T6" fmla="*/ 4 w 4"/>
                <a:gd name="T7" fmla="*/ 0 h 8"/>
                <a:gd name="T8" fmla="*/ 4 w 4"/>
                <a:gd name="T9" fmla="*/ 0 h 8"/>
                <a:gd name="T10" fmla="*/ 2 w 4"/>
                <a:gd name="T11" fmla="*/ 2 h 8"/>
                <a:gd name="T12" fmla="*/ 0 w 4"/>
                <a:gd name="T13" fmla="*/ 4 h 8"/>
                <a:gd name="T14" fmla="*/ 0 w 4"/>
                <a:gd name="T15" fmla="*/ 8 h 8"/>
                <a:gd name="T16" fmla="*/ 2 w 4"/>
                <a:gd name="T17" fmla="*/ 8 h 8"/>
                <a:gd name="T18" fmla="*/ 2 w 4"/>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
                <a:gd name="T32" fmla="*/ 4 w 4"/>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
                  <a:moveTo>
                    <a:pt x="2" y="8"/>
                  </a:moveTo>
                  <a:lnTo>
                    <a:pt x="2" y="8"/>
                  </a:lnTo>
                  <a:lnTo>
                    <a:pt x="2" y="4"/>
                  </a:lnTo>
                  <a:lnTo>
                    <a:pt x="4" y="0"/>
                  </a:lnTo>
                  <a:lnTo>
                    <a:pt x="2" y="2"/>
                  </a:lnTo>
                  <a:lnTo>
                    <a:pt x="0" y="4"/>
                  </a:lnTo>
                  <a:lnTo>
                    <a:pt x="0" y="8"/>
                  </a:lnTo>
                  <a:lnTo>
                    <a:pt x="2" y="8"/>
                  </a:lnTo>
                  <a:close/>
                </a:path>
              </a:pathLst>
            </a:custGeom>
            <a:solidFill>
              <a:srgbClr val="B7BCBE"/>
            </a:solidFill>
            <a:ln w="3175" cmpd="sng">
              <a:solidFill>
                <a:schemeClr val="bg1"/>
              </a:solidFill>
              <a:prstDash val="solid"/>
              <a:round/>
            </a:ln>
          </p:spPr>
          <p:txBody>
            <a:bodyPr/>
            <a:lstStyle/>
            <a:p>
              <a:endParaRPr lang="en-GB"/>
            </a:p>
          </p:txBody>
        </p:sp>
        <p:sp>
          <p:nvSpPr>
            <p:cNvPr id="178" name="Freeform 234"/>
            <p:cNvSpPr>
              <a:spLocks noEditPoints="1"/>
            </p:cNvSpPr>
            <p:nvPr/>
          </p:nvSpPr>
          <p:spPr bwMode="auto">
            <a:xfrm>
              <a:off x="4746562" y="3474059"/>
              <a:ext cx="458440" cy="377886"/>
            </a:xfrm>
            <a:custGeom>
              <a:gdLst>
                <a:gd name="T0" fmla="*/ 114 w 156"/>
                <a:gd name="T1" fmla="*/ 92 h 132"/>
                <a:gd name="T2" fmla="*/ 128 w 156"/>
                <a:gd name="T3" fmla="*/ 106 h 132"/>
                <a:gd name="T4" fmla="*/ 134 w 156"/>
                <a:gd name="T5" fmla="*/ 80 h 132"/>
                <a:gd name="T6" fmla="*/ 144 w 156"/>
                <a:gd name="T7" fmla="*/ 84 h 132"/>
                <a:gd name="T8" fmla="*/ 150 w 156"/>
                <a:gd name="T9" fmla="*/ 80 h 132"/>
                <a:gd name="T10" fmla="*/ 150 w 156"/>
                <a:gd name="T11" fmla="*/ 74 h 132"/>
                <a:gd name="T12" fmla="*/ 144 w 156"/>
                <a:gd name="T13" fmla="*/ 62 h 132"/>
                <a:gd name="T14" fmla="*/ 136 w 156"/>
                <a:gd name="T15" fmla="*/ 56 h 132"/>
                <a:gd name="T16" fmla="*/ 118 w 156"/>
                <a:gd name="T17" fmla="*/ 54 h 132"/>
                <a:gd name="T18" fmla="*/ 98 w 156"/>
                <a:gd name="T19" fmla="*/ 46 h 132"/>
                <a:gd name="T20" fmla="*/ 92 w 156"/>
                <a:gd name="T21" fmla="*/ 38 h 132"/>
                <a:gd name="T22" fmla="*/ 86 w 156"/>
                <a:gd name="T23" fmla="*/ 28 h 132"/>
                <a:gd name="T24" fmla="*/ 82 w 156"/>
                <a:gd name="T25" fmla="*/ 20 h 132"/>
                <a:gd name="T26" fmla="*/ 72 w 156"/>
                <a:gd name="T27" fmla="*/ 12 h 132"/>
                <a:gd name="T28" fmla="*/ 50 w 156"/>
                <a:gd name="T29" fmla="*/ 0 h 132"/>
                <a:gd name="T30" fmla="*/ 48 w 156"/>
                <a:gd name="T31" fmla="*/ 8 h 132"/>
                <a:gd name="T32" fmla="*/ 44 w 156"/>
                <a:gd name="T33" fmla="*/ 6 h 132"/>
                <a:gd name="T34" fmla="*/ 38 w 156"/>
                <a:gd name="T35" fmla="*/ 8 h 132"/>
                <a:gd name="T36" fmla="*/ 32 w 156"/>
                <a:gd name="T37" fmla="*/ 20 h 132"/>
                <a:gd name="T38" fmla="*/ 14 w 156"/>
                <a:gd name="T39" fmla="*/ 28 h 132"/>
                <a:gd name="T40" fmla="*/ 0 w 156"/>
                <a:gd name="T41" fmla="*/ 40 h 132"/>
                <a:gd name="T42" fmla="*/ 18 w 156"/>
                <a:gd name="T43" fmla="*/ 42 h 132"/>
                <a:gd name="T44" fmla="*/ 24 w 156"/>
                <a:gd name="T45" fmla="*/ 42 h 132"/>
                <a:gd name="T46" fmla="*/ 50 w 156"/>
                <a:gd name="T47" fmla="*/ 30 h 132"/>
                <a:gd name="T48" fmla="*/ 48 w 156"/>
                <a:gd name="T49" fmla="*/ 34 h 132"/>
                <a:gd name="T50" fmla="*/ 44 w 156"/>
                <a:gd name="T51" fmla="*/ 40 h 132"/>
                <a:gd name="T52" fmla="*/ 50 w 156"/>
                <a:gd name="T53" fmla="*/ 38 h 132"/>
                <a:gd name="T54" fmla="*/ 58 w 156"/>
                <a:gd name="T55" fmla="*/ 46 h 132"/>
                <a:gd name="T56" fmla="*/ 76 w 156"/>
                <a:gd name="T57" fmla="*/ 44 h 132"/>
                <a:gd name="T58" fmla="*/ 86 w 156"/>
                <a:gd name="T59" fmla="*/ 50 h 132"/>
                <a:gd name="T60" fmla="*/ 96 w 156"/>
                <a:gd name="T61" fmla="*/ 50 h 132"/>
                <a:gd name="T62" fmla="*/ 102 w 156"/>
                <a:gd name="T63" fmla="*/ 56 h 132"/>
                <a:gd name="T64" fmla="*/ 92 w 156"/>
                <a:gd name="T65" fmla="*/ 54 h 132"/>
                <a:gd name="T66" fmla="*/ 86 w 156"/>
                <a:gd name="T67" fmla="*/ 56 h 132"/>
                <a:gd name="T68" fmla="*/ 82 w 156"/>
                <a:gd name="T69" fmla="*/ 54 h 132"/>
                <a:gd name="T70" fmla="*/ 78 w 156"/>
                <a:gd name="T71" fmla="*/ 58 h 132"/>
                <a:gd name="T72" fmla="*/ 58 w 156"/>
                <a:gd name="T73" fmla="*/ 64 h 132"/>
                <a:gd name="T74" fmla="*/ 52 w 156"/>
                <a:gd name="T75" fmla="*/ 82 h 132"/>
                <a:gd name="T76" fmla="*/ 54 w 156"/>
                <a:gd name="T77" fmla="*/ 78 h 132"/>
                <a:gd name="T78" fmla="*/ 60 w 156"/>
                <a:gd name="T79" fmla="*/ 82 h 132"/>
                <a:gd name="T80" fmla="*/ 52 w 156"/>
                <a:gd name="T81" fmla="*/ 100 h 132"/>
                <a:gd name="T82" fmla="*/ 56 w 156"/>
                <a:gd name="T83" fmla="*/ 132 h 132"/>
                <a:gd name="T84" fmla="*/ 72 w 156"/>
                <a:gd name="T85" fmla="*/ 118 h 132"/>
                <a:gd name="T86" fmla="*/ 70 w 156"/>
                <a:gd name="T87" fmla="*/ 88 h 132"/>
                <a:gd name="T88" fmla="*/ 72 w 156"/>
                <a:gd name="T89" fmla="*/ 78 h 132"/>
                <a:gd name="T90" fmla="*/ 82 w 156"/>
                <a:gd name="T91" fmla="*/ 76 h 132"/>
                <a:gd name="T92" fmla="*/ 84 w 156"/>
                <a:gd name="T93" fmla="*/ 70 h 132"/>
                <a:gd name="T94" fmla="*/ 94 w 156"/>
                <a:gd name="T95" fmla="*/ 64 h 132"/>
                <a:gd name="T96" fmla="*/ 102 w 156"/>
                <a:gd name="T97" fmla="*/ 66 h 132"/>
                <a:gd name="T98" fmla="*/ 102 w 156"/>
                <a:gd name="T99" fmla="*/ 98 h 132"/>
                <a:gd name="T100" fmla="*/ 108 w 156"/>
                <a:gd name="T101" fmla="*/ 92 h 132"/>
                <a:gd name="T102" fmla="*/ 134 w 156"/>
                <a:gd name="T103" fmla="*/ 72 h 132"/>
                <a:gd name="T104" fmla="*/ 122 w 156"/>
                <a:gd name="T105" fmla="*/ 60 h 132"/>
                <a:gd name="T106" fmla="*/ 122 w 156"/>
                <a:gd name="T107" fmla="*/ 66 h 132"/>
                <a:gd name="T108" fmla="*/ 116 w 156"/>
                <a:gd name="T109" fmla="*/ 60 h 132"/>
                <a:gd name="T110" fmla="*/ 70 w 156"/>
                <a:gd name="T111" fmla="*/ 60 h 132"/>
                <a:gd name="T112" fmla="*/ 72 w 156"/>
                <a:gd name="T113" fmla="*/ 64 h 13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6"/>
                <a:gd name="T172" fmla="*/ 0 h 132"/>
                <a:gd name="T173" fmla="*/ 156 w 156"/>
                <a:gd name="T174" fmla="*/ 132 h 132"/>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6" h="132">
                  <a:moveTo>
                    <a:pt x="108" y="92"/>
                  </a:moveTo>
                  <a:lnTo>
                    <a:pt x="108" y="92"/>
                  </a:lnTo>
                  <a:lnTo>
                    <a:pt x="114" y="92"/>
                  </a:lnTo>
                  <a:lnTo>
                    <a:pt x="120" y="110"/>
                  </a:lnTo>
                  <a:lnTo>
                    <a:pt x="122" y="108"/>
                  </a:lnTo>
                  <a:lnTo>
                    <a:pt x="128" y="106"/>
                  </a:lnTo>
                  <a:lnTo>
                    <a:pt x="128" y="90"/>
                  </a:lnTo>
                  <a:lnTo>
                    <a:pt x="130" y="84"/>
                  </a:lnTo>
                  <a:lnTo>
                    <a:pt x="134" y="80"/>
                  </a:lnTo>
                  <a:lnTo>
                    <a:pt x="144" y="82"/>
                  </a:lnTo>
                  <a:lnTo>
                    <a:pt x="144" y="84"/>
                  </a:lnTo>
                  <a:lnTo>
                    <a:pt x="146" y="86"/>
                  </a:lnTo>
                  <a:lnTo>
                    <a:pt x="150" y="86"/>
                  </a:lnTo>
                  <a:lnTo>
                    <a:pt x="150" y="80"/>
                  </a:lnTo>
                  <a:lnTo>
                    <a:pt x="156" y="80"/>
                  </a:lnTo>
                  <a:lnTo>
                    <a:pt x="152" y="76"/>
                  </a:lnTo>
                  <a:lnTo>
                    <a:pt x="150" y="74"/>
                  </a:lnTo>
                  <a:lnTo>
                    <a:pt x="150" y="68"/>
                  </a:lnTo>
                  <a:lnTo>
                    <a:pt x="150" y="64"/>
                  </a:lnTo>
                  <a:lnTo>
                    <a:pt x="144" y="62"/>
                  </a:lnTo>
                  <a:lnTo>
                    <a:pt x="140" y="56"/>
                  </a:lnTo>
                  <a:lnTo>
                    <a:pt x="136" y="56"/>
                  </a:lnTo>
                  <a:lnTo>
                    <a:pt x="134" y="58"/>
                  </a:lnTo>
                  <a:lnTo>
                    <a:pt x="118" y="54"/>
                  </a:lnTo>
                  <a:lnTo>
                    <a:pt x="100" y="50"/>
                  </a:lnTo>
                  <a:lnTo>
                    <a:pt x="100" y="46"/>
                  </a:lnTo>
                  <a:lnTo>
                    <a:pt x="98" y="46"/>
                  </a:lnTo>
                  <a:lnTo>
                    <a:pt x="94" y="46"/>
                  </a:lnTo>
                  <a:lnTo>
                    <a:pt x="92" y="42"/>
                  </a:lnTo>
                  <a:lnTo>
                    <a:pt x="92" y="38"/>
                  </a:lnTo>
                  <a:lnTo>
                    <a:pt x="94" y="34"/>
                  </a:lnTo>
                  <a:lnTo>
                    <a:pt x="92" y="30"/>
                  </a:lnTo>
                  <a:lnTo>
                    <a:pt x="86" y="28"/>
                  </a:lnTo>
                  <a:lnTo>
                    <a:pt x="86" y="20"/>
                  </a:lnTo>
                  <a:lnTo>
                    <a:pt x="82" y="20"/>
                  </a:lnTo>
                  <a:lnTo>
                    <a:pt x="78" y="20"/>
                  </a:lnTo>
                  <a:lnTo>
                    <a:pt x="74" y="16"/>
                  </a:lnTo>
                  <a:lnTo>
                    <a:pt x="72" y="12"/>
                  </a:lnTo>
                  <a:lnTo>
                    <a:pt x="68" y="2"/>
                  </a:lnTo>
                  <a:lnTo>
                    <a:pt x="58" y="0"/>
                  </a:lnTo>
                  <a:lnTo>
                    <a:pt x="50" y="0"/>
                  </a:lnTo>
                  <a:lnTo>
                    <a:pt x="48" y="2"/>
                  </a:lnTo>
                  <a:lnTo>
                    <a:pt x="48" y="4"/>
                  </a:lnTo>
                  <a:lnTo>
                    <a:pt x="48" y="8"/>
                  </a:lnTo>
                  <a:lnTo>
                    <a:pt x="46" y="6"/>
                  </a:lnTo>
                  <a:lnTo>
                    <a:pt x="44" y="2"/>
                  </a:lnTo>
                  <a:lnTo>
                    <a:pt x="44" y="6"/>
                  </a:lnTo>
                  <a:lnTo>
                    <a:pt x="44" y="8"/>
                  </a:lnTo>
                  <a:lnTo>
                    <a:pt x="40" y="8"/>
                  </a:lnTo>
                  <a:lnTo>
                    <a:pt x="38" y="8"/>
                  </a:lnTo>
                  <a:lnTo>
                    <a:pt x="36" y="10"/>
                  </a:lnTo>
                  <a:lnTo>
                    <a:pt x="34" y="14"/>
                  </a:lnTo>
                  <a:lnTo>
                    <a:pt x="32" y="20"/>
                  </a:lnTo>
                  <a:lnTo>
                    <a:pt x="26" y="24"/>
                  </a:lnTo>
                  <a:lnTo>
                    <a:pt x="20" y="26"/>
                  </a:lnTo>
                  <a:lnTo>
                    <a:pt x="14" y="28"/>
                  </a:lnTo>
                  <a:lnTo>
                    <a:pt x="8" y="32"/>
                  </a:lnTo>
                  <a:lnTo>
                    <a:pt x="0" y="40"/>
                  </a:lnTo>
                  <a:lnTo>
                    <a:pt x="14" y="38"/>
                  </a:lnTo>
                  <a:lnTo>
                    <a:pt x="16" y="40"/>
                  </a:lnTo>
                  <a:lnTo>
                    <a:pt x="18" y="42"/>
                  </a:lnTo>
                  <a:lnTo>
                    <a:pt x="20" y="44"/>
                  </a:lnTo>
                  <a:lnTo>
                    <a:pt x="24" y="44"/>
                  </a:lnTo>
                  <a:lnTo>
                    <a:pt x="24" y="42"/>
                  </a:lnTo>
                  <a:lnTo>
                    <a:pt x="38" y="36"/>
                  </a:lnTo>
                  <a:lnTo>
                    <a:pt x="50" y="28"/>
                  </a:lnTo>
                  <a:lnTo>
                    <a:pt x="50" y="30"/>
                  </a:lnTo>
                  <a:lnTo>
                    <a:pt x="52" y="32"/>
                  </a:lnTo>
                  <a:lnTo>
                    <a:pt x="50" y="32"/>
                  </a:lnTo>
                  <a:lnTo>
                    <a:pt x="48" y="34"/>
                  </a:lnTo>
                  <a:lnTo>
                    <a:pt x="42" y="36"/>
                  </a:lnTo>
                  <a:lnTo>
                    <a:pt x="42" y="38"/>
                  </a:lnTo>
                  <a:lnTo>
                    <a:pt x="44" y="40"/>
                  </a:lnTo>
                  <a:lnTo>
                    <a:pt x="42" y="40"/>
                  </a:lnTo>
                  <a:lnTo>
                    <a:pt x="48" y="40"/>
                  </a:lnTo>
                  <a:lnTo>
                    <a:pt x="50" y="38"/>
                  </a:lnTo>
                  <a:lnTo>
                    <a:pt x="54" y="38"/>
                  </a:lnTo>
                  <a:lnTo>
                    <a:pt x="56" y="44"/>
                  </a:lnTo>
                  <a:lnTo>
                    <a:pt x="58" y="46"/>
                  </a:lnTo>
                  <a:lnTo>
                    <a:pt x="62" y="48"/>
                  </a:lnTo>
                  <a:lnTo>
                    <a:pt x="70" y="48"/>
                  </a:lnTo>
                  <a:lnTo>
                    <a:pt x="76" y="44"/>
                  </a:lnTo>
                  <a:lnTo>
                    <a:pt x="82" y="42"/>
                  </a:lnTo>
                  <a:lnTo>
                    <a:pt x="86" y="40"/>
                  </a:lnTo>
                  <a:lnTo>
                    <a:pt x="86" y="50"/>
                  </a:lnTo>
                  <a:lnTo>
                    <a:pt x="92" y="50"/>
                  </a:lnTo>
                  <a:lnTo>
                    <a:pt x="96" y="50"/>
                  </a:lnTo>
                  <a:lnTo>
                    <a:pt x="98" y="54"/>
                  </a:lnTo>
                  <a:lnTo>
                    <a:pt x="100" y="56"/>
                  </a:lnTo>
                  <a:lnTo>
                    <a:pt x="102" y="56"/>
                  </a:lnTo>
                  <a:lnTo>
                    <a:pt x="100" y="58"/>
                  </a:lnTo>
                  <a:lnTo>
                    <a:pt x="96" y="58"/>
                  </a:lnTo>
                  <a:lnTo>
                    <a:pt x="94" y="54"/>
                  </a:lnTo>
                  <a:lnTo>
                    <a:pt x="92" y="54"/>
                  </a:lnTo>
                  <a:lnTo>
                    <a:pt x="92" y="58"/>
                  </a:lnTo>
                  <a:lnTo>
                    <a:pt x="88" y="58"/>
                  </a:lnTo>
                  <a:lnTo>
                    <a:pt x="86" y="56"/>
                  </a:lnTo>
                  <a:lnTo>
                    <a:pt x="84" y="56"/>
                  </a:lnTo>
                  <a:lnTo>
                    <a:pt x="82" y="54"/>
                  </a:lnTo>
                  <a:lnTo>
                    <a:pt x="80" y="54"/>
                  </a:lnTo>
                  <a:lnTo>
                    <a:pt x="78" y="58"/>
                  </a:lnTo>
                  <a:lnTo>
                    <a:pt x="68" y="60"/>
                  </a:lnTo>
                  <a:lnTo>
                    <a:pt x="62" y="60"/>
                  </a:lnTo>
                  <a:lnTo>
                    <a:pt x="58" y="64"/>
                  </a:lnTo>
                  <a:lnTo>
                    <a:pt x="56" y="70"/>
                  </a:lnTo>
                  <a:lnTo>
                    <a:pt x="48" y="82"/>
                  </a:lnTo>
                  <a:lnTo>
                    <a:pt x="52" y="82"/>
                  </a:lnTo>
                  <a:lnTo>
                    <a:pt x="54" y="82"/>
                  </a:lnTo>
                  <a:lnTo>
                    <a:pt x="54" y="78"/>
                  </a:lnTo>
                  <a:lnTo>
                    <a:pt x="58" y="76"/>
                  </a:lnTo>
                  <a:lnTo>
                    <a:pt x="60" y="74"/>
                  </a:lnTo>
                  <a:lnTo>
                    <a:pt x="60" y="82"/>
                  </a:lnTo>
                  <a:lnTo>
                    <a:pt x="58" y="86"/>
                  </a:lnTo>
                  <a:lnTo>
                    <a:pt x="54" y="86"/>
                  </a:lnTo>
                  <a:lnTo>
                    <a:pt x="52" y="100"/>
                  </a:lnTo>
                  <a:lnTo>
                    <a:pt x="50" y="110"/>
                  </a:lnTo>
                  <a:lnTo>
                    <a:pt x="52" y="122"/>
                  </a:lnTo>
                  <a:lnTo>
                    <a:pt x="56" y="132"/>
                  </a:lnTo>
                  <a:lnTo>
                    <a:pt x="60" y="132"/>
                  </a:lnTo>
                  <a:lnTo>
                    <a:pt x="62" y="132"/>
                  </a:lnTo>
                  <a:lnTo>
                    <a:pt x="72" y="118"/>
                  </a:lnTo>
                  <a:lnTo>
                    <a:pt x="72" y="110"/>
                  </a:lnTo>
                  <a:lnTo>
                    <a:pt x="72" y="104"/>
                  </a:lnTo>
                  <a:lnTo>
                    <a:pt x="70" y="88"/>
                  </a:lnTo>
                  <a:lnTo>
                    <a:pt x="74" y="88"/>
                  </a:lnTo>
                  <a:lnTo>
                    <a:pt x="74" y="82"/>
                  </a:lnTo>
                  <a:lnTo>
                    <a:pt x="72" y="78"/>
                  </a:lnTo>
                  <a:lnTo>
                    <a:pt x="74" y="76"/>
                  </a:lnTo>
                  <a:lnTo>
                    <a:pt x="78" y="76"/>
                  </a:lnTo>
                  <a:lnTo>
                    <a:pt x="82" y="76"/>
                  </a:lnTo>
                  <a:lnTo>
                    <a:pt x="82" y="70"/>
                  </a:lnTo>
                  <a:lnTo>
                    <a:pt x="84" y="70"/>
                  </a:lnTo>
                  <a:lnTo>
                    <a:pt x="88" y="66"/>
                  </a:lnTo>
                  <a:lnTo>
                    <a:pt x="90" y="60"/>
                  </a:lnTo>
                  <a:lnTo>
                    <a:pt x="94" y="64"/>
                  </a:lnTo>
                  <a:lnTo>
                    <a:pt x="94" y="66"/>
                  </a:lnTo>
                  <a:lnTo>
                    <a:pt x="102" y="66"/>
                  </a:lnTo>
                  <a:lnTo>
                    <a:pt x="106" y="74"/>
                  </a:lnTo>
                  <a:lnTo>
                    <a:pt x="106" y="82"/>
                  </a:lnTo>
                  <a:lnTo>
                    <a:pt x="106" y="88"/>
                  </a:lnTo>
                  <a:lnTo>
                    <a:pt x="102" y="98"/>
                  </a:lnTo>
                  <a:lnTo>
                    <a:pt x="106" y="96"/>
                  </a:lnTo>
                  <a:lnTo>
                    <a:pt x="108" y="92"/>
                  </a:lnTo>
                  <a:close/>
                  <a:moveTo>
                    <a:pt x="134" y="76"/>
                  </a:moveTo>
                  <a:lnTo>
                    <a:pt x="132" y="72"/>
                  </a:lnTo>
                  <a:lnTo>
                    <a:pt x="134" y="72"/>
                  </a:lnTo>
                  <a:lnTo>
                    <a:pt x="134" y="76"/>
                  </a:lnTo>
                  <a:close/>
                  <a:moveTo>
                    <a:pt x="122" y="60"/>
                  </a:moveTo>
                  <a:lnTo>
                    <a:pt x="122" y="60"/>
                  </a:lnTo>
                  <a:lnTo>
                    <a:pt x="128" y="64"/>
                  </a:lnTo>
                  <a:lnTo>
                    <a:pt x="128" y="66"/>
                  </a:lnTo>
                  <a:lnTo>
                    <a:pt x="122" y="66"/>
                  </a:lnTo>
                  <a:lnTo>
                    <a:pt x="112" y="60"/>
                  </a:lnTo>
                  <a:lnTo>
                    <a:pt x="116" y="60"/>
                  </a:lnTo>
                  <a:lnTo>
                    <a:pt x="122" y="60"/>
                  </a:lnTo>
                  <a:close/>
                  <a:moveTo>
                    <a:pt x="72" y="64"/>
                  </a:moveTo>
                  <a:lnTo>
                    <a:pt x="70" y="60"/>
                  </a:lnTo>
                  <a:lnTo>
                    <a:pt x="72" y="60"/>
                  </a:lnTo>
                  <a:lnTo>
                    <a:pt x="72" y="64"/>
                  </a:lnTo>
                  <a:close/>
                </a:path>
              </a:pathLst>
            </a:custGeom>
            <a:solidFill>
              <a:schemeClr val="bg1"/>
            </a:solidFill>
            <a:ln w="3175" cmpd="sng">
              <a:solidFill>
                <a:schemeClr val="bg1"/>
              </a:solidFill>
              <a:prstDash val="solid"/>
              <a:round/>
            </a:ln>
          </p:spPr>
          <p:txBody>
            <a:bodyPr/>
            <a:lstStyle/>
            <a:p>
              <a:endParaRPr lang="en-GB"/>
            </a:p>
          </p:txBody>
        </p:sp>
        <p:sp>
          <p:nvSpPr>
            <p:cNvPr id="179" name="Freeform 235"/>
            <p:cNvSpPr/>
            <p:nvPr/>
          </p:nvSpPr>
          <p:spPr bwMode="auto">
            <a:xfrm>
              <a:off x="5051365" y="3716294"/>
              <a:ext cx="287454" cy="159876"/>
            </a:xfrm>
            <a:custGeom>
              <a:gdLst>
                <a:gd name="T0" fmla="*/ 90 w 98"/>
                <a:gd name="T1" fmla="*/ 6 h 56"/>
                <a:gd name="T2" fmla="*/ 74 w 98"/>
                <a:gd name="T3" fmla="*/ 4 h 56"/>
                <a:gd name="T4" fmla="*/ 76 w 98"/>
                <a:gd name="T5" fmla="*/ 8 h 56"/>
                <a:gd name="T6" fmla="*/ 80 w 98"/>
                <a:gd name="T7" fmla="*/ 10 h 56"/>
                <a:gd name="T8" fmla="*/ 84 w 98"/>
                <a:gd name="T9" fmla="*/ 10 h 56"/>
                <a:gd name="T10" fmla="*/ 80 w 98"/>
                <a:gd name="T11" fmla="*/ 14 h 56"/>
                <a:gd name="T12" fmla="*/ 70 w 98"/>
                <a:gd name="T13" fmla="*/ 12 h 56"/>
                <a:gd name="T14" fmla="*/ 58 w 98"/>
                <a:gd name="T15" fmla="*/ 12 h 56"/>
                <a:gd name="T16" fmla="*/ 54 w 98"/>
                <a:gd name="T17" fmla="*/ 16 h 56"/>
                <a:gd name="T18" fmla="*/ 52 w 98"/>
                <a:gd name="T19" fmla="*/ 18 h 56"/>
                <a:gd name="T20" fmla="*/ 54 w 98"/>
                <a:gd name="T21" fmla="*/ 22 h 56"/>
                <a:gd name="T22" fmla="*/ 54 w 98"/>
                <a:gd name="T23" fmla="*/ 26 h 56"/>
                <a:gd name="T24" fmla="*/ 42 w 98"/>
                <a:gd name="T25" fmla="*/ 26 h 56"/>
                <a:gd name="T26" fmla="*/ 40 w 98"/>
                <a:gd name="T27" fmla="*/ 30 h 56"/>
                <a:gd name="T28" fmla="*/ 32 w 98"/>
                <a:gd name="T29" fmla="*/ 30 h 56"/>
                <a:gd name="T30" fmla="*/ 20 w 98"/>
                <a:gd name="T31" fmla="*/ 40 h 56"/>
                <a:gd name="T32" fmla="*/ 16 w 98"/>
                <a:gd name="T33" fmla="*/ 44 h 56"/>
                <a:gd name="T34" fmla="*/ 12 w 98"/>
                <a:gd name="T35" fmla="*/ 44 h 56"/>
                <a:gd name="T36" fmla="*/ 10 w 98"/>
                <a:gd name="T37" fmla="*/ 40 h 56"/>
                <a:gd name="T38" fmla="*/ 10 w 98"/>
                <a:gd name="T39" fmla="*/ 38 h 56"/>
                <a:gd name="T40" fmla="*/ 6 w 98"/>
                <a:gd name="T41" fmla="*/ 42 h 56"/>
                <a:gd name="T42" fmla="*/ 0 w 98"/>
                <a:gd name="T43" fmla="*/ 48 h 56"/>
                <a:gd name="T44" fmla="*/ 4 w 98"/>
                <a:gd name="T45" fmla="*/ 48 h 56"/>
                <a:gd name="T46" fmla="*/ 8 w 98"/>
                <a:gd name="T47" fmla="*/ 48 h 56"/>
                <a:gd name="T48" fmla="*/ 10 w 98"/>
                <a:gd name="T49" fmla="*/ 52 h 56"/>
                <a:gd name="T50" fmla="*/ 10 w 98"/>
                <a:gd name="T51" fmla="*/ 56 h 56"/>
                <a:gd name="T52" fmla="*/ 14 w 98"/>
                <a:gd name="T53" fmla="*/ 56 h 56"/>
                <a:gd name="T54" fmla="*/ 24 w 98"/>
                <a:gd name="T55" fmla="*/ 52 h 56"/>
                <a:gd name="T56" fmla="*/ 28 w 98"/>
                <a:gd name="T57" fmla="*/ 46 h 56"/>
                <a:gd name="T58" fmla="*/ 32 w 98"/>
                <a:gd name="T59" fmla="*/ 44 h 56"/>
                <a:gd name="T60" fmla="*/ 36 w 98"/>
                <a:gd name="T61" fmla="*/ 46 h 56"/>
                <a:gd name="T62" fmla="*/ 48 w 98"/>
                <a:gd name="T63" fmla="*/ 38 h 56"/>
                <a:gd name="T64" fmla="*/ 58 w 98"/>
                <a:gd name="T65" fmla="*/ 30 h 56"/>
                <a:gd name="T66" fmla="*/ 56 w 98"/>
                <a:gd name="T67" fmla="*/ 22 h 56"/>
                <a:gd name="T68" fmla="*/ 72 w 98"/>
                <a:gd name="T69" fmla="*/ 22 h 56"/>
                <a:gd name="T70" fmla="*/ 88 w 98"/>
                <a:gd name="T71" fmla="*/ 18 h 56"/>
                <a:gd name="T72" fmla="*/ 96 w 98"/>
                <a:gd name="T73" fmla="*/ 10 h 56"/>
                <a:gd name="T74" fmla="*/ 98 w 98"/>
                <a:gd name="T75" fmla="*/ 0 h 56"/>
                <a:gd name="T76" fmla="*/ 90 w 98"/>
                <a:gd name="T77" fmla="*/ 6 h 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8"/>
                <a:gd name="T118" fmla="*/ 0 h 56"/>
                <a:gd name="T119" fmla="*/ 98 w 98"/>
                <a:gd name="T120" fmla="*/ 56 h 5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8" h="56">
                  <a:moveTo>
                    <a:pt x="90" y="6"/>
                  </a:moveTo>
                  <a:lnTo>
                    <a:pt x="90" y="6"/>
                  </a:lnTo>
                  <a:lnTo>
                    <a:pt x="82" y="6"/>
                  </a:lnTo>
                  <a:lnTo>
                    <a:pt x="74" y="4"/>
                  </a:lnTo>
                  <a:lnTo>
                    <a:pt x="76" y="8"/>
                  </a:lnTo>
                  <a:lnTo>
                    <a:pt x="80" y="10"/>
                  </a:lnTo>
                  <a:lnTo>
                    <a:pt x="84" y="10"/>
                  </a:lnTo>
                  <a:lnTo>
                    <a:pt x="82" y="12"/>
                  </a:lnTo>
                  <a:lnTo>
                    <a:pt x="80" y="14"/>
                  </a:lnTo>
                  <a:lnTo>
                    <a:pt x="70" y="12"/>
                  </a:lnTo>
                  <a:lnTo>
                    <a:pt x="64" y="12"/>
                  </a:lnTo>
                  <a:lnTo>
                    <a:pt x="58" y="12"/>
                  </a:lnTo>
                  <a:lnTo>
                    <a:pt x="54" y="16"/>
                  </a:lnTo>
                  <a:lnTo>
                    <a:pt x="52" y="18"/>
                  </a:lnTo>
                  <a:lnTo>
                    <a:pt x="46" y="20"/>
                  </a:lnTo>
                  <a:lnTo>
                    <a:pt x="54" y="22"/>
                  </a:lnTo>
                  <a:lnTo>
                    <a:pt x="54" y="26"/>
                  </a:lnTo>
                  <a:lnTo>
                    <a:pt x="48" y="26"/>
                  </a:lnTo>
                  <a:lnTo>
                    <a:pt x="42" y="26"/>
                  </a:lnTo>
                  <a:lnTo>
                    <a:pt x="40" y="30"/>
                  </a:lnTo>
                  <a:lnTo>
                    <a:pt x="32" y="30"/>
                  </a:lnTo>
                  <a:lnTo>
                    <a:pt x="20" y="40"/>
                  </a:lnTo>
                  <a:lnTo>
                    <a:pt x="18" y="42"/>
                  </a:lnTo>
                  <a:lnTo>
                    <a:pt x="16" y="44"/>
                  </a:lnTo>
                  <a:lnTo>
                    <a:pt x="12" y="44"/>
                  </a:lnTo>
                  <a:lnTo>
                    <a:pt x="10" y="42"/>
                  </a:lnTo>
                  <a:lnTo>
                    <a:pt x="10" y="40"/>
                  </a:lnTo>
                  <a:lnTo>
                    <a:pt x="10" y="38"/>
                  </a:lnTo>
                  <a:lnTo>
                    <a:pt x="8" y="40"/>
                  </a:lnTo>
                  <a:lnTo>
                    <a:pt x="6" y="42"/>
                  </a:lnTo>
                  <a:lnTo>
                    <a:pt x="0" y="48"/>
                  </a:lnTo>
                  <a:lnTo>
                    <a:pt x="4" y="48"/>
                  </a:lnTo>
                  <a:lnTo>
                    <a:pt x="8" y="48"/>
                  </a:lnTo>
                  <a:lnTo>
                    <a:pt x="10" y="52"/>
                  </a:lnTo>
                  <a:lnTo>
                    <a:pt x="8" y="52"/>
                  </a:lnTo>
                  <a:lnTo>
                    <a:pt x="10" y="56"/>
                  </a:lnTo>
                  <a:lnTo>
                    <a:pt x="14" y="56"/>
                  </a:lnTo>
                  <a:lnTo>
                    <a:pt x="20" y="54"/>
                  </a:lnTo>
                  <a:lnTo>
                    <a:pt x="24" y="52"/>
                  </a:lnTo>
                  <a:lnTo>
                    <a:pt x="28" y="48"/>
                  </a:lnTo>
                  <a:lnTo>
                    <a:pt x="28" y="46"/>
                  </a:lnTo>
                  <a:lnTo>
                    <a:pt x="32" y="44"/>
                  </a:lnTo>
                  <a:lnTo>
                    <a:pt x="36" y="46"/>
                  </a:lnTo>
                  <a:lnTo>
                    <a:pt x="42" y="42"/>
                  </a:lnTo>
                  <a:lnTo>
                    <a:pt x="48" y="38"/>
                  </a:lnTo>
                  <a:lnTo>
                    <a:pt x="58" y="30"/>
                  </a:lnTo>
                  <a:lnTo>
                    <a:pt x="56" y="26"/>
                  </a:lnTo>
                  <a:lnTo>
                    <a:pt x="56" y="22"/>
                  </a:lnTo>
                  <a:lnTo>
                    <a:pt x="72" y="22"/>
                  </a:lnTo>
                  <a:lnTo>
                    <a:pt x="84" y="20"/>
                  </a:lnTo>
                  <a:lnTo>
                    <a:pt x="88" y="18"/>
                  </a:lnTo>
                  <a:lnTo>
                    <a:pt x="92" y="14"/>
                  </a:lnTo>
                  <a:lnTo>
                    <a:pt x="96" y="10"/>
                  </a:lnTo>
                  <a:lnTo>
                    <a:pt x="98" y="0"/>
                  </a:lnTo>
                  <a:lnTo>
                    <a:pt x="90" y="6"/>
                  </a:lnTo>
                  <a:close/>
                </a:path>
              </a:pathLst>
            </a:custGeom>
            <a:solidFill>
              <a:schemeClr val="bg1"/>
            </a:solidFill>
            <a:ln w="3175" cmpd="sng">
              <a:solidFill>
                <a:schemeClr val="bg1"/>
              </a:solidFill>
              <a:prstDash val="solid"/>
              <a:round/>
            </a:ln>
          </p:spPr>
          <p:txBody>
            <a:bodyPr/>
            <a:lstStyle/>
            <a:p>
              <a:endParaRPr lang="en-GB"/>
            </a:p>
          </p:txBody>
        </p:sp>
        <p:sp>
          <p:nvSpPr>
            <p:cNvPr id="180" name="Freeform 236"/>
            <p:cNvSpPr/>
            <p:nvPr/>
          </p:nvSpPr>
          <p:spPr bwMode="auto">
            <a:xfrm>
              <a:off x="4763909" y="4426044"/>
              <a:ext cx="12390" cy="12111"/>
            </a:xfrm>
            <a:custGeom>
              <a:gdLst>
                <a:gd name="T0" fmla="*/ 2 w 4"/>
                <a:gd name="T1" fmla="*/ 0 h 4"/>
                <a:gd name="T2" fmla="*/ 2 w 4"/>
                <a:gd name="T3" fmla="*/ 0 h 4"/>
                <a:gd name="T4" fmla="*/ 0 w 4"/>
                <a:gd name="T5" fmla="*/ 0 h 4"/>
                <a:gd name="T6" fmla="*/ 0 w 4"/>
                <a:gd name="T7" fmla="*/ 2 h 4"/>
                <a:gd name="T8" fmla="*/ 0 w 4"/>
                <a:gd name="T9" fmla="*/ 4 h 4"/>
                <a:gd name="T10" fmla="*/ 0 w 4"/>
                <a:gd name="T11" fmla="*/ 4 h 4"/>
                <a:gd name="T12" fmla="*/ 2 w 4"/>
                <a:gd name="T13" fmla="*/ 4 h 4"/>
                <a:gd name="T14" fmla="*/ 4 w 4"/>
                <a:gd name="T15" fmla="*/ 2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0" y="2"/>
                  </a:lnTo>
                  <a:lnTo>
                    <a:pt x="0" y="4"/>
                  </a:lnTo>
                  <a:lnTo>
                    <a:pt x="2" y="4"/>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81" name="Freeform 237"/>
            <p:cNvSpPr/>
            <p:nvPr/>
          </p:nvSpPr>
          <p:spPr bwMode="auto">
            <a:xfrm>
              <a:off x="5170311" y="3607288"/>
              <a:ext cx="27260" cy="16955"/>
            </a:xfrm>
            <a:custGeom>
              <a:gdLst>
                <a:gd name="T0" fmla="*/ 8 w 10"/>
                <a:gd name="T1" fmla="*/ 6 h 6"/>
                <a:gd name="T2" fmla="*/ 8 w 10"/>
                <a:gd name="T3" fmla="*/ 6 h 6"/>
                <a:gd name="T4" fmla="*/ 10 w 10"/>
                <a:gd name="T5" fmla="*/ 4 h 6"/>
                <a:gd name="T6" fmla="*/ 10 w 10"/>
                <a:gd name="T7" fmla="*/ 2 h 6"/>
                <a:gd name="T8" fmla="*/ 6 w 10"/>
                <a:gd name="T9" fmla="*/ 0 h 6"/>
                <a:gd name="T10" fmla="*/ 6 w 10"/>
                <a:gd name="T11" fmla="*/ 0 h 6"/>
                <a:gd name="T12" fmla="*/ 4 w 10"/>
                <a:gd name="T13" fmla="*/ 2 h 6"/>
                <a:gd name="T14" fmla="*/ 2 w 10"/>
                <a:gd name="T15" fmla="*/ 2 h 6"/>
                <a:gd name="T16" fmla="*/ 2 w 10"/>
                <a:gd name="T17" fmla="*/ 2 h 6"/>
                <a:gd name="T18" fmla="*/ 0 w 10"/>
                <a:gd name="T19" fmla="*/ 4 h 6"/>
                <a:gd name="T20" fmla="*/ 2 w 10"/>
                <a:gd name="T21" fmla="*/ 4 h 6"/>
                <a:gd name="T22" fmla="*/ 8 w 10"/>
                <a:gd name="T23" fmla="*/ 6 h 6"/>
                <a:gd name="T24" fmla="*/ 8 w 10"/>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6"/>
                <a:gd name="T41" fmla="*/ 10 w 10"/>
                <a:gd name="T42" fmla="*/ 6 h 6"/>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6">
                  <a:moveTo>
                    <a:pt x="8" y="6"/>
                  </a:moveTo>
                  <a:lnTo>
                    <a:pt x="8" y="6"/>
                  </a:lnTo>
                  <a:lnTo>
                    <a:pt x="10" y="4"/>
                  </a:lnTo>
                  <a:lnTo>
                    <a:pt x="10" y="2"/>
                  </a:lnTo>
                  <a:lnTo>
                    <a:pt x="6" y="0"/>
                  </a:lnTo>
                  <a:lnTo>
                    <a:pt x="4" y="2"/>
                  </a:lnTo>
                  <a:lnTo>
                    <a:pt x="2" y="2"/>
                  </a:lnTo>
                  <a:lnTo>
                    <a:pt x="0" y="4"/>
                  </a:lnTo>
                  <a:lnTo>
                    <a:pt x="2" y="4"/>
                  </a:lnTo>
                  <a:lnTo>
                    <a:pt x="8" y="6"/>
                  </a:lnTo>
                  <a:close/>
                </a:path>
              </a:pathLst>
            </a:custGeom>
            <a:solidFill>
              <a:srgbClr val="B7BCBE"/>
            </a:solidFill>
            <a:ln w="3175" cmpd="sng">
              <a:solidFill>
                <a:schemeClr val="bg1"/>
              </a:solidFill>
              <a:prstDash val="solid"/>
              <a:round/>
            </a:ln>
          </p:spPr>
          <p:txBody>
            <a:bodyPr/>
            <a:lstStyle/>
            <a:p>
              <a:endParaRPr lang="en-GB"/>
            </a:p>
          </p:txBody>
        </p:sp>
        <p:sp>
          <p:nvSpPr>
            <p:cNvPr id="182" name="Freeform 238"/>
            <p:cNvSpPr/>
            <p:nvPr/>
          </p:nvSpPr>
          <p:spPr bwMode="auto">
            <a:xfrm>
              <a:off x="4865510" y="3401388"/>
              <a:ext cx="44606" cy="38759"/>
            </a:xfrm>
            <a:custGeom>
              <a:gdLst>
                <a:gd name="T0" fmla="*/ 4 w 16"/>
                <a:gd name="T1" fmla="*/ 12 h 14"/>
                <a:gd name="T2" fmla="*/ 4 w 16"/>
                <a:gd name="T3" fmla="*/ 12 h 14"/>
                <a:gd name="T4" fmla="*/ 4 w 16"/>
                <a:gd name="T5" fmla="*/ 12 h 14"/>
                <a:gd name="T6" fmla="*/ 6 w 16"/>
                <a:gd name="T7" fmla="*/ 14 h 14"/>
                <a:gd name="T8" fmla="*/ 10 w 16"/>
                <a:gd name="T9" fmla="*/ 14 h 14"/>
                <a:gd name="T10" fmla="*/ 10 w 16"/>
                <a:gd name="T11" fmla="*/ 14 h 14"/>
                <a:gd name="T12" fmla="*/ 14 w 16"/>
                <a:gd name="T13" fmla="*/ 14 h 14"/>
                <a:gd name="T14" fmla="*/ 16 w 16"/>
                <a:gd name="T15" fmla="*/ 12 h 14"/>
                <a:gd name="T16" fmla="*/ 14 w 16"/>
                <a:gd name="T17" fmla="*/ 8 h 14"/>
                <a:gd name="T18" fmla="*/ 4 w 16"/>
                <a:gd name="T19" fmla="*/ 0 h 14"/>
                <a:gd name="T20" fmla="*/ 0 w 16"/>
                <a:gd name="T21" fmla="*/ 2 h 14"/>
                <a:gd name="T22" fmla="*/ 0 w 16"/>
                <a:gd name="T23" fmla="*/ 2 h 14"/>
                <a:gd name="T24" fmla="*/ 0 w 16"/>
                <a:gd name="T25" fmla="*/ 12 h 14"/>
                <a:gd name="T26" fmla="*/ 0 w 16"/>
                <a:gd name="T27" fmla="*/ 12 h 14"/>
                <a:gd name="T28" fmla="*/ 2 w 16"/>
                <a:gd name="T29" fmla="*/ 12 h 14"/>
                <a:gd name="T30" fmla="*/ 4 w 16"/>
                <a:gd name="T31" fmla="*/ 12 h 14"/>
                <a:gd name="T32" fmla="*/ 4 w 16"/>
                <a:gd name="T33" fmla="*/ 12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4"/>
                <a:gd name="T53" fmla="*/ 16 w 16"/>
                <a:gd name="T54" fmla="*/ 14 h 1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4">
                  <a:moveTo>
                    <a:pt x="4" y="12"/>
                  </a:moveTo>
                  <a:lnTo>
                    <a:pt x="4" y="12"/>
                  </a:lnTo>
                  <a:lnTo>
                    <a:pt x="6" y="14"/>
                  </a:lnTo>
                  <a:lnTo>
                    <a:pt x="10" y="14"/>
                  </a:lnTo>
                  <a:lnTo>
                    <a:pt x="14" y="14"/>
                  </a:lnTo>
                  <a:lnTo>
                    <a:pt x="16" y="12"/>
                  </a:lnTo>
                  <a:lnTo>
                    <a:pt x="14" y="8"/>
                  </a:lnTo>
                  <a:lnTo>
                    <a:pt x="4" y="0"/>
                  </a:lnTo>
                  <a:lnTo>
                    <a:pt x="0" y="2"/>
                  </a:lnTo>
                  <a:lnTo>
                    <a:pt x="0" y="12"/>
                  </a:lnTo>
                  <a:lnTo>
                    <a:pt x="2" y="12"/>
                  </a:lnTo>
                  <a:lnTo>
                    <a:pt x="4" y="12"/>
                  </a:lnTo>
                  <a:close/>
                </a:path>
              </a:pathLst>
            </a:custGeom>
            <a:solidFill>
              <a:srgbClr val="B7BCBE"/>
            </a:solidFill>
            <a:ln w="3175" cmpd="sng">
              <a:solidFill>
                <a:schemeClr val="bg1"/>
              </a:solidFill>
              <a:prstDash val="solid"/>
              <a:round/>
            </a:ln>
          </p:spPr>
          <p:txBody>
            <a:bodyPr/>
            <a:lstStyle/>
            <a:p>
              <a:endParaRPr lang="en-GB"/>
            </a:p>
          </p:txBody>
        </p:sp>
        <p:sp>
          <p:nvSpPr>
            <p:cNvPr id="183" name="Freeform 239"/>
            <p:cNvSpPr/>
            <p:nvPr/>
          </p:nvSpPr>
          <p:spPr bwMode="auto">
            <a:xfrm>
              <a:off x="5205003" y="3709027"/>
              <a:ext cx="9911" cy="16955"/>
            </a:xfrm>
            <a:custGeom>
              <a:gdLst>
                <a:gd name="T0" fmla="*/ 4 w 4"/>
                <a:gd name="T1" fmla="*/ 6 h 6"/>
                <a:gd name="T2" fmla="*/ 4 w 4"/>
                <a:gd name="T3" fmla="*/ 6 h 6"/>
                <a:gd name="T4" fmla="*/ 4 w 4"/>
                <a:gd name="T5" fmla="*/ 0 h 6"/>
                <a:gd name="T6" fmla="*/ 4 w 4"/>
                <a:gd name="T7" fmla="*/ 0 h 6"/>
                <a:gd name="T8" fmla="*/ 2 w 4"/>
                <a:gd name="T9" fmla="*/ 2 h 6"/>
                <a:gd name="T10" fmla="*/ 0 w 4"/>
                <a:gd name="T11" fmla="*/ 4 h 6"/>
                <a:gd name="T12" fmla="*/ 0 w 4"/>
                <a:gd name="T13" fmla="*/ 6 h 6"/>
                <a:gd name="T14" fmla="*/ 4 w 4"/>
                <a:gd name="T15" fmla="*/ 6 h 6"/>
                <a:gd name="T16" fmla="*/ 4 w 4"/>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6"/>
                  </a:moveTo>
                  <a:lnTo>
                    <a:pt x="4" y="6"/>
                  </a:lnTo>
                  <a:lnTo>
                    <a:pt x="4" y="0"/>
                  </a:lnTo>
                  <a:lnTo>
                    <a:pt x="2" y="2"/>
                  </a:lnTo>
                  <a:lnTo>
                    <a:pt x="0" y="4"/>
                  </a:lnTo>
                  <a:lnTo>
                    <a:pt x="0" y="6"/>
                  </a:lnTo>
                  <a:lnTo>
                    <a:pt x="4" y="6"/>
                  </a:lnTo>
                  <a:close/>
                </a:path>
              </a:pathLst>
            </a:custGeom>
            <a:solidFill>
              <a:srgbClr val="B7BCBE"/>
            </a:solidFill>
            <a:ln w="3175" cmpd="sng">
              <a:solidFill>
                <a:schemeClr val="bg1"/>
              </a:solidFill>
              <a:prstDash val="solid"/>
              <a:round/>
            </a:ln>
          </p:spPr>
          <p:txBody>
            <a:bodyPr/>
            <a:lstStyle/>
            <a:p>
              <a:endParaRPr lang="en-GB"/>
            </a:p>
          </p:txBody>
        </p:sp>
        <p:sp>
          <p:nvSpPr>
            <p:cNvPr id="184" name="Freeform 240"/>
            <p:cNvSpPr/>
            <p:nvPr/>
          </p:nvSpPr>
          <p:spPr bwMode="auto">
            <a:xfrm>
              <a:off x="3633913" y="3566110"/>
              <a:ext cx="22301" cy="16955"/>
            </a:xfrm>
            <a:custGeom>
              <a:gdLst>
                <a:gd name="T0" fmla="*/ 6 w 8"/>
                <a:gd name="T1" fmla="*/ 2 h 6"/>
                <a:gd name="T2" fmla="*/ 6 w 8"/>
                <a:gd name="T3" fmla="*/ 2 h 6"/>
                <a:gd name="T4" fmla="*/ 2 w 8"/>
                <a:gd name="T5" fmla="*/ 2 h 6"/>
                <a:gd name="T6" fmla="*/ 2 w 8"/>
                <a:gd name="T7" fmla="*/ 2 h 6"/>
                <a:gd name="T8" fmla="*/ 0 w 8"/>
                <a:gd name="T9" fmla="*/ 6 h 6"/>
                <a:gd name="T10" fmla="*/ 2 w 8"/>
                <a:gd name="T11" fmla="*/ 6 h 6"/>
                <a:gd name="T12" fmla="*/ 8 w 8"/>
                <a:gd name="T13" fmla="*/ 2 h 6"/>
                <a:gd name="T14" fmla="*/ 8 w 8"/>
                <a:gd name="T15" fmla="*/ 2 h 6"/>
                <a:gd name="T16" fmla="*/ 8 w 8"/>
                <a:gd name="T17" fmla="*/ 2 h 6"/>
                <a:gd name="T18" fmla="*/ 8 w 8"/>
                <a:gd name="T19" fmla="*/ 0 h 6"/>
                <a:gd name="T20" fmla="*/ 6 w 8"/>
                <a:gd name="T21" fmla="*/ 2 h 6"/>
                <a:gd name="T22" fmla="*/ 6 w 8"/>
                <a:gd name="T23" fmla="*/ 2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6"/>
                <a:gd name="T38" fmla="*/ 8 w 8"/>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6">
                  <a:moveTo>
                    <a:pt x="6" y="2"/>
                  </a:moveTo>
                  <a:lnTo>
                    <a:pt x="6" y="2"/>
                  </a:lnTo>
                  <a:lnTo>
                    <a:pt x="2" y="2"/>
                  </a:lnTo>
                  <a:lnTo>
                    <a:pt x="0" y="6"/>
                  </a:lnTo>
                  <a:lnTo>
                    <a:pt x="2" y="6"/>
                  </a:lnTo>
                  <a:lnTo>
                    <a:pt x="8" y="2"/>
                  </a:lnTo>
                  <a:lnTo>
                    <a:pt x="8" y="0"/>
                  </a:lnTo>
                  <a:lnTo>
                    <a:pt x="6" y="2"/>
                  </a:lnTo>
                  <a:close/>
                </a:path>
              </a:pathLst>
            </a:custGeom>
            <a:solidFill>
              <a:srgbClr val="B7BCBE"/>
            </a:solidFill>
            <a:ln w="3175" cmpd="sng">
              <a:solidFill>
                <a:schemeClr val="bg1"/>
              </a:solidFill>
              <a:prstDash val="solid"/>
              <a:round/>
            </a:ln>
          </p:spPr>
          <p:txBody>
            <a:bodyPr/>
            <a:lstStyle/>
            <a:p>
              <a:endParaRPr lang="en-GB"/>
            </a:p>
          </p:txBody>
        </p:sp>
        <p:sp>
          <p:nvSpPr>
            <p:cNvPr id="185" name="Freeform 241"/>
            <p:cNvSpPr/>
            <p:nvPr/>
          </p:nvSpPr>
          <p:spPr bwMode="auto">
            <a:xfrm>
              <a:off x="4999326" y="2449404"/>
              <a:ext cx="29736" cy="24222"/>
            </a:xfrm>
            <a:custGeom>
              <a:gdLst>
                <a:gd name="T0" fmla="*/ 4 w 10"/>
                <a:gd name="T1" fmla="*/ 4 h 8"/>
                <a:gd name="T2" fmla="*/ 4 w 10"/>
                <a:gd name="T3" fmla="*/ 8 h 8"/>
                <a:gd name="T4" fmla="*/ 4 w 10"/>
                <a:gd name="T5" fmla="*/ 8 h 8"/>
                <a:gd name="T6" fmla="*/ 8 w 10"/>
                <a:gd name="T7" fmla="*/ 6 h 8"/>
                <a:gd name="T8" fmla="*/ 10 w 10"/>
                <a:gd name="T9" fmla="*/ 4 h 8"/>
                <a:gd name="T10" fmla="*/ 8 w 10"/>
                <a:gd name="T11" fmla="*/ 0 h 8"/>
                <a:gd name="T12" fmla="*/ 4 w 10"/>
                <a:gd name="T13" fmla="*/ 0 h 8"/>
                <a:gd name="T14" fmla="*/ 4 w 10"/>
                <a:gd name="T15" fmla="*/ 0 h 8"/>
                <a:gd name="T16" fmla="*/ 4 w 10"/>
                <a:gd name="T17" fmla="*/ 0 h 8"/>
                <a:gd name="T18" fmla="*/ 2 w 10"/>
                <a:gd name="T19" fmla="*/ 0 h 8"/>
                <a:gd name="T20" fmla="*/ 0 w 10"/>
                <a:gd name="T21" fmla="*/ 4 h 8"/>
                <a:gd name="T22" fmla="*/ 0 w 10"/>
                <a:gd name="T23" fmla="*/ 4 h 8"/>
                <a:gd name="T24" fmla="*/ 0 w 10"/>
                <a:gd name="T25" fmla="*/ 4 h 8"/>
                <a:gd name="T26" fmla="*/ 0 w 10"/>
                <a:gd name="T27" fmla="*/ 4 h 8"/>
                <a:gd name="T28" fmla="*/ 4 w 10"/>
                <a:gd name="T29" fmla="*/ 4 h 8"/>
                <a:gd name="T30" fmla="*/ 4 w 10"/>
                <a:gd name="T31" fmla="*/ 4 h 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
                <a:gd name="T49" fmla="*/ 0 h 8"/>
                <a:gd name="T50" fmla="*/ 10 w 10"/>
                <a:gd name="T51" fmla="*/ 8 h 8"/>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 h="8">
                  <a:moveTo>
                    <a:pt x="4" y="4"/>
                  </a:moveTo>
                  <a:lnTo>
                    <a:pt x="4" y="8"/>
                  </a:lnTo>
                  <a:lnTo>
                    <a:pt x="8" y="6"/>
                  </a:lnTo>
                  <a:lnTo>
                    <a:pt x="10" y="4"/>
                  </a:lnTo>
                  <a:lnTo>
                    <a:pt x="8" y="0"/>
                  </a:lnTo>
                  <a:lnTo>
                    <a:pt x="4" y="0"/>
                  </a:lnTo>
                  <a:lnTo>
                    <a:pt x="2" y="0"/>
                  </a:lnTo>
                  <a:lnTo>
                    <a:pt x="0" y="4"/>
                  </a:lnTo>
                  <a:lnTo>
                    <a:pt x="4" y="4"/>
                  </a:lnTo>
                  <a:close/>
                </a:path>
              </a:pathLst>
            </a:custGeom>
            <a:solidFill>
              <a:srgbClr val="B7BCBE"/>
            </a:solidFill>
            <a:ln w="3175" cmpd="sng">
              <a:solidFill>
                <a:schemeClr val="bg1"/>
              </a:solidFill>
              <a:prstDash val="solid"/>
              <a:round/>
            </a:ln>
          </p:spPr>
          <p:txBody>
            <a:bodyPr/>
            <a:lstStyle/>
            <a:p>
              <a:endParaRPr lang="en-GB"/>
            </a:p>
          </p:txBody>
        </p:sp>
        <p:sp>
          <p:nvSpPr>
            <p:cNvPr id="186" name="Freeform 242"/>
            <p:cNvSpPr/>
            <p:nvPr/>
          </p:nvSpPr>
          <p:spPr bwMode="auto">
            <a:xfrm>
              <a:off x="3135823" y="2919339"/>
              <a:ext cx="22301" cy="24222"/>
            </a:xfrm>
            <a:custGeom>
              <a:gdLst>
                <a:gd name="T0" fmla="*/ 2 w 8"/>
                <a:gd name="T1" fmla="*/ 0 h 8"/>
                <a:gd name="T2" fmla="*/ 2 w 8"/>
                <a:gd name="T3" fmla="*/ 0 h 8"/>
                <a:gd name="T4" fmla="*/ 0 w 8"/>
                <a:gd name="T5" fmla="*/ 2 h 8"/>
                <a:gd name="T6" fmla="*/ 0 w 8"/>
                <a:gd name="T7" fmla="*/ 4 h 8"/>
                <a:gd name="T8" fmla="*/ 0 w 8"/>
                <a:gd name="T9" fmla="*/ 8 h 8"/>
                <a:gd name="T10" fmla="*/ 0 w 8"/>
                <a:gd name="T11" fmla="*/ 8 h 8"/>
                <a:gd name="T12" fmla="*/ 6 w 8"/>
                <a:gd name="T13" fmla="*/ 6 h 8"/>
                <a:gd name="T14" fmla="*/ 8 w 8"/>
                <a:gd name="T15" fmla="*/ 4 h 8"/>
                <a:gd name="T16" fmla="*/ 6 w 8"/>
                <a:gd name="T17" fmla="*/ 2 h 8"/>
                <a:gd name="T18" fmla="*/ 2 w 8"/>
                <a:gd name="T19" fmla="*/ 0 h 8"/>
                <a:gd name="T20" fmla="*/ 2 w 8"/>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8"/>
                <a:gd name="T35" fmla="*/ 8 w 8"/>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8">
                  <a:moveTo>
                    <a:pt x="2" y="0"/>
                  </a:moveTo>
                  <a:lnTo>
                    <a:pt x="2" y="0"/>
                  </a:lnTo>
                  <a:lnTo>
                    <a:pt x="0" y="2"/>
                  </a:lnTo>
                  <a:lnTo>
                    <a:pt x="0" y="4"/>
                  </a:lnTo>
                  <a:lnTo>
                    <a:pt x="0" y="8"/>
                  </a:lnTo>
                  <a:lnTo>
                    <a:pt x="6" y="6"/>
                  </a:lnTo>
                  <a:lnTo>
                    <a:pt x="8" y="4"/>
                  </a:lnTo>
                  <a:lnTo>
                    <a:pt x="6"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87" name="Freeform 243"/>
            <p:cNvSpPr/>
            <p:nvPr/>
          </p:nvSpPr>
          <p:spPr bwMode="auto">
            <a:xfrm>
              <a:off x="3170518" y="3011388"/>
              <a:ext cx="17346" cy="12111"/>
            </a:xfrm>
            <a:custGeom>
              <a:gdLst>
                <a:gd name="T0" fmla="*/ 6 w 6"/>
                <a:gd name="T1" fmla="*/ 4 h 4"/>
                <a:gd name="T2" fmla="*/ 6 w 6"/>
                <a:gd name="T3" fmla="*/ 4 h 4"/>
                <a:gd name="T4" fmla="*/ 6 w 6"/>
                <a:gd name="T5" fmla="*/ 0 h 4"/>
                <a:gd name="T6" fmla="*/ 4 w 6"/>
                <a:gd name="T7" fmla="*/ 0 h 4"/>
                <a:gd name="T8" fmla="*/ 4 w 6"/>
                <a:gd name="T9" fmla="*/ 0 h 4"/>
                <a:gd name="T10" fmla="*/ 0 w 6"/>
                <a:gd name="T11" fmla="*/ 0 h 4"/>
                <a:gd name="T12" fmla="*/ 2 w 6"/>
                <a:gd name="T13" fmla="*/ 0 h 4"/>
                <a:gd name="T14" fmla="*/ 6 w 6"/>
                <a:gd name="T15" fmla="*/ 4 h 4"/>
                <a:gd name="T16" fmla="*/ 6 w 6"/>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4"/>
                <a:gd name="T29" fmla="*/ 6 w 6"/>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4">
                  <a:moveTo>
                    <a:pt x="6" y="4"/>
                  </a:moveTo>
                  <a:lnTo>
                    <a:pt x="6" y="4"/>
                  </a:lnTo>
                  <a:lnTo>
                    <a:pt x="6" y="0"/>
                  </a:lnTo>
                  <a:lnTo>
                    <a:pt x="4" y="0"/>
                  </a:lnTo>
                  <a:lnTo>
                    <a:pt x="0" y="0"/>
                  </a:lnTo>
                  <a:lnTo>
                    <a:pt x="2" y="0"/>
                  </a:lnTo>
                  <a:lnTo>
                    <a:pt x="6" y="4"/>
                  </a:lnTo>
                  <a:close/>
                </a:path>
              </a:pathLst>
            </a:custGeom>
            <a:solidFill>
              <a:srgbClr val="B7BCBE"/>
            </a:solidFill>
            <a:ln w="3175" cmpd="sng">
              <a:solidFill>
                <a:schemeClr val="bg1"/>
              </a:solidFill>
              <a:prstDash val="solid"/>
              <a:round/>
            </a:ln>
          </p:spPr>
          <p:txBody>
            <a:bodyPr/>
            <a:lstStyle/>
            <a:p>
              <a:endParaRPr lang="en-GB"/>
            </a:p>
          </p:txBody>
        </p:sp>
        <p:sp>
          <p:nvSpPr>
            <p:cNvPr id="188" name="Freeform 244"/>
            <p:cNvSpPr/>
            <p:nvPr/>
          </p:nvSpPr>
          <p:spPr bwMode="auto">
            <a:xfrm>
              <a:off x="3998190" y="3847102"/>
              <a:ext cx="34692" cy="50868"/>
            </a:xfrm>
            <a:custGeom>
              <a:gdLst>
                <a:gd name="T0" fmla="*/ 12 w 12"/>
                <a:gd name="T1" fmla="*/ 6 h 18"/>
                <a:gd name="T2" fmla="*/ 12 w 12"/>
                <a:gd name="T3" fmla="*/ 6 h 18"/>
                <a:gd name="T4" fmla="*/ 10 w 12"/>
                <a:gd name="T5" fmla="*/ 6 h 18"/>
                <a:gd name="T6" fmla="*/ 6 w 12"/>
                <a:gd name="T7" fmla="*/ 6 h 18"/>
                <a:gd name="T8" fmla="*/ 6 w 12"/>
                <a:gd name="T9" fmla="*/ 0 h 18"/>
                <a:gd name="T10" fmla="*/ 6 w 12"/>
                <a:gd name="T11" fmla="*/ 0 h 18"/>
                <a:gd name="T12" fmla="*/ 2 w 12"/>
                <a:gd name="T13" fmla="*/ 2 h 18"/>
                <a:gd name="T14" fmla="*/ 0 w 12"/>
                <a:gd name="T15" fmla="*/ 4 h 18"/>
                <a:gd name="T16" fmla="*/ 4 w 12"/>
                <a:gd name="T17" fmla="*/ 10 h 18"/>
                <a:gd name="T18" fmla="*/ 10 w 12"/>
                <a:gd name="T19" fmla="*/ 18 h 18"/>
                <a:gd name="T20" fmla="*/ 10 w 12"/>
                <a:gd name="T21" fmla="*/ 18 h 18"/>
                <a:gd name="T22" fmla="*/ 12 w 12"/>
                <a:gd name="T23" fmla="*/ 14 h 18"/>
                <a:gd name="T24" fmla="*/ 12 w 12"/>
                <a:gd name="T25" fmla="*/ 14 h 18"/>
                <a:gd name="T26" fmla="*/ 12 w 12"/>
                <a:gd name="T27" fmla="*/ 12 h 18"/>
                <a:gd name="T28" fmla="*/ 12 w 12"/>
                <a:gd name="T29" fmla="*/ 12 h 18"/>
                <a:gd name="T30" fmla="*/ 12 w 12"/>
                <a:gd name="T31" fmla="*/ 6 h 18"/>
                <a:gd name="T32" fmla="*/ 12 w 12"/>
                <a:gd name="T33" fmla="*/ 6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12" y="6"/>
                  </a:moveTo>
                  <a:lnTo>
                    <a:pt x="12" y="6"/>
                  </a:lnTo>
                  <a:lnTo>
                    <a:pt x="10" y="6"/>
                  </a:lnTo>
                  <a:lnTo>
                    <a:pt x="6" y="6"/>
                  </a:lnTo>
                  <a:lnTo>
                    <a:pt x="6" y="0"/>
                  </a:lnTo>
                  <a:lnTo>
                    <a:pt x="2" y="2"/>
                  </a:lnTo>
                  <a:lnTo>
                    <a:pt x="0" y="4"/>
                  </a:lnTo>
                  <a:lnTo>
                    <a:pt x="4" y="10"/>
                  </a:lnTo>
                  <a:lnTo>
                    <a:pt x="10" y="18"/>
                  </a:lnTo>
                  <a:lnTo>
                    <a:pt x="12" y="14"/>
                  </a:lnTo>
                  <a:lnTo>
                    <a:pt x="12" y="12"/>
                  </a:lnTo>
                  <a:lnTo>
                    <a:pt x="12" y="6"/>
                  </a:lnTo>
                  <a:close/>
                </a:path>
              </a:pathLst>
            </a:custGeom>
            <a:solidFill>
              <a:srgbClr val="B7BCBE"/>
            </a:solidFill>
            <a:ln w="3175" cmpd="sng">
              <a:solidFill>
                <a:schemeClr val="bg1"/>
              </a:solidFill>
              <a:prstDash val="solid"/>
              <a:round/>
            </a:ln>
          </p:spPr>
          <p:txBody>
            <a:bodyPr/>
            <a:lstStyle/>
            <a:p>
              <a:endParaRPr lang="en-GB"/>
            </a:p>
          </p:txBody>
        </p:sp>
        <p:sp>
          <p:nvSpPr>
            <p:cNvPr id="189" name="Freeform 245"/>
            <p:cNvSpPr/>
            <p:nvPr/>
          </p:nvSpPr>
          <p:spPr bwMode="auto">
            <a:xfrm>
              <a:off x="3462928" y="3384432"/>
              <a:ext cx="42125" cy="16955"/>
            </a:xfrm>
            <a:custGeom>
              <a:gdLst>
                <a:gd name="T0" fmla="*/ 12 w 14"/>
                <a:gd name="T1" fmla="*/ 6 h 6"/>
                <a:gd name="T2" fmla="*/ 14 w 14"/>
                <a:gd name="T3" fmla="*/ 0 h 6"/>
                <a:gd name="T4" fmla="*/ 6 w 14"/>
                <a:gd name="T5" fmla="*/ 0 h 6"/>
                <a:gd name="T6" fmla="*/ 6 w 14"/>
                <a:gd name="T7" fmla="*/ 0 h 6"/>
                <a:gd name="T8" fmla="*/ 0 w 14"/>
                <a:gd name="T9" fmla="*/ 2 h 6"/>
                <a:gd name="T10" fmla="*/ 0 w 14"/>
                <a:gd name="T11" fmla="*/ 2 h 6"/>
                <a:gd name="T12" fmla="*/ 0 w 14"/>
                <a:gd name="T13" fmla="*/ 6 h 6"/>
                <a:gd name="T14" fmla="*/ 0 w 14"/>
                <a:gd name="T15" fmla="*/ 6 h 6"/>
                <a:gd name="T16" fmla="*/ 12 w 14"/>
                <a:gd name="T17" fmla="*/ 6 h 6"/>
                <a:gd name="T18" fmla="*/ 12 w 14"/>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
                <a:gd name="T32" fmla="*/ 14 w 14"/>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
                  <a:moveTo>
                    <a:pt x="12" y="6"/>
                  </a:moveTo>
                  <a:lnTo>
                    <a:pt x="14" y="0"/>
                  </a:lnTo>
                  <a:lnTo>
                    <a:pt x="6" y="0"/>
                  </a:lnTo>
                  <a:lnTo>
                    <a:pt x="0" y="2"/>
                  </a:lnTo>
                  <a:lnTo>
                    <a:pt x="0" y="6"/>
                  </a:lnTo>
                  <a:lnTo>
                    <a:pt x="12" y="6"/>
                  </a:lnTo>
                  <a:close/>
                </a:path>
              </a:pathLst>
            </a:custGeom>
            <a:solidFill>
              <a:srgbClr val="B7BCBE"/>
            </a:solidFill>
            <a:ln w="3175" cmpd="sng">
              <a:solidFill>
                <a:schemeClr val="bg1"/>
              </a:solidFill>
              <a:prstDash val="solid"/>
              <a:round/>
            </a:ln>
          </p:spPr>
          <p:txBody>
            <a:bodyPr/>
            <a:lstStyle/>
            <a:p>
              <a:endParaRPr lang="en-GB"/>
            </a:p>
          </p:txBody>
        </p:sp>
        <p:sp>
          <p:nvSpPr>
            <p:cNvPr id="190" name="Freeform 246"/>
            <p:cNvSpPr/>
            <p:nvPr/>
          </p:nvSpPr>
          <p:spPr bwMode="auto">
            <a:xfrm>
              <a:off x="5883995" y="3663002"/>
              <a:ext cx="4957" cy="7267"/>
            </a:xfrm>
            <a:custGeom>
              <a:gdLst>
                <a:gd name="T0" fmla="*/ 2 w 2"/>
                <a:gd name="T1" fmla="*/ 0 h 2"/>
                <a:gd name="T2" fmla="*/ 2 w 2"/>
                <a:gd name="T3" fmla="*/ 0 h 2"/>
                <a:gd name="T4" fmla="*/ 0 w 2"/>
                <a:gd name="T5" fmla="*/ 2 h 2"/>
                <a:gd name="T6" fmla="*/ 2 w 2"/>
                <a:gd name="T7" fmla="*/ 2 h 2"/>
                <a:gd name="T8" fmla="*/ 2 w 2"/>
                <a:gd name="T9" fmla="*/ 2 h 2"/>
                <a:gd name="T10" fmla="*/ 2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0" y="2"/>
                  </a:lnTo>
                  <a:lnTo>
                    <a:pt x="2"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91" name="Freeform 247"/>
            <p:cNvSpPr/>
            <p:nvPr/>
          </p:nvSpPr>
          <p:spPr bwMode="auto">
            <a:xfrm>
              <a:off x="3368762" y="3154308"/>
              <a:ext cx="24781" cy="29068"/>
            </a:xfrm>
            <a:custGeom>
              <a:gdLst>
                <a:gd name="T0" fmla="*/ 2 w 8"/>
                <a:gd name="T1" fmla="*/ 8 h 10"/>
                <a:gd name="T2" fmla="*/ 2 w 8"/>
                <a:gd name="T3" fmla="*/ 8 h 10"/>
                <a:gd name="T4" fmla="*/ 8 w 8"/>
                <a:gd name="T5" fmla="*/ 2 h 10"/>
                <a:gd name="T6" fmla="*/ 8 w 8"/>
                <a:gd name="T7" fmla="*/ 2 h 10"/>
                <a:gd name="T8" fmla="*/ 8 w 8"/>
                <a:gd name="T9" fmla="*/ 2 h 10"/>
                <a:gd name="T10" fmla="*/ 8 w 8"/>
                <a:gd name="T11" fmla="*/ 0 h 10"/>
                <a:gd name="T12" fmla="*/ 8 w 8"/>
                <a:gd name="T13" fmla="*/ 0 h 10"/>
                <a:gd name="T14" fmla="*/ 6 w 8"/>
                <a:gd name="T15" fmla="*/ 2 h 10"/>
                <a:gd name="T16" fmla="*/ 6 w 8"/>
                <a:gd name="T17" fmla="*/ 2 h 10"/>
                <a:gd name="T18" fmla="*/ 2 w 8"/>
                <a:gd name="T19" fmla="*/ 4 h 10"/>
                <a:gd name="T20" fmla="*/ 0 w 8"/>
                <a:gd name="T21" fmla="*/ 8 h 10"/>
                <a:gd name="T22" fmla="*/ 0 w 8"/>
                <a:gd name="T23" fmla="*/ 8 h 10"/>
                <a:gd name="T24" fmla="*/ 0 w 8"/>
                <a:gd name="T25" fmla="*/ 8 h 10"/>
                <a:gd name="T26" fmla="*/ 0 w 8"/>
                <a:gd name="T27" fmla="*/ 8 h 10"/>
                <a:gd name="T28" fmla="*/ 0 w 8"/>
                <a:gd name="T29" fmla="*/ 10 h 10"/>
                <a:gd name="T30" fmla="*/ 0 w 8"/>
                <a:gd name="T31" fmla="*/ 10 h 10"/>
                <a:gd name="T32" fmla="*/ 2 w 8"/>
                <a:gd name="T33" fmla="*/ 8 h 10"/>
                <a:gd name="T34" fmla="*/ 2 w 8"/>
                <a:gd name="T35" fmla="*/ 8 h 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
                <a:gd name="T55" fmla="*/ 0 h 10"/>
                <a:gd name="T56" fmla="*/ 8 w 8"/>
                <a:gd name="T57" fmla="*/ 10 h 10"/>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 h="10">
                  <a:moveTo>
                    <a:pt x="2" y="8"/>
                  </a:moveTo>
                  <a:lnTo>
                    <a:pt x="2" y="8"/>
                  </a:lnTo>
                  <a:lnTo>
                    <a:pt x="8" y="2"/>
                  </a:lnTo>
                  <a:lnTo>
                    <a:pt x="8" y="0"/>
                  </a:lnTo>
                  <a:lnTo>
                    <a:pt x="6" y="2"/>
                  </a:lnTo>
                  <a:lnTo>
                    <a:pt x="2" y="4"/>
                  </a:lnTo>
                  <a:lnTo>
                    <a:pt x="0" y="8"/>
                  </a:lnTo>
                  <a:lnTo>
                    <a:pt x="0" y="10"/>
                  </a:lnTo>
                  <a:lnTo>
                    <a:pt x="2" y="8"/>
                  </a:lnTo>
                  <a:close/>
                </a:path>
              </a:pathLst>
            </a:custGeom>
            <a:solidFill>
              <a:srgbClr val="B7BCBE"/>
            </a:solidFill>
            <a:ln w="3175" cmpd="sng">
              <a:solidFill>
                <a:schemeClr val="bg1"/>
              </a:solidFill>
              <a:prstDash val="solid"/>
              <a:round/>
            </a:ln>
          </p:spPr>
          <p:txBody>
            <a:bodyPr/>
            <a:lstStyle/>
            <a:p>
              <a:endParaRPr lang="en-GB"/>
            </a:p>
          </p:txBody>
        </p:sp>
        <p:sp>
          <p:nvSpPr>
            <p:cNvPr id="192" name="Freeform 248"/>
            <p:cNvSpPr/>
            <p:nvPr/>
          </p:nvSpPr>
          <p:spPr bwMode="auto">
            <a:xfrm>
              <a:off x="4642486" y="2037601"/>
              <a:ext cx="17346" cy="12111"/>
            </a:xfrm>
            <a:custGeom>
              <a:gdLst>
                <a:gd name="T0" fmla="*/ 2 w 6"/>
                <a:gd name="T1" fmla="*/ 0 h 4"/>
                <a:gd name="T2" fmla="*/ 2 w 6"/>
                <a:gd name="T3" fmla="*/ 0 h 4"/>
                <a:gd name="T4" fmla="*/ 0 w 6"/>
                <a:gd name="T5" fmla="*/ 0 h 4"/>
                <a:gd name="T6" fmla="*/ 0 w 6"/>
                <a:gd name="T7" fmla="*/ 2 h 4"/>
                <a:gd name="T8" fmla="*/ 4 w 6"/>
                <a:gd name="T9" fmla="*/ 4 h 4"/>
                <a:gd name="T10" fmla="*/ 4 w 6"/>
                <a:gd name="T11" fmla="*/ 4 h 4"/>
                <a:gd name="T12" fmla="*/ 6 w 6"/>
                <a:gd name="T13" fmla="*/ 0 h 4"/>
                <a:gd name="T14" fmla="*/ 6 w 6"/>
                <a:gd name="T15" fmla="*/ 0 h 4"/>
                <a:gd name="T16" fmla="*/ 2 w 6"/>
                <a:gd name="T17" fmla="*/ 0 h 4"/>
                <a:gd name="T18" fmla="*/ 2 w 6"/>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4"/>
                <a:gd name="T32" fmla="*/ 6 w 6"/>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4">
                  <a:moveTo>
                    <a:pt x="2" y="0"/>
                  </a:moveTo>
                  <a:lnTo>
                    <a:pt x="2" y="0"/>
                  </a:lnTo>
                  <a:lnTo>
                    <a:pt x="0" y="0"/>
                  </a:lnTo>
                  <a:lnTo>
                    <a:pt x="0" y="2"/>
                  </a:lnTo>
                  <a:lnTo>
                    <a:pt x="4" y="4"/>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93" name="Freeform 249"/>
            <p:cNvSpPr/>
            <p:nvPr/>
          </p:nvSpPr>
          <p:spPr bwMode="auto">
            <a:xfrm>
              <a:off x="3586831" y="2427601"/>
              <a:ext cx="235415" cy="155030"/>
            </a:xfrm>
            <a:custGeom>
              <a:gdLst>
                <a:gd name="T0" fmla="*/ 74 w 80"/>
                <a:gd name="T1" fmla="*/ 26 h 54"/>
                <a:gd name="T2" fmla="*/ 80 w 80"/>
                <a:gd name="T3" fmla="*/ 20 h 54"/>
                <a:gd name="T4" fmla="*/ 80 w 80"/>
                <a:gd name="T5" fmla="*/ 16 h 54"/>
                <a:gd name="T6" fmla="*/ 78 w 80"/>
                <a:gd name="T7" fmla="*/ 14 h 54"/>
                <a:gd name="T8" fmla="*/ 74 w 80"/>
                <a:gd name="T9" fmla="*/ 16 h 54"/>
                <a:gd name="T10" fmla="*/ 70 w 80"/>
                <a:gd name="T11" fmla="*/ 18 h 54"/>
                <a:gd name="T12" fmla="*/ 54 w 80"/>
                <a:gd name="T13" fmla="*/ 14 h 54"/>
                <a:gd name="T14" fmla="*/ 50 w 80"/>
                <a:gd name="T15" fmla="*/ 12 h 54"/>
                <a:gd name="T16" fmla="*/ 48 w 80"/>
                <a:gd name="T17" fmla="*/ 10 h 54"/>
                <a:gd name="T18" fmla="*/ 54 w 80"/>
                <a:gd name="T19" fmla="*/ 6 h 54"/>
                <a:gd name="T20" fmla="*/ 58 w 80"/>
                <a:gd name="T21" fmla="*/ 6 h 54"/>
                <a:gd name="T22" fmla="*/ 60 w 80"/>
                <a:gd name="T23" fmla="*/ 8 h 54"/>
                <a:gd name="T24" fmla="*/ 64 w 80"/>
                <a:gd name="T25" fmla="*/ 4 h 54"/>
                <a:gd name="T26" fmla="*/ 46 w 80"/>
                <a:gd name="T27" fmla="*/ 0 h 54"/>
                <a:gd name="T28" fmla="*/ 40 w 80"/>
                <a:gd name="T29" fmla="*/ 2 h 54"/>
                <a:gd name="T30" fmla="*/ 20 w 80"/>
                <a:gd name="T31" fmla="*/ 8 h 54"/>
                <a:gd name="T32" fmla="*/ 8 w 80"/>
                <a:gd name="T33" fmla="*/ 8 h 54"/>
                <a:gd name="T34" fmla="*/ 0 w 80"/>
                <a:gd name="T35" fmla="*/ 8 h 54"/>
                <a:gd name="T36" fmla="*/ 0 w 80"/>
                <a:gd name="T37" fmla="*/ 14 h 54"/>
                <a:gd name="T38" fmla="*/ 6 w 80"/>
                <a:gd name="T39" fmla="*/ 12 h 54"/>
                <a:gd name="T40" fmla="*/ 14 w 80"/>
                <a:gd name="T41" fmla="*/ 12 h 54"/>
                <a:gd name="T42" fmla="*/ 24 w 80"/>
                <a:gd name="T43" fmla="*/ 14 h 54"/>
                <a:gd name="T44" fmla="*/ 32 w 80"/>
                <a:gd name="T45" fmla="*/ 22 h 54"/>
                <a:gd name="T46" fmla="*/ 26 w 80"/>
                <a:gd name="T47" fmla="*/ 22 h 54"/>
                <a:gd name="T48" fmla="*/ 18 w 80"/>
                <a:gd name="T49" fmla="*/ 22 h 54"/>
                <a:gd name="T50" fmla="*/ 16 w 80"/>
                <a:gd name="T51" fmla="*/ 22 h 54"/>
                <a:gd name="T52" fmla="*/ 18 w 80"/>
                <a:gd name="T53" fmla="*/ 24 h 54"/>
                <a:gd name="T54" fmla="*/ 12 w 80"/>
                <a:gd name="T55" fmla="*/ 36 h 54"/>
                <a:gd name="T56" fmla="*/ 12 w 80"/>
                <a:gd name="T57" fmla="*/ 38 h 54"/>
                <a:gd name="T58" fmla="*/ 14 w 80"/>
                <a:gd name="T59" fmla="*/ 40 h 54"/>
                <a:gd name="T60" fmla="*/ 10 w 80"/>
                <a:gd name="T61" fmla="*/ 42 h 54"/>
                <a:gd name="T62" fmla="*/ 14 w 80"/>
                <a:gd name="T63" fmla="*/ 48 h 54"/>
                <a:gd name="T64" fmla="*/ 24 w 80"/>
                <a:gd name="T65" fmla="*/ 50 h 54"/>
                <a:gd name="T66" fmla="*/ 30 w 80"/>
                <a:gd name="T67" fmla="*/ 46 h 54"/>
                <a:gd name="T68" fmla="*/ 38 w 80"/>
                <a:gd name="T69" fmla="*/ 36 h 54"/>
                <a:gd name="T70" fmla="*/ 42 w 80"/>
                <a:gd name="T71" fmla="*/ 36 h 54"/>
                <a:gd name="T72" fmla="*/ 48 w 80"/>
                <a:gd name="T73" fmla="*/ 36 h 54"/>
                <a:gd name="T74" fmla="*/ 52 w 80"/>
                <a:gd name="T75" fmla="*/ 40 h 54"/>
                <a:gd name="T76" fmla="*/ 48 w 80"/>
                <a:gd name="T77" fmla="*/ 40 h 54"/>
                <a:gd name="T78" fmla="*/ 44 w 80"/>
                <a:gd name="T79" fmla="*/ 40 h 54"/>
                <a:gd name="T80" fmla="*/ 32 w 80"/>
                <a:gd name="T81" fmla="*/ 52 h 54"/>
                <a:gd name="T82" fmla="*/ 32 w 80"/>
                <a:gd name="T83" fmla="*/ 54 h 54"/>
                <a:gd name="T84" fmla="*/ 36 w 80"/>
                <a:gd name="T85" fmla="*/ 54 h 54"/>
                <a:gd name="T86" fmla="*/ 38 w 80"/>
                <a:gd name="T87" fmla="*/ 50 h 54"/>
                <a:gd name="T88" fmla="*/ 42 w 80"/>
                <a:gd name="T89" fmla="*/ 46 h 54"/>
                <a:gd name="T90" fmla="*/ 50 w 80"/>
                <a:gd name="T91" fmla="*/ 44 h 54"/>
                <a:gd name="T92" fmla="*/ 62 w 80"/>
                <a:gd name="T93" fmla="*/ 42 h 54"/>
                <a:gd name="T94" fmla="*/ 62 w 80"/>
                <a:gd name="T95" fmla="*/ 42 h 54"/>
                <a:gd name="T96" fmla="*/ 54 w 80"/>
                <a:gd name="T97" fmla="*/ 38 h 54"/>
                <a:gd name="T98" fmla="*/ 54 w 80"/>
                <a:gd name="T99" fmla="*/ 32 h 54"/>
                <a:gd name="T100" fmla="*/ 78 w 80"/>
                <a:gd name="T101" fmla="*/ 32 h 54"/>
                <a:gd name="T102" fmla="*/ 76 w 80"/>
                <a:gd name="T103" fmla="*/ 30 h 54"/>
                <a:gd name="T104" fmla="*/ 74 w 80"/>
                <a:gd name="T105" fmla="*/ 26 h 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0"/>
                <a:gd name="T160" fmla="*/ 0 h 54"/>
                <a:gd name="T161" fmla="*/ 80 w 80"/>
                <a:gd name="T162" fmla="*/ 54 h 54"/>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0" h="54">
                  <a:moveTo>
                    <a:pt x="74" y="26"/>
                  </a:moveTo>
                  <a:lnTo>
                    <a:pt x="74" y="26"/>
                  </a:lnTo>
                  <a:lnTo>
                    <a:pt x="76" y="24"/>
                  </a:lnTo>
                  <a:lnTo>
                    <a:pt x="80" y="20"/>
                  </a:lnTo>
                  <a:lnTo>
                    <a:pt x="80" y="16"/>
                  </a:lnTo>
                  <a:lnTo>
                    <a:pt x="78" y="14"/>
                  </a:lnTo>
                  <a:lnTo>
                    <a:pt x="76" y="16"/>
                  </a:lnTo>
                  <a:lnTo>
                    <a:pt x="74" y="16"/>
                  </a:lnTo>
                  <a:lnTo>
                    <a:pt x="70" y="18"/>
                  </a:lnTo>
                  <a:lnTo>
                    <a:pt x="64" y="16"/>
                  </a:lnTo>
                  <a:lnTo>
                    <a:pt x="54" y="14"/>
                  </a:lnTo>
                  <a:lnTo>
                    <a:pt x="50" y="12"/>
                  </a:lnTo>
                  <a:lnTo>
                    <a:pt x="48" y="10"/>
                  </a:lnTo>
                  <a:lnTo>
                    <a:pt x="54" y="6"/>
                  </a:lnTo>
                  <a:lnTo>
                    <a:pt x="56" y="6"/>
                  </a:lnTo>
                  <a:lnTo>
                    <a:pt x="58" y="6"/>
                  </a:lnTo>
                  <a:lnTo>
                    <a:pt x="58" y="8"/>
                  </a:lnTo>
                  <a:lnTo>
                    <a:pt x="60" y="8"/>
                  </a:lnTo>
                  <a:lnTo>
                    <a:pt x="64" y="4"/>
                  </a:lnTo>
                  <a:lnTo>
                    <a:pt x="54" y="0"/>
                  </a:lnTo>
                  <a:lnTo>
                    <a:pt x="46" y="0"/>
                  </a:lnTo>
                  <a:lnTo>
                    <a:pt x="40" y="2"/>
                  </a:lnTo>
                  <a:lnTo>
                    <a:pt x="32" y="4"/>
                  </a:lnTo>
                  <a:lnTo>
                    <a:pt x="20" y="8"/>
                  </a:lnTo>
                  <a:lnTo>
                    <a:pt x="8" y="8"/>
                  </a:lnTo>
                  <a:lnTo>
                    <a:pt x="0" y="8"/>
                  </a:lnTo>
                  <a:lnTo>
                    <a:pt x="0" y="14"/>
                  </a:lnTo>
                  <a:lnTo>
                    <a:pt x="2" y="12"/>
                  </a:lnTo>
                  <a:lnTo>
                    <a:pt x="6" y="12"/>
                  </a:lnTo>
                  <a:lnTo>
                    <a:pt x="14" y="12"/>
                  </a:lnTo>
                  <a:lnTo>
                    <a:pt x="24" y="14"/>
                  </a:lnTo>
                  <a:lnTo>
                    <a:pt x="28" y="18"/>
                  </a:lnTo>
                  <a:lnTo>
                    <a:pt x="32" y="22"/>
                  </a:lnTo>
                  <a:lnTo>
                    <a:pt x="26" y="22"/>
                  </a:lnTo>
                  <a:lnTo>
                    <a:pt x="18" y="22"/>
                  </a:lnTo>
                  <a:lnTo>
                    <a:pt x="16" y="22"/>
                  </a:lnTo>
                  <a:lnTo>
                    <a:pt x="18" y="24"/>
                  </a:lnTo>
                  <a:lnTo>
                    <a:pt x="20" y="26"/>
                  </a:lnTo>
                  <a:lnTo>
                    <a:pt x="12" y="36"/>
                  </a:lnTo>
                  <a:lnTo>
                    <a:pt x="12" y="38"/>
                  </a:lnTo>
                  <a:lnTo>
                    <a:pt x="14" y="38"/>
                  </a:lnTo>
                  <a:lnTo>
                    <a:pt x="14" y="40"/>
                  </a:lnTo>
                  <a:lnTo>
                    <a:pt x="14" y="42"/>
                  </a:lnTo>
                  <a:lnTo>
                    <a:pt x="10" y="42"/>
                  </a:lnTo>
                  <a:lnTo>
                    <a:pt x="14" y="48"/>
                  </a:lnTo>
                  <a:lnTo>
                    <a:pt x="24" y="50"/>
                  </a:lnTo>
                  <a:lnTo>
                    <a:pt x="28" y="50"/>
                  </a:lnTo>
                  <a:lnTo>
                    <a:pt x="30" y="46"/>
                  </a:lnTo>
                  <a:lnTo>
                    <a:pt x="36" y="40"/>
                  </a:lnTo>
                  <a:lnTo>
                    <a:pt x="38" y="36"/>
                  </a:lnTo>
                  <a:lnTo>
                    <a:pt x="42" y="36"/>
                  </a:lnTo>
                  <a:lnTo>
                    <a:pt x="48" y="36"/>
                  </a:lnTo>
                  <a:lnTo>
                    <a:pt x="48" y="38"/>
                  </a:lnTo>
                  <a:lnTo>
                    <a:pt x="52" y="40"/>
                  </a:lnTo>
                  <a:lnTo>
                    <a:pt x="48" y="40"/>
                  </a:lnTo>
                  <a:lnTo>
                    <a:pt x="44" y="40"/>
                  </a:lnTo>
                  <a:lnTo>
                    <a:pt x="38" y="46"/>
                  </a:lnTo>
                  <a:lnTo>
                    <a:pt x="32" y="52"/>
                  </a:lnTo>
                  <a:lnTo>
                    <a:pt x="32" y="54"/>
                  </a:lnTo>
                  <a:lnTo>
                    <a:pt x="34" y="54"/>
                  </a:lnTo>
                  <a:lnTo>
                    <a:pt x="36" y="54"/>
                  </a:lnTo>
                  <a:lnTo>
                    <a:pt x="38" y="50"/>
                  </a:lnTo>
                  <a:lnTo>
                    <a:pt x="42" y="46"/>
                  </a:lnTo>
                  <a:lnTo>
                    <a:pt x="46" y="44"/>
                  </a:lnTo>
                  <a:lnTo>
                    <a:pt x="50" y="44"/>
                  </a:lnTo>
                  <a:lnTo>
                    <a:pt x="62" y="42"/>
                  </a:lnTo>
                  <a:lnTo>
                    <a:pt x="54" y="38"/>
                  </a:lnTo>
                  <a:lnTo>
                    <a:pt x="54" y="32"/>
                  </a:lnTo>
                  <a:lnTo>
                    <a:pt x="66" y="34"/>
                  </a:lnTo>
                  <a:lnTo>
                    <a:pt x="78" y="32"/>
                  </a:lnTo>
                  <a:lnTo>
                    <a:pt x="76" y="30"/>
                  </a:lnTo>
                  <a:lnTo>
                    <a:pt x="74" y="26"/>
                  </a:lnTo>
                  <a:close/>
                </a:path>
              </a:pathLst>
            </a:custGeom>
            <a:solidFill>
              <a:srgbClr val="B7BCBE"/>
            </a:solidFill>
            <a:ln w="3175" cmpd="sng">
              <a:solidFill>
                <a:schemeClr val="bg1"/>
              </a:solidFill>
              <a:prstDash val="solid"/>
              <a:round/>
            </a:ln>
          </p:spPr>
          <p:txBody>
            <a:bodyPr/>
            <a:lstStyle/>
            <a:p>
              <a:endParaRPr lang="en-GB"/>
            </a:p>
          </p:txBody>
        </p:sp>
        <p:sp>
          <p:nvSpPr>
            <p:cNvPr id="194" name="Freeform 250"/>
            <p:cNvSpPr/>
            <p:nvPr/>
          </p:nvSpPr>
          <p:spPr bwMode="auto">
            <a:xfrm>
              <a:off x="3802422" y="2650458"/>
              <a:ext cx="299845" cy="142917"/>
            </a:xfrm>
            <a:custGeom>
              <a:gdLst>
                <a:gd name="T0" fmla="*/ 74 w 102"/>
                <a:gd name="T1" fmla="*/ 24 h 50"/>
                <a:gd name="T2" fmla="*/ 82 w 102"/>
                <a:gd name="T3" fmla="*/ 20 h 50"/>
                <a:gd name="T4" fmla="*/ 88 w 102"/>
                <a:gd name="T5" fmla="*/ 18 h 50"/>
                <a:gd name="T6" fmla="*/ 90 w 102"/>
                <a:gd name="T7" fmla="*/ 12 h 50"/>
                <a:gd name="T8" fmla="*/ 94 w 102"/>
                <a:gd name="T9" fmla="*/ 10 h 50"/>
                <a:gd name="T10" fmla="*/ 98 w 102"/>
                <a:gd name="T11" fmla="*/ 4 h 50"/>
                <a:gd name="T12" fmla="*/ 102 w 102"/>
                <a:gd name="T13" fmla="*/ 0 h 50"/>
                <a:gd name="T14" fmla="*/ 92 w 102"/>
                <a:gd name="T15" fmla="*/ 0 h 50"/>
                <a:gd name="T16" fmla="*/ 84 w 102"/>
                <a:gd name="T17" fmla="*/ 2 h 50"/>
                <a:gd name="T18" fmla="*/ 76 w 102"/>
                <a:gd name="T19" fmla="*/ 12 h 50"/>
                <a:gd name="T20" fmla="*/ 68 w 102"/>
                <a:gd name="T21" fmla="*/ 20 h 50"/>
                <a:gd name="T22" fmla="*/ 56 w 102"/>
                <a:gd name="T23" fmla="*/ 20 h 50"/>
                <a:gd name="T24" fmla="*/ 44 w 102"/>
                <a:gd name="T25" fmla="*/ 20 h 50"/>
                <a:gd name="T26" fmla="*/ 38 w 102"/>
                <a:gd name="T27" fmla="*/ 8 h 50"/>
                <a:gd name="T28" fmla="*/ 26 w 102"/>
                <a:gd name="T29" fmla="*/ 0 h 50"/>
                <a:gd name="T30" fmla="*/ 26 w 102"/>
                <a:gd name="T31" fmla="*/ 2 h 50"/>
                <a:gd name="T32" fmla="*/ 30 w 102"/>
                <a:gd name="T33" fmla="*/ 12 h 50"/>
                <a:gd name="T34" fmla="*/ 38 w 102"/>
                <a:gd name="T35" fmla="*/ 26 h 50"/>
                <a:gd name="T36" fmla="*/ 30 w 102"/>
                <a:gd name="T37" fmla="*/ 24 h 50"/>
                <a:gd name="T38" fmla="*/ 28 w 102"/>
                <a:gd name="T39" fmla="*/ 26 h 50"/>
                <a:gd name="T40" fmla="*/ 20 w 102"/>
                <a:gd name="T41" fmla="*/ 34 h 50"/>
                <a:gd name="T42" fmla="*/ 14 w 102"/>
                <a:gd name="T43" fmla="*/ 36 h 50"/>
                <a:gd name="T44" fmla="*/ 0 w 102"/>
                <a:gd name="T45" fmla="*/ 34 h 50"/>
                <a:gd name="T46" fmla="*/ 2 w 102"/>
                <a:gd name="T47" fmla="*/ 38 h 50"/>
                <a:gd name="T48" fmla="*/ 4 w 102"/>
                <a:gd name="T49" fmla="*/ 40 h 50"/>
                <a:gd name="T50" fmla="*/ 12 w 102"/>
                <a:gd name="T51" fmla="*/ 42 h 50"/>
                <a:gd name="T52" fmla="*/ 16 w 102"/>
                <a:gd name="T53" fmla="*/ 42 h 50"/>
                <a:gd name="T54" fmla="*/ 20 w 102"/>
                <a:gd name="T55" fmla="*/ 50 h 50"/>
                <a:gd name="T56" fmla="*/ 26 w 102"/>
                <a:gd name="T57" fmla="*/ 50 h 50"/>
                <a:gd name="T58" fmla="*/ 48 w 102"/>
                <a:gd name="T59" fmla="*/ 44 h 50"/>
                <a:gd name="T60" fmla="*/ 52 w 102"/>
                <a:gd name="T61" fmla="*/ 34 h 50"/>
                <a:gd name="T62" fmla="*/ 62 w 102"/>
                <a:gd name="T63" fmla="*/ 38 h 50"/>
                <a:gd name="T64" fmla="*/ 68 w 102"/>
                <a:gd name="T65" fmla="*/ 32 h 50"/>
                <a:gd name="T66" fmla="*/ 74 w 102"/>
                <a:gd name="T67" fmla="*/ 28 h 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2"/>
                <a:gd name="T103" fmla="*/ 0 h 50"/>
                <a:gd name="T104" fmla="*/ 102 w 102"/>
                <a:gd name="T105" fmla="*/ 50 h 50"/>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2" h="50">
                  <a:moveTo>
                    <a:pt x="74" y="28"/>
                  </a:moveTo>
                  <a:lnTo>
                    <a:pt x="74" y="24"/>
                  </a:lnTo>
                  <a:lnTo>
                    <a:pt x="82" y="20"/>
                  </a:lnTo>
                  <a:lnTo>
                    <a:pt x="88" y="18"/>
                  </a:lnTo>
                  <a:lnTo>
                    <a:pt x="90" y="14"/>
                  </a:lnTo>
                  <a:lnTo>
                    <a:pt x="90" y="12"/>
                  </a:lnTo>
                  <a:lnTo>
                    <a:pt x="94" y="10"/>
                  </a:lnTo>
                  <a:lnTo>
                    <a:pt x="100" y="8"/>
                  </a:lnTo>
                  <a:lnTo>
                    <a:pt x="98" y="4"/>
                  </a:lnTo>
                  <a:lnTo>
                    <a:pt x="102" y="0"/>
                  </a:lnTo>
                  <a:lnTo>
                    <a:pt x="92" y="0"/>
                  </a:lnTo>
                  <a:lnTo>
                    <a:pt x="84" y="2"/>
                  </a:lnTo>
                  <a:lnTo>
                    <a:pt x="80" y="6"/>
                  </a:lnTo>
                  <a:lnTo>
                    <a:pt x="76" y="12"/>
                  </a:lnTo>
                  <a:lnTo>
                    <a:pt x="72" y="16"/>
                  </a:lnTo>
                  <a:lnTo>
                    <a:pt x="68" y="20"/>
                  </a:lnTo>
                  <a:lnTo>
                    <a:pt x="56" y="20"/>
                  </a:lnTo>
                  <a:lnTo>
                    <a:pt x="44" y="20"/>
                  </a:lnTo>
                  <a:lnTo>
                    <a:pt x="42" y="14"/>
                  </a:lnTo>
                  <a:lnTo>
                    <a:pt x="38" y="8"/>
                  </a:lnTo>
                  <a:lnTo>
                    <a:pt x="34" y="2"/>
                  </a:lnTo>
                  <a:lnTo>
                    <a:pt x="26" y="0"/>
                  </a:lnTo>
                  <a:lnTo>
                    <a:pt x="26" y="2"/>
                  </a:lnTo>
                  <a:lnTo>
                    <a:pt x="26" y="4"/>
                  </a:lnTo>
                  <a:lnTo>
                    <a:pt x="30" y="12"/>
                  </a:lnTo>
                  <a:lnTo>
                    <a:pt x="38" y="26"/>
                  </a:lnTo>
                  <a:lnTo>
                    <a:pt x="34" y="24"/>
                  </a:lnTo>
                  <a:lnTo>
                    <a:pt x="30" y="24"/>
                  </a:lnTo>
                  <a:lnTo>
                    <a:pt x="28" y="26"/>
                  </a:lnTo>
                  <a:lnTo>
                    <a:pt x="26" y="28"/>
                  </a:lnTo>
                  <a:lnTo>
                    <a:pt x="20" y="34"/>
                  </a:lnTo>
                  <a:lnTo>
                    <a:pt x="14" y="36"/>
                  </a:lnTo>
                  <a:lnTo>
                    <a:pt x="10" y="36"/>
                  </a:lnTo>
                  <a:lnTo>
                    <a:pt x="0" y="34"/>
                  </a:lnTo>
                  <a:lnTo>
                    <a:pt x="2" y="38"/>
                  </a:lnTo>
                  <a:lnTo>
                    <a:pt x="4" y="40"/>
                  </a:lnTo>
                  <a:lnTo>
                    <a:pt x="10" y="42"/>
                  </a:lnTo>
                  <a:lnTo>
                    <a:pt x="12" y="42"/>
                  </a:lnTo>
                  <a:lnTo>
                    <a:pt x="16" y="42"/>
                  </a:lnTo>
                  <a:lnTo>
                    <a:pt x="18" y="46"/>
                  </a:lnTo>
                  <a:lnTo>
                    <a:pt x="20" y="50"/>
                  </a:lnTo>
                  <a:lnTo>
                    <a:pt x="26" y="50"/>
                  </a:lnTo>
                  <a:lnTo>
                    <a:pt x="34" y="48"/>
                  </a:lnTo>
                  <a:lnTo>
                    <a:pt x="48" y="44"/>
                  </a:lnTo>
                  <a:lnTo>
                    <a:pt x="52" y="34"/>
                  </a:lnTo>
                  <a:lnTo>
                    <a:pt x="62" y="38"/>
                  </a:lnTo>
                  <a:lnTo>
                    <a:pt x="68" y="32"/>
                  </a:lnTo>
                  <a:lnTo>
                    <a:pt x="74" y="28"/>
                  </a:lnTo>
                  <a:close/>
                </a:path>
              </a:pathLst>
            </a:custGeom>
            <a:solidFill>
              <a:srgbClr val="B7BCBE"/>
            </a:solidFill>
            <a:ln w="3175" cmpd="sng">
              <a:solidFill>
                <a:schemeClr val="bg1"/>
              </a:solidFill>
              <a:prstDash val="solid"/>
              <a:round/>
            </a:ln>
          </p:spPr>
          <p:txBody>
            <a:bodyPr/>
            <a:lstStyle/>
            <a:p>
              <a:endParaRPr lang="en-GB"/>
            </a:p>
          </p:txBody>
        </p:sp>
        <p:sp>
          <p:nvSpPr>
            <p:cNvPr id="195" name="Freeform 251"/>
            <p:cNvSpPr/>
            <p:nvPr/>
          </p:nvSpPr>
          <p:spPr bwMode="auto">
            <a:xfrm>
              <a:off x="3175472" y="2902384"/>
              <a:ext cx="12390" cy="12111"/>
            </a:xfrm>
            <a:custGeom>
              <a:gdLst>
                <a:gd name="T0" fmla="*/ 2 w 4"/>
                <a:gd name="T1" fmla="*/ 0 h 4"/>
                <a:gd name="T2" fmla="*/ 2 w 4"/>
                <a:gd name="T3" fmla="*/ 0 h 4"/>
                <a:gd name="T4" fmla="*/ 2 w 4"/>
                <a:gd name="T5" fmla="*/ 0 h 4"/>
                <a:gd name="T6" fmla="*/ 0 w 4"/>
                <a:gd name="T7" fmla="*/ 2 h 4"/>
                <a:gd name="T8" fmla="*/ 2 w 4"/>
                <a:gd name="T9" fmla="*/ 4 h 4"/>
                <a:gd name="T10" fmla="*/ 2 w 4"/>
                <a:gd name="T11" fmla="*/ 4 h 4"/>
                <a:gd name="T12" fmla="*/ 4 w 4"/>
                <a:gd name="T13" fmla="*/ 4 h 4"/>
                <a:gd name="T14" fmla="*/ 4 w 4"/>
                <a:gd name="T15" fmla="*/ 2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4"/>
                  </a:lnTo>
                  <a:lnTo>
                    <a:pt x="4" y="4"/>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96" name="Freeform 252"/>
            <p:cNvSpPr/>
            <p:nvPr/>
          </p:nvSpPr>
          <p:spPr bwMode="auto">
            <a:xfrm>
              <a:off x="3767729" y="2546295"/>
              <a:ext cx="12390" cy="12111"/>
            </a:xfrm>
            <a:custGeom>
              <a:gdLst>
                <a:gd name="T0" fmla="*/ 0 w 4"/>
                <a:gd name="T1" fmla="*/ 0 h 4"/>
                <a:gd name="T2" fmla="*/ 0 w 4"/>
                <a:gd name="T3" fmla="*/ 0 h 4"/>
                <a:gd name="T4" fmla="*/ 2 w 4"/>
                <a:gd name="T5" fmla="*/ 2 h 4"/>
                <a:gd name="T6" fmla="*/ 2 w 4"/>
                <a:gd name="T7" fmla="*/ 4 h 4"/>
                <a:gd name="T8" fmla="*/ 2 w 4"/>
                <a:gd name="T9" fmla="*/ 4 h 4"/>
                <a:gd name="T10" fmla="*/ 4 w 4"/>
                <a:gd name="T11" fmla="*/ 4 h 4"/>
                <a:gd name="T12" fmla="*/ 4 w 4"/>
                <a:gd name="T13" fmla="*/ 2 h 4"/>
                <a:gd name="T14" fmla="*/ 2 w 4"/>
                <a:gd name="T15" fmla="*/ 0 h 4"/>
                <a:gd name="T16" fmla="*/ 2 w 4"/>
                <a:gd name="T17" fmla="*/ 0 h 4"/>
                <a:gd name="T18" fmla="*/ 0 w 4"/>
                <a:gd name="T19" fmla="*/ 0 h 4"/>
                <a:gd name="T20" fmla="*/ 0 w 4"/>
                <a:gd name="T21" fmla="*/ 0 h 4"/>
                <a:gd name="T22" fmla="*/ 0 w 4"/>
                <a:gd name="T23" fmla="*/ 0 h 4"/>
                <a:gd name="T24" fmla="*/ 0 w 4"/>
                <a:gd name="T25" fmla="*/ 0 h 4"/>
                <a:gd name="T26" fmla="*/ 0 w 4"/>
                <a:gd name="T27" fmla="*/ 0 h 4"/>
                <a:gd name="T28" fmla="*/ 0 w 4"/>
                <a:gd name="T29" fmla="*/ 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
                <a:gd name="T46" fmla="*/ 0 h 4"/>
                <a:gd name="T47" fmla="*/ 4 w 4"/>
                <a:gd name="T48" fmla="*/ 4 h 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 h="4">
                  <a:moveTo>
                    <a:pt x="0" y="0"/>
                  </a:moveTo>
                  <a:lnTo>
                    <a:pt x="0" y="0"/>
                  </a:lnTo>
                  <a:lnTo>
                    <a:pt x="2" y="2"/>
                  </a:lnTo>
                  <a:lnTo>
                    <a:pt x="2" y="4"/>
                  </a:lnTo>
                  <a:lnTo>
                    <a:pt x="4" y="4"/>
                  </a:lnTo>
                  <a:lnTo>
                    <a:pt x="4"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197" name="Freeform 253"/>
            <p:cNvSpPr/>
            <p:nvPr/>
          </p:nvSpPr>
          <p:spPr bwMode="auto">
            <a:xfrm>
              <a:off x="5333863" y="3960951"/>
              <a:ext cx="12390" cy="12111"/>
            </a:xfrm>
            <a:custGeom>
              <a:gdLst>
                <a:gd name="T0" fmla="*/ 2 w 4"/>
                <a:gd name="T1" fmla="*/ 0 h 4"/>
                <a:gd name="T2" fmla="*/ 2 w 4"/>
                <a:gd name="T3" fmla="*/ 0 h 4"/>
                <a:gd name="T4" fmla="*/ 0 w 4"/>
                <a:gd name="T5" fmla="*/ 2 h 4"/>
                <a:gd name="T6" fmla="*/ 0 w 4"/>
                <a:gd name="T7" fmla="*/ 4 h 4"/>
                <a:gd name="T8" fmla="*/ 2 w 4"/>
                <a:gd name="T9" fmla="*/ 4 h 4"/>
                <a:gd name="T10" fmla="*/ 2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0" y="4"/>
                  </a:lnTo>
                  <a:lnTo>
                    <a:pt x="2"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198" name="Freeform 254"/>
            <p:cNvSpPr/>
            <p:nvPr/>
          </p:nvSpPr>
          <p:spPr bwMode="auto">
            <a:xfrm>
              <a:off x="3656218" y="3520082"/>
              <a:ext cx="7433" cy="36335"/>
            </a:xfrm>
            <a:custGeom>
              <a:gdLst>
                <a:gd name="T0" fmla="*/ 0 w 2"/>
                <a:gd name="T1" fmla="*/ 12 h 12"/>
                <a:gd name="T2" fmla="*/ 0 w 2"/>
                <a:gd name="T3" fmla="*/ 12 h 12"/>
                <a:gd name="T4" fmla="*/ 2 w 2"/>
                <a:gd name="T5" fmla="*/ 0 h 12"/>
                <a:gd name="T6" fmla="*/ 2 w 2"/>
                <a:gd name="T7" fmla="*/ 0 h 12"/>
                <a:gd name="T8" fmla="*/ 0 w 2"/>
                <a:gd name="T9" fmla="*/ 2 h 12"/>
                <a:gd name="T10" fmla="*/ 0 w 2"/>
                <a:gd name="T11" fmla="*/ 4 h 12"/>
                <a:gd name="T12" fmla="*/ 0 w 2"/>
                <a:gd name="T13" fmla="*/ 12 h 12"/>
                <a:gd name="T14" fmla="*/ 0 w 2"/>
                <a:gd name="T15" fmla="*/ 12 h 1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12"/>
                <a:gd name="T26" fmla="*/ 2 w 2"/>
                <a:gd name="T27" fmla="*/ 12 h 12"/>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12">
                  <a:moveTo>
                    <a:pt x="0" y="12"/>
                  </a:moveTo>
                  <a:lnTo>
                    <a:pt x="0" y="12"/>
                  </a:lnTo>
                  <a:lnTo>
                    <a:pt x="2" y="0"/>
                  </a:lnTo>
                  <a:lnTo>
                    <a:pt x="0" y="2"/>
                  </a:lnTo>
                  <a:lnTo>
                    <a:pt x="0" y="4"/>
                  </a:lnTo>
                  <a:lnTo>
                    <a:pt x="0" y="12"/>
                  </a:lnTo>
                  <a:close/>
                </a:path>
              </a:pathLst>
            </a:custGeom>
            <a:solidFill>
              <a:srgbClr val="B7BCBE"/>
            </a:solidFill>
            <a:ln w="3175" cmpd="sng">
              <a:solidFill>
                <a:schemeClr val="bg1"/>
              </a:solidFill>
              <a:prstDash val="solid"/>
              <a:round/>
            </a:ln>
          </p:spPr>
          <p:txBody>
            <a:bodyPr/>
            <a:lstStyle/>
            <a:p>
              <a:endParaRPr lang="en-GB"/>
            </a:p>
          </p:txBody>
        </p:sp>
        <p:sp>
          <p:nvSpPr>
            <p:cNvPr id="199" name="Freeform 255"/>
            <p:cNvSpPr/>
            <p:nvPr/>
          </p:nvSpPr>
          <p:spPr bwMode="auto">
            <a:xfrm>
              <a:off x="3698343" y="2626234"/>
              <a:ext cx="94166" cy="29068"/>
            </a:xfrm>
            <a:custGeom>
              <a:gdLst>
                <a:gd name="T0" fmla="*/ 12 w 32"/>
                <a:gd name="T1" fmla="*/ 0 h 10"/>
                <a:gd name="T2" fmla="*/ 12 w 32"/>
                <a:gd name="T3" fmla="*/ 0 h 10"/>
                <a:gd name="T4" fmla="*/ 8 w 32"/>
                <a:gd name="T5" fmla="*/ 2 h 10"/>
                <a:gd name="T6" fmla="*/ 8 w 32"/>
                <a:gd name="T7" fmla="*/ 4 h 10"/>
                <a:gd name="T8" fmla="*/ 8 w 32"/>
                <a:gd name="T9" fmla="*/ 4 h 10"/>
                <a:gd name="T10" fmla="*/ 4 w 32"/>
                <a:gd name="T11" fmla="*/ 6 h 10"/>
                <a:gd name="T12" fmla="*/ 0 w 32"/>
                <a:gd name="T13" fmla="*/ 6 h 10"/>
                <a:gd name="T14" fmla="*/ 0 w 32"/>
                <a:gd name="T15" fmla="*/ 10 h 10"/>
                <a:gd name="T16" fmla="*/ 0 w 32"/>
                <a:gd name="T17" fmla="*/ 10 h 10"/>
                <a:gd name="T18" fmla="*/ 16 w 32"/>
                <a:gd name="T19" fmla="*/ 10 h 10"/>
                <a:gd name="T20" fmla="*/ 30 w 32"/>
                <a:gd name="T21" fmla="*/ 8 h 10"/>
                <a:gd name="T22" fmla="*/ 32 w 32"/>
                <a:gd name="T23" fmla="*/ 10 h 10"/>
                <a:gd name="T24" fmla="*/ 32 w 32"/>
                <a:gd name="T25" fmla="*/ 8 h 10"/>
                <a:gd name="T26" fmla="*/ 32 w 32"/>
                <a:gd name="T27" fmla="*/ 8 h 10"/>
                <a:gd name="T28" fmla="*/ 20 w 32"/>
                <a:gd name="T29" fmla="*/ 6 h 10"/>
                <a:gd name="T30" fmla="*/ 20 w 32"/>
                <a:gd name="T31" fmla="*/ 6 h 10"/>
                <a:gd name="T32" fmla="*/ 16 w 32"/>
                <a:gd name="T33" fmla="*/ 4 h 10"/>
                <a:gd name="T34" fmla="*/ 12 w 32"/>
                <a:gd name="T35" fmla="*/ 0 h 10"/>
                <a:gd name="T36" fmla="*/ 12 w 32"/>
                <a:gd name="T37" fmla="*/ 0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
                <a:gd name="T58" fmla="*/ 0 h 10"/>
                <a:gd name="T59" fmla="*/ 32 w 32"/>
                <a:gd name="T60" fmla="*/ 10 h 1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 h="10">
                  <a:moveTo>
                    <a:pt x="12" y="0"/>
                  </a:moveTo>
                  <a:lnTo>
                    <a:pt x="12" y="0"/>
                  </a:lnTo>
                  <a:lnTo>
                    <a:pt x="8" y="2"/>
                  </a:lnTo>
                  <a:lnTo>
                    <a:pt x="8" y="4"/>
                  </a:lnTo>
                  <a:lnTo>
                    <a:pt x="4" y="6"/>
                  </a:lnTo>
                  <a:lnTo>
                    <a:pt x="0" y="6"/>
                  </a:lnTo>
                  <a:lnTo>
                    <a:pt x="0" y="10"/>
                  </a:lnTo>
                  <a:lnTo>
                    <a:pt x="16" y="10"/>
                  </a:lnTo>
                  <a:lnTo>
                    <a:pt x="30" y="8"/>
                  </a:lnTo>
                  <a:lnTo>
                    <a:pt x="32" y="10"/>
                  </a:lnTo>
                  <a:lnTo>
                    <a:pt x="32" y="8"/>
                  </a:lnTo>
                  <a:lnTo>
                    <a:pt x="20" y="6"/>
                  </a:lnTo>
                  <a:lnTo>
                    <a:pt x="16" y="4"/>
                  </a:lnTo>
                  <a:lnTo>
                    <a:pt x="12" y="0"/>
                  </a:lnTo>
                  <a:close/>
                </a:path>
              </a:pathLst>
            </a:custGeom>
            <a:solidFill>
              <a:srgbClr val="B7BCBE"/>
            </a:solidFill>
            <a:ln w="3175" cmpd="sng">
              <a:solidFill>
                <a:schemeClr val="bg1"/>
              </a:solidFill>
              <a:prstDash val="solid"/>
              <a:round/>
            </a:ln>
          </p:spPr>
          <p:txBody>
            <a:bodyPr/>
            <a:lstStyle/>
            <a:p>
              <a:endParaRPr lang="en-GB"/>
            </a:p>
          </p:txBody>
        </p:sp>
        <p:sp>
          <p:nvSpPr>
            <p:cNvPr id="200" name="Freeform 256"/>
            <p:cNvSpPr/>
            <p:nvPr/>
          </p:nvSpPr>
          <p:spPr bwMode="auto">
            <a:xfrm>
              <a:off x="4320338" y="3057414"/>
              <a:ext cx="17346" cy="12111"/>
            </a:xfrm>
            <a:custGeom>
              <a:gdLst>
                <a:gd name="T0" fmla="*/ 0 w 6"/>
                <a:gd name="T1" fmla="*/ 4 h 4"/>
                <a:gd name="T2" fmla="*/ 0 w 6"/>
                <a:gd name="T3" fmla="*/ 4 h 4"/>
                <a:gd name="T4" fmla="*/ 4 w 6"/>
                <a:gd name="T5" fmla="*/ 2 h 4"/>
                <a:gd name="T6" fmla="*/ 6 w 6"/>
                <a:gd name="T7" fmla="*/ 2 h 4"/>
                <a:gd name="T8" fmla="*/ 2 w 6"/>
                <a:gd name="T9" fmla="*/ 0 h 4"/>
                <a:gd name="T10" fmla="*/ 2 w 6"/>
                <a:gd name="T11" fmla="*/ 0 h 4"/>
                <a:gd name="T12" fmla="*/ 0 w 6"/>
                <a:gd name="T13" fmla="*/ 2 h 4"/>
                <a:gd name="T14" fmla="*/ 0 w 6"/>
                <a:gd name="T15" fmla="*/ 4 h 4"/>
                <a:gd name="T16" fmla="*/ 0 w 6"/>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4"/>
                <a:gd name="T29" fmla="*/ 6 w 6"/>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4">
                  <a:moveTo>
                    <a:pt x="0" y="4"/>
                  </a:moveTo>
                  <a:lnTo>
                    <a:pt x="0" y="4"/>
                  </a:lnTo>
                  <a:lnTo>
                    <a:pt x="4" y="2"/>
                  </a:lnTo>
                  <a:lnTo>
                    <a:pt x="6" y="2"/>
                  </a:lnTo>
                  <a:lnTo>
                    <a:pt x="2" y="0"/>
                  </a:lnTo>
                  <a:lnTo>
                    <a:pt x="0" y="2"/>
                  </a:lnTo>
                  <a:lnTo>
                    <a:pt x="0" y="4"/>
                  </a:lnTo>
                  <a:close/>
                </a:path>
              </a:pathLst>
            </a:custGeom>
            <a:solidFill>
              <a:srgbClr val="B7BCBE"/>
            </a:solidFill>
            <a:ln w="3175" cmpd="sng">
              <a:solidFill>
                <a:schemeClr val="bg1"/>
              </a:solidFill>
              <a:prstDash val="solid"/>
              <a:round/>
            </a:ln>
          </p:spPr>
          <p:txBody>
            <a:bodyPr/>
            <a:lstStyle/>
            <a:p>
              <a:endParaRPr lang="en-GB"/>
            </a:p>
          </p:txBody>
        </p:sp>
        <p:sp>
          <p:nvSpPr>
            <p:cNvPr id="201" name="Freeform 257"/>
            <p:cNvSpPr/>
            <p:nvPr/>
          </p:nvSpPr>
          <p:spPr bwMode="auto">
            <a:xfrm>
              <a:off x="5561844" y="3239090"/>
              <a:ext cx="22301" cy="36335"/>
            </a:xfrm>
            <a:custGeom>
              <a:gdLst>
                <a:gd name="T0" fmla="*/ 6 w 8"/>
                <a:gd name="T1" fmla="*/ 0 h 12"/>
                <a:gd name="T2" fmla="*/ 6 w 8"/>
                <a:gd name="T3" fmla="*/ 0 h 12"/>
                <a:gd name="T4" fmla="*/ 4 w 8"/>
                <a:gd name="T5" fmla="*/ 2 h 12"/>
                <a:gd name="T6" fmla="*/ 2 w 8"/>
                <a:gd name="T7" fmla="*/ 6 h 12"/>
                <a:gd name="T8" fmla="*/ 0 w 8"/>
                <a:gd name="T9" fmla="*/ 10 h 12"/>
                <a:gd name="T10" fmla="*/ 0 w 8"/>
                <a:gd name="T11" fmla="*/ 10 h 12"/>
                <a:gd name="T12" fmla="*/ 2 w 8"/>
                <a:gd name="T13" fmla="*/ 10 h 12"/>
                <a:gd name="T14" fmla="*/ 0 w 8"/>
                <a:gd name="T15" fmla="*/ 12 h 12"/>
                <a:gd name="T16" fmla="*/ 2 w 8"/>
                <a:gd name="T17" fmla="*/ 12 h 12"/>
                <a:gd name="T18" fmla="*/ 2 w 8"/>
                <a:gd name="T19" fmla="*/ 12 h 12"/>
                <a:gd name="T20" fmla="*/ 2 w 8"/>
                <a:gd name="T21" fmla="*/ 12 h 12"/>
                <a:gd name="T22" fmla="*/ 8 w 8"/>
                <a:gd name="T23" fmla="*/ 8 h 12"/>
                <a:gd name="T24" fmla="*/ 8 w 8"/>
                <a:gd name="T25" fmla="*/ 4 h 12"/>
                <a:gd name="T26" fmla="*/ 8 w 8"/>
                <a:gd name="T27" fmla="*/ 0 h 12"/>
                <a:gd name="T28" fmla="*/ 6 w 8"/>
                <a:gd name="T29" fmla="*/ 0 h 12"/>
                <a:gd name="T30" fmla="*/ 6 w 8"/>
                <a:gd name="T31" fmla="*/ 0 h 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
                <a:gd name="T49" fmla="*/ 0 h 12"/>
                <a:gd name="T50" fmla="*/ 8 w 8"/>
                <a:gd name="T51" fmla="*/ 12 h 12"/>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 h="12">
                  <a:moveTo>
                    <a:pt x="6" y="0"/>
                  </a:moveTo>
                  <a:lnTo>
                    <a:pt x="6" y="0"/>
                  </a:lnTo>
                  <a:lnTo>
                    <a:pt x="4" y="2"/>
                  </a:lnTo>
                  <a:lnTo>
                    <a:pt x="2" y="6"/>
                  </a:lnTo>
                  <a:lnTo>
                    <a:pt x="0" y="10"/>
                  </a:lnTo>
                  <a:lnTo>
                    <a:pt x="2" y="10"/>
                  </a:lnTo>
                  <a:lnTo>
                    <a:pt x="0" y="12"/>
                  </a:lnTo>
                  <a:lnTo>
                    <a:pt x="2" y="12"/>
                  </a:lnTo>
                  <a:lnTo>
                    <a:pt x="8" y="8"/>
                  </a:lnTo>
                  <a:lnTo>
                    <a:pt x="8" y="4"/>
                  </a:lnTo>
                  <a:lnTo>
                    <a:pt x="8" y="0"/>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202" name="Freeform 258"/>
            <p:cNvSpPr/>
            <p:nvPr/>
          </p:nvSpPr>
          <p:spPr bwMode="auto">
            <a:xfrm>
              <a:off x="5695660" y="3663002"/>
              <a:ext cx="12390" cy="12111"/>
            </a:xfrm>
            <a:custGeom>
              <a:gdLst>
                <a:gd name="T0" fmla="*/ 2 w 4"/>
                <a:gd name="T1" fmla="*/ 4 h 4"/>
                <a:gd name="T2" fmla="*/ 2 w 4"/>
                <a:gd name="T3" fmla="*/ 4 h 4"/>
                <a:gd name="T4" fmla="*/ 2 w 4"/>
                <a:gd name="T5" fmla="*/ 2 h 4"/>
                <a:gd name="T6" fmla="*/ 4 w 4"/>
                <a:gd name="T7" fmla="*/ 0 h 4"/>
                <a:gd name="T8" fmla="*/ 2 w 4"/>
                <a:gd name="T9" fmla="*/ 0 h 4"/>
                <a:gd name="T10" fmla="*/ 2 w 4"/>
                <a:gd name="T11" fmla="*/ 0 h 4"/>
                <a:gd name="T12" fmla="*/ 2 w 4"/>
                <a:gd name="T13" fmla="*/ 0 h 4"/>
                <a:gd name="T14" fmla="*/ 0 w 4"/>
                <a:gd name="T15" fmla="*/ 0 h 4"/>
                <a:gd name="T16" fmla="*/ 2 w 4"/>
                <a:gd name="T17" fmla="*/ 4 h 4"/>
                <a:gd name="T18" fmla="*/ 2 w 4"/>
                <a:gd name="T19" fmla="*/ 4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4"/>
                  </a:moveTo>
                  <a:lnTo>
                    <a:pt x="2" y="4"/>
                  </a:lnTo>
                  <a:lnTo>
                    <a:pt x="2" y="2"/>
                  </a:lnTo>
                  <a:lnTo>
                    <a:pt x="4" y="0"/>
                  </a:lnTo>
                  <a:lnTo>
                    <a:pt x="2" y="0"/>
                  </a:lnTo>
                  <a:lnTo>
                    <a:pt x="0" y="0"/>
                  </a:lnTo>
                  <a:lnTo>
                    <a:pt x="2" y="4"/>
                  </a:lnTo>
                  <a:close/>
                </a:path>
              </a:pathLst>
            </a:custGeom>
            <a:solidFill>
              <a:srgbClr val="B7BCBE"/>
            </a:solidFill>
            <a:ln w="3175" cmpd="sng">
              <a:solidFill>
                <a:schemeClr val="bg1"/>
              </a:solidFill>
              <a:prstDash val="solid"/>
              <a:round/>
            </a:ln>
          </p:spPr>
          <p:txBody>
            <a:bodyPr/>
            <a:lstStyle/>
            <a:p>
              <a:endParaRPr lang="en-GB"/>
            </a:p>
          </p:txBody>
        </p:sp>
        <p:sp>
          <p:nvSpPr>
            <p:cNvPr id="203" name="Freeform 259"/>
            <p:cNvSpPr/>
            <p:nvPr/>
          </p:nvSpPr>
          <p:spPr bwMode="auto">
            <a:xfrm>
              <a:off x="6129320" y="3537040"/>
              <a:ext cx="7433" cy="19380"/>
            </a:xfrm>
            <a:custGeom>
              <a:gdLst>
                <a:gd name="T0" fmla="*/ 0 w 2"/>
                <a:gd name="T1" fmla="*/ 6 h 6"/>
                <a:gd name="T2" fmla="*/ 0 w 2"/>
                <a:gd name="T3" fmla="*/ 6 h 6"/>
                <a:gd name="T4" fmla="*/ 2 w 2"/>
                <a:gd name="T5" fmla="*/ 0 h 6"/>
                <a:gd name="T6" fmla="*/ 2 w 2"/>
                <a:gd name="T7" fmla="*/ 0 h 6"/>
                <a:gd name="T8" fmla="*/ 0 w 2"/>
                <a:gd name="T9" fmla="*/ 4 h 6"/>
                <a:gd name="T10" fmla="*/ 0 w 2"/>
                <a:gd name="T11" fmla="*/ 6 h 6"/>
                <a:gd name="T12" fmla="*/ 0 w 2"/>
                <a:gd name="T13" fmla="*/ 6 h 6"/>
                <a:gd name="T14" fmla="*/ 0 w 2"/>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6"/>
                <a:gd name="T26" fmla="*/ 2 w 2"/>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6">
                  <a:moveTo>
                    <a:pt x="0" y="6"/>
                  </a:moveTo>
                  <a:lnTo>
                    <a:pt x="0" y="6"/>
                  </a:lnTo>
                  <a:lnTo>
                    <a:pt x="2" y="0"/>
                  </a:lnTo>
                  <a:lnTo>
                    <a:pt x="0" y="4"/>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204" name="Freeform 260"/>
            <p:cNvSpPr/>
            <p:nvPr/>
          </p:nvSpPr>
          <p:spPr bwMode="auto">
            <a:xfrm>
              <a:off x="5596536" y="3176109"/>
              <a:ext cx="24781" cy="24222"/>
            </a:xfrm>
            <a:custGeom>
              <a:gdLst>
                <a:gd name="T0" fmla="*/ 6 w 8"/>
                <a:gd name="T1" fmla="*/ 0 h 8"/>
                <a:gd name="T2" fmla="*/ 6 w 8"/>
                <a:gd name="T3" fmla="*/ 0 h 8"/>
                <a:gd name="T4" fmla="*/ 2 w 8"/>
                <a:gd name="T5" fmla="*/ 2 h 8"/>
                <a:gd name="T6" fmla="*/ 0 w 8"/>
                <a:gd name="T7" fmla="*/ 6 h 8"/>
                <a:gd name="T8" fmla="*/ 2 w 8"/>
                <a:gd name="T9" fmla="*/ 8 h 8"/>
                <a:gd name="T10" fmla="*/ 6 w 8"/>
                <a:gd name="T11" fmla="*/ 8 h 8"/>
                <a:gd name="T12" fmla="*/ 6 w 8"/>
                <a:gd name="T13" fmla="*/ 8 h 8"/>
                <a:gd name="T14" fmla="*/ 8 w 8"/>
                <a:gd name="T15" fmla="*/ 4 h 8"/>
                <a:gd name="T16" fmla="*/ 8 w 8"/>
                <a:gd name="T17" fmla="*/ 2 h 8"/>
                <a:gd name="T18" fmla="*/ 6 w 8"/>
                <a:gd name="T19" fmla="*/ 0 h 8"/>
                <a:gd name="T20" fmla="*/ 6 w 8"/>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8"/>
                <a:gd name="T35" fmla="*/ 8 w 8"/>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8">
                  <a:moveTo>
                    <a:pt x="6" y="0"/>
                  </a:moveTo>
                  <a:lnTo>
                    <a:pt x="6" y="0"/>
                  </a:lnTo>
                  <a:lnTo>
                    <a:pt x="2" y="2"/>
                  </a:lnTo>
                  <a:lnTo>
                    <a:pt x="0" y="6"/>
                  </a:lnTo>
                  <a:lnTo>
                    <a:pt x="2" y="8"/>
                  </a:lnTo>
                  <a:lnTo>
                    <a:pt x="6" y="8"/>
                  </a:lnTo>
                  <a:lnTo>
                    <a:pt x="8" y="4"/>
                  </a:lnTo>
                  <a:lnTo>
                    <a:pt x="8"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205" name="Freeform 261"/>
            <p:cNvSpPr/>
            <p:nvPr/>
          </p:nvSpPr>
          <p:spPr bwMode="auto">
            <a:xfrm>
              <a:off x="5760088" y="3222133"/>
              <a:ext cx="24781" cy="29068"/>
            </a:xfrm>
            <a:custGeom>
              <a:gdLst>
                <a:gd name="T0" fmla="*/ 2 w 8"/>
                <a:gd name="T1" fmla="*/ 0 h 10"/>
                <a:gd name="T2" fmla="*/ 2 w 8"/>
                <a:gd name="T3" fmla="*/ 0 h 10"/>
                <a:gd name="T4" fmla="*/ 0 w 8"/>
                <a:gd name="T5" fmla="*/ 0 h 10"/>
                <a:gd name="T6" fmla="*/ 2 w 8"/>
                <a:gd name="T7" fmla="*/ 4 h 10"/>
                <a:gd name="T8" fmla="*/ 4 w 8"/>
                <a:gd name="T9" fmla="*/ 10 h 10"/>
                <a:gd name="T10" fmla="*/ 4 w 8"/>
                <a:gd name="T11" fmla="*/ 10 h 10"/>
                <a:gd name="T12" fmla="*/ 6 w 8"/>
                <a:gd name="T13" fmla="*/ 10 h 10"/>
                <a:gd name="T14" fmla="*/ 6 w 8"/>
                <a:gd name="T15" fmla="*/ 10 h 10"/>
                <a:gd name="T16" fmla="*/ 6 w 8"/>
                <a:gd name="T17" fmla="*/ 8 h 10"/>
                <a:gd name="T18" fmla="*/ 6 w 8"/>
                <a:gd name="T19" fmla="*/ 8 h 10"/>
                <a:gd name="T20" fmla="*/ 6 w 8"/>
                <a:gd name="T21" fmla="*/ 8 h 10"/>
                <a:gd name="T22" fmla="*/ 8 w 8"/>
                <a:gd name="T23" fmla="*/ 8 h 10"/>
                <a:gd name="T24" fmla="*/ 6 w 8"/>
                <a:gd name="T25" fmla="*/ 6 h 10"/>
                <a:gd name="T26" fmla="*/ 4 w 8"/>
                <a:gd name="T27" fmla="*/ 2 h 10"/>
                <a:gd name="T28" fmla="*/ 2 w 8"/>
                <a:gd name="T29" fmla="*/ 0 h 10"/>
                <a:gd name="T30" fmla="*/ 2 w 8"/>
                <a:gd name="T31" fmla="*/ 0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
                <a:gd name="T49" fmla="*/ 0 h 10"/>
                <a:gd name="T50" fmla="*/ 8 w 8"/>
                <a:gd name="T51" fmla="*/ 10 h 10"/>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 h="10">
                  <a:moveTo>
                    <a:pt x="2" y="0"/>
                  </a:moveTo>
                  <a:lnTo>
                    <a:pt x="2" y="0"/>
                  </a:lnTo>
                  <a:lnTo>
                    <a:pt x="0" y="0"/>
                  </a:lnTo>
                  <a:lnTo>
                    <a:pt x="2" y="4"/>
                  </a:lnTo>
                  <a:lnTo>
                    <a:pt x="4" y="10"/>
                  </a:lnTo>
                  <a:lnTo>
                    <a:pt x="6" y="10"/>
                  </a:lnTo>
                  <a:lnTo>
                    <a:pt x="6" y="8"/>
                  </a:lnTo>
                  <a:lnTo>
                    <a:pt x="8" y="8"/>
                  </a:lnTo>
                  <a:lnTo>
                    <a:pt x="6" y="6"/>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06" name="Freeform 262"/>
            <p:cNvSpPr/>
            <p:nvPr/>
          </p:nvSpPr>
          <p:spPr bwMode="auto">
            <a:xfrm>
              <a:off x="5380946" y="3057414"/>
              <a:ext cx="17346" cy="16955"/>
            </a:xfrm>
            <a:custGeom>
              <a:gdLst>
                <a:gd name="T0" fmla="*/ 2 w 6"/>
                <a:gd name="T1" fmla="*/ 0 h 6"/>
                <a:gd name="T2" fmla="*/ 2 w 6"/>
                <a:gd name="T3" fmla="*/ 0 h 6"/>
                <a:gd name="T4" fmla="*/ 0 w 6"/>
                <a:gd name="T5" fmla="*/ 0 h 6"/>
                <a:gd name="T6" fmla="*/ 0 w 6"/>
                <a:gd name="T7" fmla="*/ 2 h 6"/>
                <a:gd name="T8" fmla="*/ 0 w 6"/>
                <a:gd name="T9" fmla="*/ 6 h 6"/>
                <a:gd name="T10" fmla="*/ 0 w 6"/>
                <a:gd name="T11" fmla="*/ 6 h 6"/>
                <a:gd name="T12" fmla="*/ 4 w 6"/>
                <a:gd name="T13" fmla="*/ 6 h 6"/>
                <a:gd name="T14" fmla="*/ 6 w 6"/>
                <a:gd name="T15" fmla="*/ 4 h 6"/>
                <a:gd name="T16" fmla="*/ 6 w 6"/>
                <a:gd name="T17" fmla="*/ 2 h 6"/>
                <a:gd name="T18" fmla="*/ 2 w 6"/>
                <a:gd name="T19" fmla="*/ 0 h 6"/>
                <a:gd name="T20" fmla="*/ 2 w 6"/>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6"/>
                <a:gd name="T35" fmla="*/ 6 w 6"/>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6">
                  <a:moveTo>
                    <a:pt x="2" y="0"/>
                  </a:moveTo>
                  <a:lnTo>
                    <a:pt x="2" y="0"/>
                  </a:lnTo>
                  <a:lnTo>
                    <a:pt x="0" y="0"/>
                  </a:lnTo>
                  <a:lnTo>
                    <a:pt x="0" y="2"/>
                  </a:lnTo>
                  <a:lnTo>
                    <a:pt x="0" y="6"/>
                  </a:lnTo>
                  <a:lnTo>
                    <a:pt x="4" y="6"/>
                  </a:lnTo>
                  <a:lnTo>
                    <a:pt x="6" y="4"/>
                  </a:lnTo>
                  <a:lnTo>
                    <a:pt x="6"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07" name="Freeform 263"/>
            <p:cNvSpPr/>
            <p:nvPr/>
          </p:nvSpPr>
          <p:spPr bwMode="auto">
            <a:xfrm>
              <a:off x="5420596" y="3348094"/>
              <a:ext cx="47082" cy="46024"/>
            </a:xfrm>
            <a:custGeom>
              <a:gdLst>
                <a:gd name="T0" fmla="*/ 14 w 16"/>
                <a:gd name="T1" fmla="*/ 0 h 16"/>
                <a:gd name="T2" fmla="*/ 14 w 16"/>
                <a:gd name="T3" fmla="*/ 0 h 16"/>
                <a:gd name="T4" fmla="*/ 4 w 16"/>
                <a:gd name="T5" fmla="*/ 10 h 16"/>
                <a:gd name="T6" fmla="*/ 0 w 16"/>
                <a:gd name="T7" fmla="*/ 16 h 16"/>
                <a:gd name="T8" fmla="*/ 2 w 16"/>
                <a:gd name="T9" fmla="*/ 16 h 16"/>
                <a:gd name="T10" fmla="*/ 4 w 16"/>
                <a:gd name="T11" fmla="*/ 16 h 16"/>
                <a:gd name="T12" fmla="*/ 4 w 16"/>
                <a:gd name="T13" fmla="*/ 16 h 16"/>
                <a:gd name="T14" fmla="*/ 8 w 16"/>
                <a:gd name="T15" fmla="*/ 14 h 16"/>
                <a:gd name="T16" fmla="*/ 12 w 16"/>
                <a:gd name="T17" fmla="*/ 10 h 16"/>
                <a:gd name="T18" fmla="*/ 16 w 16"/>
                <a:gd name="T19" fmla="*/ 2 h 16"/>
                <a:gd name="T20" fmla="*/ 16 w 16"/>
                <a:gd name="T21" fmla="*/ 2 h 16"/>
                <a:gd name="T22" fmla="*/ 16 w 16"/>
                <a:gd name="T23" fmla="*/ 2 h 16"/>
                <a:gd name="T24" fmla="*/ 16 w 16"/>
                <a:gd name="T25" fmla="*/ 0 h 16"/>
                <a:gd name="T26" fmla="*/ 14 w 16"/>
                <a:gd name="T27" fmla="*/ 0 h 16"/>
                <a:gd name="T28" fmla="*/ 14 w 16"/>
                <a:gd name="T29" fmla="*/ 0 h 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16"/>
                <a:gd name="T47" fmla="*/ 16 w 16"/>
                <a:gd name="T48" fmla="*/ 16 h 16"/>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16">
                  <a:moveTo>
                    <a:pt x="14" y="0"/>
                  </a:moveTo>
                  <a:lnTo>
                    <a:pt x="14" y="0"/>
                  </a:lnTo>
                  <a:lnTo>
                    <a:pt x="4" y="10"/>
                  </a:lnTo>
                  <a:lnTo>
                    <a:pt x="0" y="16"/>
                  </a:lnTo>
                  <a:lnTo>
                    <a:pt x="2" y="16"/>
                  </a:lnTo>
                  <a:lnTo>
                    <a:pt x="4" y="16"/>
                  </a:lnTo>
                  <a:lnTo>
                    <a:pt x="8" y="14"/>
                  </a:lnTo>
                  <a:lnTo>
                    <a:pt x="12" y="10"/>
                  </a:lnTo>
                  <a:lnTo>
                    <a:pt x="16" y="2"/>
                  </a:lnTo>
                  <a:lnTo>
                    <a:pt x="16" y="0"/>
                  </a:lnTo>
                  <a:lnTo>
                    <a:pt x="14" y="0"/>
                  </a:lnTo>
                  <a:close/>
                </a:path>
              </a:pathLst>
            </a:custGeom>
            <a:solidFill>
              <a:srgbClr val="B7BCBE"/>
            </a:solidFill>
            <a:ln w="3175" cmpd="sng">
              <a:solidFill>
                <a:schemeClr val="bg1"/>
              </a:solidFill>
              <a:prstDash val="solid"/>
              <a:round/>
            </a:ln>
          </p:spPr>
          <p:txBody>
            <a:bodyPr/>
            <a:lstStyle/>
            <a:p>
              <a:endParaRPr lang="en-GB"/>
            </a:p>
          </p:txBody>
        </p:sp>
        <p:sp>
          <p:nvSpPr>
            <p:cNvPr id="208" name="Freeform 264"/>
            <p:cNvSpPr/>
            <p:nvPr/>
          </p:nvSpPr>
          <p:spPr bwMode="auto">
            <a:xfrm>
              <a:off x="5428029" y="3086483"/>
              <a:ext cx="4957" cy="16955"/>
            </a:xfrm>
            <a:custGeom>
              <a:gdLst>
                <a:gd name="T0" fmla="*/ 0 w 2"/>
                <a:gd name="T1" fmla="*/ 6 h 6"/>
                <a:gd name="T2" fmla="*/ 0 w 2"/>
                <a:gd name="T3" fmla="*/ 6 h 6"/>
                <a:gd name="T4" fmla="*/ 2 w 2"/>
                <a:gd name="T5" fmla="*/ 0 h 6"/>
                <a:gd name="T6" fmla="*/ 2 w 2"/>
                <a:gd name="T7" fmla="*/ 0 h 6"/>
                <a:gd name="T8" fmla="*/ 0 w 2"/>
                <a:gd name="T9" fmla="*/ 4 h 6"/>
                <a:gd name="T10" fmla="*/ 0 w 2"/>
                <a:gd name="T11" fmla="*/ 6 h 6"/>
                <a:gd name="T12" fmla="*/ 0 w 2"/>
                <a:gd name="T13" fmla="*/ 6 h 6"/>
                <a:gd name="T14" fmla="*/ 0 w 2"/>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6"/>
                <a:gd name="T26" fmla="*/ 2 w 2"/>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6">
                  <a:moveTo>
                    <a:pt x="0" y="6"/>
                  </a:moveTo>
                  <a:lnTo>
                    <a:pt x="0" y="6"/>
                  </a:lnTo>
                  <a:lnTo>
                    <a:pt x="2" y="0"/>
                  </a:lnTo>
                  <a:lnTo>
                    <a:pt x="0" y="4"/>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209" name="Freeform 265"/>
            <p:cNvSpPr/>
            <p:nvPr/>
          </p:nvSpPr>
          <p:spPr bwMode="auto">
            <a:xfrm>
              <a:off x="5398291" y="3663002"/>
              <a:ext cx="17346" cy="19380"/>
            </a:xfrm>
            <a:custGeom>
              <a:gdLst>
                <a:gd name="T0" fmla="*/ 2 w 6"/>
                <a:gd name="T1" fmla="*/ 0 h 6"/>
                <a:gd name="T2" fmla="*/ 2 w 6"/>
                <a:gd name="T3" fmla="*/ 0 h 6"/>
                <a:gd name="T4" fmla="*/ 0 w 6"/>
                <a:gd name="T5" fmla="*/ 0 h 6"/>
                <a:gd name="T6" fmla="*/ 0 w 6"/>
                <a:gd name="T7" fmla="*/ 2 h 6"/>
                <a:gd name="T8" fmla="*/ 2 w 6"/>
                <a:gd name="T9" fmla="*/ 6 h 6"/>
                <a:gd name="T10" fmla="*/ 2 w 6"/>
                <a:gd name="T11" fmla="*/ 6 h 6"/>
                <a:gd name="T12" fmla="*/ 6 w 6"/>
                <a:gd name="T13" fmla="*/ 6 h 6"/>
                <a:gd name="T14" fmla="*/ 6 w 6"/>
                <a:gd name="T15" fmla="*/ 4 h 6"/>
                <a:gd name="T16" fmla="*/ 4 w 6"/>
                <a:gd name="T17" fmla="*/ 2 h 6"/>
                <a:gd name="T18" fmla="*/ 2 w 6"/>
                <a:gd name="T19" fmla="*/ 0 h 6"/>
                <a:gd name="T20" fmla="*/ 2 w 6"/>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6"/>
                <a:gd name="T35" fmla="*/ 6 w 6"/>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6">
                  <a:moveTo>
                    <a:pt x="2" y="0"/>
                  </a:moveTo>
                  <a:lnTo>
                    <a:pt x="2" y="0"/>
                  </a:lnTo>
                  <a:lnTo>
                    <a:pt x="0" y="0"/>
                  </a:lnTo>
                  <a:lnTo>
                    <a:pt x="0" y="2"/>
                  </a:lnTo>
                  <a:lnTo>
                    <a:pt x="2" y="6"/>
                  </a:lnTo>
                  <a:lnTo>
                    <a:pt x="6" y="6"/>
                  </a:lnTo>
                  <a:lnTo>
                    <a:pt x="6" y="4"/>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10" name="Freeform 266"/>
            <p:cNvSpPr/>
            <p:nvPr/>
          </p:nvSpPr>
          <p:spPr bwMode="auto">
            <a:xfrm>
              <a:off x="5428029" y="3704183"/>
              <a:ext cx="9911" cy="12111"/>
            </a:xfrm>
            <a:custGeom>
              <a:gdLst>
                <a:gd name="T0" fmla="*/ 2 w 4"/>
                <a:gd name="T1" fmla="*/ 0 h 4"/>
                <a:gd name="T2" fmla="*/ 2 w 4"/>
                <a:gd name="T3" fmla="*/ 0 h 4"/>
                <a:gd name="T4" fmla="*/ 2 w 4"/>
                <a:gd name="T5" fmla="*/ 0 h 4"/>
                <a:gd name="T6" fmla="*/ 0 w 4"/>
                <a:gd name="T7" fmla="*/ 0 h 4"/>
                <a:gd name="T8" fmla="*/ 0 w 4"/>
                <a:gd name="T9" fmla="*/ 4 h 4"/>
                <a:gd name="T10" fmla="*/ 0 w 4"/>
                <a:gd name="T11" fmla="*/ 4 h 4"/>
                <a:gd name="T12" fmla="*/ 2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0" y="4"/>
                  </a:lnTo>
                  <a:lnTo>
                    <a:pt x="2"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11" name="Freeform 274"/>
            <p:cNvSpPr/>
            <p:nvPr/>
          </p:nvSpPr>
          <p:spPr bwMode="auto">
            <a:xfrm>
              <a:off x="2719510" y="2834557"/>
              <a:ext cx="17346" cy="21801"/>
            </a:xfrm>
            <a:custGeom>
              <a:gdLst>
                <a:gd name="T0" fmla="*/ 4 w 6"/>
                <a:gd name="T1" fmla="*/ 0 h 8"/>
                <a:gd name="T2" fmla="*/ 4 w 6"/>
                <a:gd name="T3" fmla="*/ 0 h 8"/>
                <a:gd name="T4" fmla="*/ 0 w 6"/>
                <a:gd name="T5" fmla="*/ 8 h 8"/>
                <a:gd name="T6" fmla="*/ 2 w 6"/>
                <a:gd name="T7" fmla="*/ 8 h 8"/>
                <a:gd name="T8" fmla="*/ 6 w 6"/>
                <a:gd name="T9" fmla="*/ 6 h 8"/>
                <a:gd name="T10" fmla="*/ 6 w 6"/>
                <a:gd name="T11" fmla="*/ 6 h 8"/>
                <a:gd name="T12" fmla="*/ 4 w 6"/>
                <a:gd name="T13" fmla="*/ 2 h 8"/>
                <a:gd name="T14" fmla="*/ 4 w 6"/>
                <a:gd name="T15" fmla="*/ 0 h 8"/>
                <a:gd name="T16" fmla="*/ 4 w 6"/>
                <a:gd name="T17" fmla="*/ 0 h 8"/>
                <a:gd name="T18" fmla="*/ 4 w 6"/>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8"/>
                <a:gd name="T32" fmla="*/ 6 w 6"/>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8">
                  <a:moveTo>
                    <a:pt x="4" y="0"/>
                  </a:moveTo>
                  <a:lnTo>
                    <a:pt x="4" y="0"/>
                  </a:lnTo>
                  <a:lnTo>
                    <a:pt x="0" y="8"/>
                  </a:lnTo>
                  <a:lnTo>
                    <a:pt x="2" y="8"/>
                  </a:lnTo>
                  <a:lnTo>
                    <a:pt x="6" y="6"/>
                  </a:lnTo>
                  <a:lnTo>
                    <a:pt x="4" y="2"/>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212" name="Freeform 275"/>
            <p:cNvSpPr/>
            <p:nvPr/>
          </p:nvSpPr>
          <p:spPr bwMode="auto">
            <a:xfrm>
              <a:off x="2449400" y="2977474"/>
              <a:ext cx="94166" cy="55714"/>
            </a:xfrm>
            <a:custGeom>
              <a:gdLst>
                <a:gd name="T0" fmla="*/ 32 w 32"/>
                <a:gd name="T1" fmla="*/ 12 h 20"/>
                <a:gd name="T2" fmla="*/ 32 w 32"/>
                <a:gd name="T3" fmla="*/ 12 h 20"/>
                <a:gd name="T4" fmla="*/ 28 w 32"/>
                <a:gd name="T5" fmla="*/ 4 h 20"/>
                <a:gd name="T6" fmla="*/ 26 w 32"/>
                <a:gd name="T7" fmla="*/ 2 h 20"/>
                <a:gd name="T8" fmla="*/ 20 w 32"/>
                <a:gd name="T9" fmla="*/ 0 h 20"/>
                <a:gd name="T10" fmla="*/ 20 w 32"/>
                <a:gd name="T11" fmla="*/ 4 h 20"/>
                <a:gd name="T12" fmla="*/ 20 w 32"/>
                <a:gd name="T13" fmla="*/ 4 h 20"/>
                <a:gd name="T14" fmla="*/ 14 w 32"/>
                <a:gd name="T15" fmla="*/ 2 h 20"/>
                <a:gd name="T16" fmla="*/ 10 w 32"/>
                <a:gd name="T17" fmla="*/ 2 h 20"/>
                <a:gd name="T18" fmla="*/ 10 w 32"/>
                <a:gd name="T19" fmla="*/ 2 h 20"/>
                <a:gd name="T20" fmla="*/ 8 w 32"/>
                <a:gd name="T21" fmla="*/ 2 h 20"/>
                <a:gd name="T22" fmla="*/ 10 w 32"/>
                <a:gd name="T23" fmla="*/ 4 h 20"/>
                <a:gd name="T24" fmla="*/ 12 w 32"/>
                <a:gd name="T25" fmla="*/ 8 h 20"/>
                <a:gd name="T26" fmla="*/ 12 w 32"/>
                <a:gd name="T27" fmla="*/ 8 h 20"/>
                <a:gd name="T28" fmla="*/ 0 w 32"/>
                <a:gd name="T29" fmla="*/ 10 h 20"/>
                <a:gd name="T30" fmla="*/ 0 w 32"/>
                <a:gd name="T31" fmla="*/ 10 h 20"/>
                <a:gd name="T32" fmla="*/ 2 w 32"/>
                <a:gd name="T33" fmla="*/ 18 h 20"/>
                <a:gd name="T34" fmla="*/ 2 w 32"/>
                <a:gd name="T35" fmla="*/ 18 h 20"/>
                <a:gd name="T36" fmla="*/ 6 w 32"/>
                <a:gd name="T37" fmla="*/ 18 h 20"/>
                <a:gd name="T38" fmla="*/ 10 w 32"/>
                <a:gd name="T39" fmla="*/ 16 h 20"/>
                <a:gd name="T40" fmla="*/ 10 w 32"/>
                <a:gd name="T41" fmla="*/ 16 h 20"/>
                <a:gd name="T42" fmla="*/ 12 w 32"/>
                <a:gd name="T43" fmla="*/ 18 h 20"/>
                <a:gd name="T44" fmla="*/ 14 w 32"/>
                <a:gd name="T45" fmla="*/ 20 h 20"/>
                <a:gd name="T46" fmla="*/ 14 w 32"/>
                <a:gd name="T47" fmla="*/ 20 h 20"/>
                <a:gd name="T48" fmla="*/ 16 w 32"/>
                <a:gd name="T49" fmla="*/ 18 h 20"/>
                <a:gd name="T50" fmla="*/ 18 w 32"/>
                <a:gd name="T51" fmla="*/ 18 h 20"/>
                <a:gd name="T52" fmla="*/ 20 w 32"/>
                <a:gd name="T53" fmla="*/ 16 h 20"/>
                <a:gd name="T54" fmla="*/ 20 w 32"/>
                <a:gd name="T55" fmla="*/ 16 h 20"/>
                <a:gd name="T56" fmla="*/ 20 w 32"/>
                <a:gd name="T57" fmla="*/ 18 h 20"/>
                <a:gd name="T58" fmla="*/ 20 w 32"/>
                <a:gd name="T59" fmla="*/ 20 h 20"/>
                <a:gd name="T60" fmla="*/ 22 w 32"/>
                <a:gd name="T61" fmla="*/ 20 h 20"/>
                <a:gd name="T62" fmla="*/ 22 w 32"/>
                <a:gd name="T63" fmla="*/ 20 h 20"/>
                <a:gd name="T64" fmla="*/ 22 w 32"/>
                <a:gd name="T65" fmla="*/ 18 h 20"/>
                <a:gd name="T66" fmla="*/ 20 w 32"/>
                <a:gd name="T67" fmla="*/ 16 h 20"/>
                <a:gd name="T68" fmla="*/ 20 w 32"/>
                <a:gd name="T69" fmla="*/ 16 h 20"/>
                <a:gd name="T70" fmla="*/ 28 w 32"/>
                <a:gd name="T71" fmla="*/ 16 h 20"/>
                <a:gd name="T72" fmla="*/ 28 w 32"/>
                <a:gd name="T73" fmla="*/ 16 h 20"/>
                <a:gd name="T74" fmla="*/ 26 w 32"/>
                <a:gd name="T75" fmla="*/ 14 h 20"/>
                <a:gd name="T76" fmla="*/ 24 w 32"/>
                <a:gd name="T77" fmla="*/ 12 h 20"/>
                <a:gd name="T78" fmla="*/ 24 w 32"/>
                <a:gd name="T79" fmla="*/ 12 h 20"/>
                <a:gd name="T80" fmla="*/ 28 w 32"/>
                <a:gd name="T81" fmla="*/ 10 h 20"/>
                <a:gd name="T82" fmla="*/ 32 w 32"/>
                <a:gd name="T83" fmla="*/ 12 h 20"/>
                <a:gd name="T84" fmla="*/ 32 w 32"/>
                <a:gd name="T85" fmla="*/ 12 h 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
                <a:gd name="T130" fmla="*/ 0 h 20"/>
                <a:gd name="T131" fmla="*/ 32 w 32"/>
                <a:gd name="T132" fmla="*/ 20 h 20"/>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 h="20">
                  <a:moveTo>
                    <a:pt x="32" y="12"/>
                  </a:moveTo>
                  <a:lnTo>
                    <a:pt x="32" y="12"/>
                  </a:lnTo>
                  <a:lnTo>
                    <a:pt x="28" y="4"/>
                  </a:lnTo>
                  <a:lnTo>
                    <a:pt x="26" y="2"/>
                  </a:lnTo>
                  <a:lnTo>
                    <a:pt x="20" y="0"/>
                  </a:lnTo>
                  <a:lnTo>
                    <a:pt x="20" y="4"/>
                  </a:lnTo>
                  <a:lnTo>
                    <a:pt x="14" y="2"/>
                  </a:lnTo>
                  <a:lnTo>
                    <a:pt x="10" y="2"/>
                  </a:lnTo>
                  <a:lnTo>
                    <a:pt x="8" y="2"/>
                  </a:lnTo>
                  <a:lnTo>
                    <a:pt x="10" y="4"/>
                  </a:lnTo>
                  <a:lnTo>
                    <a:pt x="12" y="8"/>
                  </a:lnTo>
                  <a:lnTo>
                    <a:pt x="0" y="10"/>
                  </a:lnTo>
                  <a:lnTo>
                    <a:pt x="2" y="18"/>
                  </a:lnTo>
                  <a:lnTo>
                    <a:pt x="6" y="18"/>
                  </a:lnTo>
                  <a:lnTo>
                    <a:pt x="10" y="16"/>
                  </a:lnTo>
                  <a:lnTo>
                    <a:pt x="12" y="18"/>
                  </a:lnTo>
                  <a:lnTo>
                    <a:pt x="14" y="20"/>
                  </a:lnTo>
                  <a:lnTo>
                    <a:pt x="16" y="18"/>
                  </a:lnTo>
                  <a:lnTo>
                    <a:pt x="18" y="18"/>
                  </a:lnTo>
                  <a:lnTo>
                    <a:pt x="20" y="16"/>
                  </a:lnTo>
                  <a:lnTo>
                    <a:pt x="20" y="18"/>
                  </a:lnTo>
                  <a:lnTo>
                    <a:pt x="20" y="20"/>
                  </a:lnTo>
                  <a:lnTo>
                    <a:pt x="22" y="20"/>
                  </a:lnTo>
                  <a:lnTo>
                    <a:pt x="22" y="18"/>
                  </a:lnTo>
                  <a:lnTo>
                    <a:pt x="20" y="16"/>
                  </a:lnTo>
                  <a:lnTo>
                    <a:pt x="28" y="16"/>
                  </a:lnTo>
                  <a:lnTo>
                    <a:pt x="26" y="14"/>
                  </a:lnTo>
                  <a:lnTo>
                    <a:pt x="24" y="12"/>
                  </a:lnTo>
                  <a:lnTo>
                    <a:pt x="28" y="10"/>
                  </a:lnTo>
                  <a:lnTo>
                    <a:pt x="32" y="12"/>
                  </a:lnTo>
                  <a:close/>
                </a:path>
              </a:pathLst>
            </a:custGeom>
            <a:solidFill>
              <a:srgbClr val="B7BCBE"/>
            </a:solidFill>
            <a:ln w="3175" cmpd="sng">
              <a:solidFill>
                <a:schemeClr val="bg1"/>
              </a:solidFill>
              <a:prstDash val="solid"/>
              <a:round/>
            </a:ln>
          </p:spPr>
          <p:txBody>
            <a:bodyPr/>
            <a:lstStyle/>
            <a:p>
              <a:endParaRPr lang="en-GB"/>
            </a:p>
          </p:txBody>
        </p:sp>
        <p:sp>
          <p:nvSpPr>
            <p:cNvPr id="213" name="Freeform 276"/>
            <p:cNvSpPr/>
            <p:nvPr/>
          </p:nvSpPr>
          <p:spPr bwMode="auto">
            <a:xfrm>
              <a:off x="2075214" y="3154308"/>
              <a:ext cx="56993" cy="33913"/>
            </a:xfrm>
            <a:custGeom>
              <a:gdLst>
                <a:gd name="T0" fmla="*/ 18 w 20"/>
                <a:gd name="T1" fmla="*/ 2 h 12"/>
                <a:gd name="T2" fmla="*/ 18 w 20"/>
                <a:gd name="T3" fmla="*/ 2 h 12"/>
                <a:gd name="T4" fmla="*/ 16 w 20"/>
                <a:gd name="T5" fmla="*/ 0 h 12"/>
                <a:gd name="T6" fmla="*/ 12 w 20"/>
                <a:gd name="T7" fmla="*/ 0 h 12"/>
                <a:gd name="T8" fmla="*/ 12 w 20"/>
                <a:gd name="T9" fmla="*/ 0 h 12"/>
                <a:gd name="T10" fmla="*/ 6 w 20"/>
                <a:gd name="T11" fmla="*/ 2 h 12"/>
                <a:gd name="T12" fmla="*/ 2 w 20"/>
                <a:gd name="T13" fmla="*/ 6 h 12"/>
                <a:gd name="T14" fmla="*/ 0 w 20"/>
                <a:gd name="T15" fmla="*/ 12 h 12"/>
                <a:gd name="T16" fmla="*/ 0 w 20"/>
                <a:gd name="T17" fmla="*/ 12 h 12"/>
                <a:gd name="T18" fmla="*/ 2 w 20"/>
                <a:gd name="T19" fmla="*/ 12 h 12"/>
                <a:gd name="T20" fmla="*/ 4 w 20"/>
                <a:gd name="T21" fmla="*/ 8 h 12"/>
                <a:gd name="T22" fmla="*/ 4 w 20"/>
                <a:gd name="T23" fmla="*/ 8 h 12"/>
                <a:gd name="T24" fmla="*/ 16 w 20"/>
                <a:gd name="T25" fmla="*/ 6 h 12"/>
                <a:gd name="T26" fmla="*/ 20 w 20"/>
                <a:gd name="T27" fmla="*/ 4 h 12"/>
                <a:gd name="T28" fmla="*/ 20 w 20"/>
                <a:gd name="T29" fmla="*/ 2 h 12"/>
                <a:gd name="T30" fmla="*/ 18 w 20"/>
                <a:gd name="T31" fmla="*/ 2 h 12"/>
                <a:gd name="T32" fmla="*/ 18 w 20"/>
                <a:gd name="T33" fmla="*/ 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2"/>
                <a:gd name="T53" fmla="*/ 20 w 20"/>
                <a:gd name="T54" fmla="*/ 12 h 12"/>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2">
                  <a:moveTo>
                    <a:pt x="18" y="2"/>
                  </a:moveTo>
                  <a:lnTo>
                    <a:pt x="18" y="2"/>
                  </a:lnTo>
                  <a:lnTo>
                    <a:pt x="16" y="0"/>
                  </a:lnTo>
                  <a:lnTo>
                    <a:pt x="12" y="0"/>
                  </a:lnTo>
                  <a:lnTo>
                    <a:pt x="6" y="2"/>
                  </a:lnTo>
                  <a:lnTo>
                    <a:pt x="2" y="6"/>
                  </a:lnTo>
                  <a:lnTo>
                    <a:pt x="0" y="12"/>
                  </a:lnTo>
                  <a:lnTo>
                    <a:pt x="2" y="12"/>
                  </a:lnTo>
                  <a:lnTo>
                    <a:pt x="4" y="8"/>
                  </a:lnTo>
                  <a:lnTo>
                    <a:pt x="16" y="6"/>
                  </a:lnTo>
                  <a:lnTo>
                    <a:pt x="20" y="4"/>
                  </a:lnTo>
                  <a:lnTo>
                    <a:pt x="20" y="2"/>
                  </a:lnTo>
                  <a:lnTo>
                    <a:pt x="18" y="2"/>
                  </a:lnTo>
                  <a:close/>
                </a:path>
              </a:pathLst>
            </a:custGeom>
            <a:solidFill>
              <a:srgbClr val="B7BCBE"/>
            </a:solidFill>
            <a:ln w="3175" cmpd="sng">
              <a:solidFill>
                <a:schemeClr val="bg1"/>
              </a:solidFill>
              <a:prstDash val="solid"/>
              <a:round/>
            </a:ln>
          </p:spPr>
          <p:txBody>
            <a:bodyPr/>
            <a:lstStyle/>
            <a:p>
              <a:endParaRPr lang="en-GB"/>
            </a:p>
          </p:txBody>
        </p:sp>
        <p:sp>
          <p:nvSpPr>
            <p:cNvPr id="214" name="Freeform 277"/>
            <p:cNvSpPr/>
            <p:nvPr/>
          </p:nvSpPr>
          <p:spPr bwMode="auto">
            <a:xfrm>
              <a:off x="2251155" y="3149464"/>
              <a:ext cx="9911" cy="9688"/>
            </a:xfrm>
            <a:custGeom>
              <a:gdLst>
                <a:gd name="T0" fmla="*/ 2 w 4"/>
                <a:gd name="T1" fmla="*/ 0 h 4"/>
                <a:gd name="T2" fmla="*/ 2 w 4"/>
                <a:gd name="T3" fmla="*/ 0 h 4"/>
                <a:gd name="T4" fmla="*/ 0 w 4"/>
                <a:gd name="T5" fmla="*/ 0 h 4"/>
                <a:gd name="T6" fmla="*/ 0 w 4"/>
                <a:gd name="T7" fmla="*/ 2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0" y="2"/>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15" name="Freeform 278"/>
            <p:cNvSpPr/>
            <p:nvPr/>
          </p:nvSpPr>
          <p:spPr bwMode="auto">
            <a:xfrm>
              <a:off x="2226374" y="3132507"/>
              <a:ext cx="12390" cy="9688"/>
            </a:xfrm>
            <a:custGeom>
              <a:gdLst>
                <a:gd name="T0" fmla="*/ 0 w 4"/>
                <a:gd name="T1" fmla="*/ 0 h 4"/>
                <a:gd name="T2" fmla="*/ 2 w 4"/>
                <a:gd name="T3" fmla="*/ 4 h 4"/>
                <a:gd name="T4" fmla="*/ 2 w 4"/>
                <a:gd name="T5" fmla="*/ 4 h 4"/>
                <a:gd name="T6" fmla="*/ 4 w 4"/>
                <a:gd name="T7" fmla="*/ 4 h 4"/>
                <a:gd name="T8" fmla="*/ 4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16" name="Freeform 279"/>
            <p:cNvSpPr/>
            <p:nvPr/>
          </p:nvSpPr>
          <p:spPr bwMode="auto">
            <a:xfrm>
              <a:off x="2156989" y="3159152"/>
              <a:ext cx="12390" cy="7267"/>
            </a:xfrm>
            <a:custGeom>
              <a:gdLst>
                <a:gd name="T0" fmla="*/ 2 w 4"/>
                <a:gd name="T1" fmla="*/ 0 h 2"/>
                <a:gd name="T2" fmla="*/ 2 w 4"/>
                <a:gd name="T3" fmla="*/ 0 h 2"/>
                <a:gd name="T4" fmla="*/ 0 w 4"/>
                <a:gd name="T5" fmla="*/ 0 h 2"/>
                <a:gd name="T6" fmla="*/ 2 w 4"/>
                <a:gd name="T7" fmla="*/ 2 h 2"/>
                <a:gd name="T8" fmla="*/ 4 w 4"/>
                <a:gd name="T9" fmla="*/ 2 h 2"/>
                <a:gd name="T10" fmla="*/ 4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2"/>
                <a:gd name="T32" fmla="*/ 4 w 4"/>
                <a:gd name="T33" fmla="*/ 2 h 2"/>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2">
                  <a:moveTo>
                    <a:pt x="2" y="0"/>
                  </a:moveTo>
                  <a:lnTo>
                    <a:pt x="2" y="0"/>
                  </a:lnTo>
                  <a:lnTo>
                    <a:pt x="0" y="0"/>
                  </a:lnTo>
                  <a:lnTo>
                    <a:pt x="2" y="2"/>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17" name="Freeform 280"/>
            <p:cNvSpPr/>
            <p:nvPr/>
          </p:nvSpPr>
          <p:spPr bwMode="auto">
            <a:xfrm>
              <a:off x="2508875" y="2936296"/>
              <a:ext cx="34692" cy="33913"/>
            </a:xfrm>
            <a:custGeom>
              <a:gdLst>
                <a:gd name="T0" fmla="*/ 2 w 12"/>
                <a:gd name="T1" fmla="*/ 8 h 12"/>
                <a:gd name="T2" fmla="*/ 2 w 12"/>
                <a:gd name="T3" fmla="*/ 8 h 12"/>
                <a:gd name="T4" fmla="*/ 0 w 12"/>
                <a:gd name="T5" fmla="*/ 12 h 12"/>
                <a:gd name="T6" fmla="*/ 0 w 12"/>
                <a:gd name="T7" fmla="*/ 12 h 12"/>
                <a:gd name="T8" fmla="*/ 2 w 12"/>
                <a:gd name="T9" fmla="*/ 12 h 12"/>
                <a:gd name="T10" fmla="*/ 2 w 12"/>
                <a:gd name="T11" fmla="*/ 12 h 12"/>
                <a:gd name="T12" fmla="*/ 6 w 12"/>
                <a:gd name="T13" fmla="*/ 8 h 12"/>
                <a:gd name="T14" fmla="*/ 12 w 12"/>
                <a:gd name="T15" fmla="*/ 6 h 12"/>
                <a:gd name="T16" fmla="*/ 4 w 12"/>
                <a:gd name="T17" fmla="*/ 0 h 12"/>
                <a:gd name="T18" fmla="*/ 4 w 12"/>
                <a:gd name="T19" fmla="*/ 0 h 12"/>
                <a:gd name="T20" fmla="*/ 2 w 12"/>
                <a:gd name="T21" fmla="*/ 8 h 12"/>
                <a:gd name="T22" fmla="*/ 2 w 12"/>
                <a:gd name="T23" fmla="*/ 8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12"/>
                <a:gd name="T38" fmla="*/ 12 w 12"/>
                <a:gd name="T39" fmla="*/ 12 h 12"/>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12">
                  <a:moveTo>
                    <a:pt x="2" y="8"/>
                  </a:moveTo>
                  <a:lnTo>
                    <a:pt x="2" y="8"/>
                  </a:lnTo>
                  <a:lnTo>
                    <a:pt x="0" y="12"/>
                  </a:lnTo>
                  <a:lnTo>
                    <a:pt x="2" y="12"/>
                  </a:lnTo>
                  <a:lnTo>
                    <a:pt x="6" y="8"/>
                  </a:lnTo>
                  <a:lnTo>
                    <a:pt x="12" y="6"/>
                  </a:lnTo>
                  <a:lnTo>
                    <a:pt x="4" y="0"/>
                  </a:lnTo>
                  <a:lnTo>
                    <a:pt x="2" y="8"/>
                  </a:lnTo>
                  <a:close/>
                </a:path>
              </a:pathLst>
            </a:custGeom>
            <a:solidFill>
              <a:srgbClr val="B7BCBE"/>
            </a:solidFill>
            <a:ln w="3175" cmpd="sng">
              <a:solidFill>
                <a:schemeClr val="bg1"/>
              </a:solidFill>
              <a:prstDash val="solid"/>
              <a:round/>
            </a:ln>
          </p:spPr>
          <p:txBody>
            <a:bodyPr/>
            <a:lstStyle/>
            <a:p>
              <a:endParaRPr lang="en-GB"/>
            </a:p>
          </p:txBody>
        </p:sp>
        <p:sp>
          <p:nvSpPr>
            <p:cNvPr id="218" name="Freeform 281"/>
            <p:cNvSpPr/>
            <p:nvPr/>
          </p:nvSpPr>
          <p:spPr bwMode="auto">
            <a:xfrm>
              <a:off x="3252292" y="3086483"/>
              <a:ext cx="76819" cy="89626"/>
            </a:xfrm>
            <a:custGeom>
              <a:gdLst>
                <a:gd name="T0" fmla="*/ 24 w 26"/>
                <a:gd name="T1" fmla="*/ 18 h 32"/>
                <a:gd name="T2" fmla="*/ 24 w 26"/>
                <a:gd name="T3" fmla="*/ 18 h 32"/>
                <a:gd name="T4" fmla="*/ 20 w 26"/>
                <a:gd name="T5" fmla="*/ 18 h 32"/>
                <a:gd name="T6" fmla="*/ 20 w 26"/>
                <a:gd name="T7" fmla="*/ 18 h 32"/>
                <a:gd name="T8" fmla="*/ 18 w 26"/>
                <a:gd name="T9" fmla="*/ 14 h 32"/>
                <a:gd name="T10" fmla="*/ 16 w 26"/>
                <a:gd name="T11" fmla="*/ 14 h 32"/>
                <a:gd name="T12" fmla="*/ 16 w 26"/>
                <a:gd name="T13" fmla="*/ 14 h 32"/>
                <a:gd name="T14" fmla="*/ 16 w 26"/>
                <a:gd name="T15" fmla="*/ 10 h 32"/>
                <a:gd name="T16" fmla="*/ 18 w 26"/>
                <a:gd name="T17" fmla="*/ 8 h 32"/>
                <a:gd name="T18" fmla="*/ 18 w 26"/>
                <a:gd name="T19" fmla="*/ 4 h 32"/>
                <a:gd name="T20" fmla="*/ 18 w 26"/>
                <a:gd name="T21" fmla="*/ 4 h 32"/>
                <a:gd name="T22" fmla="*/ 10 w 26"/>
                <a:gd name="T23" fmla="*/ 0 h 32"/>
                <a:gd name="T24" fmla="*/ 10 w 26"/>
                <a:gd name="T25" fmla="*/ 0 h 32"/>
                <a:gd name="T26" fmla="*/ 14 w 26"/>
                <a:gd name="T27" fmla="*/ 6 h 32"/>
                <a:gd name="T28" fmla="*/ 12 w 26"/>
                <a:gd name="T29" fmla="*/ 6 h 32"/>
                <a:gd name="T30" fmla="*/ 0 w 26"/>
                <a:gd name="T31" fmla="*/ 0 h 32"/>
                <a:gd name="T32" fmla="*/ 0 w 26"/>
                <a:gd name="T33" fmla="*/ 0 h 32"/>
                <a:gd name="T34" fmla="*/ 0 w 26"/>
                <a:gd name="T35" fmla="*/ 4 h 32"/>
                <a:gd name="T36" fmla="*/ 0 w 26"/>
                <a:gd name="T37" fmla="*/ 8 h 32"/>
                <a:gd name="T38" fmla="*/ 0 w 26"/>
                <a:gd name="T39" fmla="*/ 8 h 32"/>
                <a:gd name="T40" fmla="*/ 6 w 26"/>
                <a:gd name="T41" fmla="*/ 8 h 32"/>
                <a:gd name="T42" fmla="*/ 6 w 26"/>
                <a:gd name="T43" fmla="*/ 8 h 32"/>
                <a:gd name="T44" fmla="*/ 6 w 26"/>
                <a:gd name="T45" fmla="*/ 14 h 32"/>
                <a:gd name="T46" fmla="*/ 6 w 26"/>
                <a:gd name="T47" fmla="*/ 14 h 32"/>
                <a:gd name="T48" fmla="*/ 8 w 26"/>
                <a:gd name="T49" fmla="*/ 12 h 32"/>
                <a:gd name="T50" fmla="*/ 10 w 26"/>
                <a:gd name="T51" fmla="*/ 12 h 32"/>
                <a:gd name="T52" fmla="*/ 10 w 26"/>
                <a:gd name="T53" fmla="*/ 12 h 32"/>
                <a:gd name="T54" fmla="*/ 10 w 26"/>
                <a:gd name="T55" fmla="*/ 16 h 32"/>
                <a:gd name="T56" fmla="*/ 10 w 26"/>
                <a:gd name="T57" fmla="*/ 20 h 32"/>
                <a:gd name="T58" fmla="*/ 10 w 26"/>
                <a:gd name="T59" fmla="*/ 20 h 32"/>
                <a:gd name="T60" fmla="*/ 22 w 26"/>
                <a:gd name="T61" fmla="*/ 26 h 32"/>
                <a:gd name="T62" fmla="*/ 22 w 26"/>
                <a:gd name="T63" fmla="*/ 26 h 32"/>
                <a:gd name="T64" fmla="*/ 20 w 26"/>
                <a:gd name="T65" fmla="*/ 28 h 32"/>
                <a:gd name="T66" fmla="*/ 22 w 26"/>
                <a:gd name="T67" fmla="*/ 32 h 32"/>
                <a:gd name="T68" fmla="*/ 22 w 26"/>
                <a:gd name="T69" fmla="*/ 32 h 32"/>
                <a:gd name="T70" fmla="*/ 26 w 26"/>
                <a:gd name="T71" fmla="*/ 32 h 32"/>
                <a:gd name="T72" fmla="*/ 26 w 26"/>
                <a:gd name="T73" fmla="*/ 32 h 32"/>
                <a:gd name="T74" fmla="*/ 24 w 26"/>
                <a:gd name="T75" fmla="*/ 22 h 32"/>
                <a:gd name="T76" fmla="*/ 24 w 26"/>
                <a:gd name="T77" fmla="*/ 22 h 32"/>
                <a:gd name="T78" fmla="*/ 24 w 26"/>
                <a:gd name="T79" fmla="*/ 22 h 32"/>
                <a:gd name="T80" fmla="*/ 26 w 26"/>
                <a:gd name="T81" fmla="*/ 20 h 32"/>
                <a:gd name="T82" fmla="*/ 24 w 26"/>
                <a:gd name="T83" fmla="*/ 18 h 32"/>
                <a:gd name="T84" fmla="*/ 24 w 26"/>
                <a:gd name="T85" fmla="*/ 18 h 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
                <a:gd name="T130" fmla="*/ 0 h 32"/>
                <a:gd name="T131" fmla="*/ 26 w 26"/>
                <a:gd name="T132" fmla="*/ 32 h 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 h="32">
                  <a:moveTo>
                    <a:pt x="24" y="18"/>
                  </a:moveTo>
                  <a:lnTo>
                    <a:pt x="24" y="18"/>
                  </a:lnTo>
                  <a:lnTo>
                    <a:pt x="20" y="18"/>
                  </a:lnTo>
                  <a:lnTo>
                    <a:pt x="18" y="14"/>
                  </a:lnTo>
                  <a:lnTo>
                    <a:pt x="16" y="14"/>
                  </a:lnTo>
                  <a:lnTo>
                    <a:pt x="16" y="10"/>
                  </a:lnTo>
                  <a:lnTo>
                    <a:pt x="18" y="8"/>
                  </a:lnTo>
                  <a:lnTo>
                    <a:pt x="18" y="4"/>
                  </a:lnTo>
                  <a:lnTo>
                    <a:pt x="10" y="0"/>
                  </a:lnTo>
                  <a:lnTo>
                    <a:pt x="14" y="6"/>
                  </a:lnTo>
                  <a:lnTo>
                    <a:pt x="12" y="6"/>
                  </a:lnTo>
                  <a:lnTo>
                    <a:pt x="0" y="0"/>
                  </a:lnTo>
                  <a:lnTo>
                    <a:pt x="0" y="4"/>
                  </a:lnTo>
                  <a:lnTo>
                    <a:pt x="0" y="8"/>
                  </a:lnTo>
                  <a:lnTo>
                    <a:pt x="6" y="8"/>
                  </a:lnTo>
                  <a:lnTo>
                    <a:pt x="6" y="14"/>
                  </a:lnTo>
                  <a:lnTo>
                    <a:pt x="8" y="12"/>
                  </a:lnTo>
                  <a:lnTo>
                    <a:pt x="10" y="12"/>
                  </a:lnTo>
                  <a:lnTo>
                    <a:pt x="10" y="16"/>
                  </a:lnTo>
                  <a:lnTo>
                    <a:pt x="10" y="20"/>
                  </a:lnTo>
                  <a:lnTo>
                    <a:pt x="22" y="26"/>
                  </a:lnTo>
                  <a:lnTo>
                    <a:pt x="20" y="28"/>
                  </a:lnTo>
                  <a:lnTo>
                    <a:pt x="22" y="32"/>
                  </a:lnTo>
                  <a:lnTo>
                    <a:pt x="26" y="32"/>
                  </a:lnTo>
                  <a:lnTo>
                    <a:pt x="24" y="22"/>
                  </a:lnTo>
                  <a:lnTo>
                    <a:pt x="26" y="20"/>
                  </a:lnTo>
                  <a:lnTo>
                    <a:pt x="24" y="18"/>
                  </a:lnTo>
                  <a:close/>
                </a:path>
              </a:pathLst>
            </a:custGeom>
            <a:solidFill>
              <a:srgbClr val="B7BCBE"/>
            </a:solidFill>
            <a:ln w="3175" cmpd="sng">
              <a:solidFill>
                <a:schemeClr val="bg1"/>
              </a:solidFill>
              <a:prstDash val="solid"/>
              <a:round/>
            </a:ln>
          </p:spPr>
          <p:txBody>
            <a:bodyPr/>
            <a:lstStyle/>
            <a:p>
              <a:endParaRPr lang="en-GB"/>
            </a:p>
          </p:txBody>
        </p:sp>
        <p:sp>
          <p:nvSpPr>
            <p:cNvPr id="219" name="Freeform 282"/>
            <p:cNvSpPr/>
            <p:nvPr/>
          </p:nvSpPr>
          <p:spPr bwMode="auto">
            <a:xfrm>
              <a:off x="3351414" y="3222133"/>
              <a:ext cx="12390" cy="12111"/>
            </a:xfrm>
            <a:custGeom>
              <a:gdLst>
                <a:gd name="T0" fmla="*/ 2 w 4"/>
                <a:gd name="T1" fmla="*/ 0 h 4"/>
                <a:gd name="T2" fmla="*/ 2 w 4"/>
                <a:gd name="T3" fmla="*/ 0 h 4"/>
                <a:gd name="T4" fmla="*/ 0 w 4"/>
                <a:gd name="T5" fmla="*/ 2 h 4"/>
                <a:gd name="T6" fmla="*/ 2 w 4"/>
                <a:gd name="T7" fmla="*/ 4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4"/>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20" name="Freeform 283"/>
            <p:cNvSpPr/>
            <p:nvPr/>
          </p:nvSpPr>
          <p:spPr bwMode="auto">
            <a:xfrm>
              <a:off x="3286986" y="3263314"/>
              <a:ext cx="37170" cy="58135"/>
            </a:xfrm>
            <a:custGeom>
              <a:gdLst>
                <a:gd name="T0" fmla="*/ 6 w 12"/>
                <a:gd name="T1" fmla="*/ 0 h 20"/>
                <a:gd name="T2" fmla="*/ 6 w 12"/>
                <a:gd name="T3" fmla="*/ 0 h 20"/>
                <a:gd name="T4" fmla="*/ 0 w 12"/>
                <a:gd name="T5" fmla="*/ 6 h 20"/>
                <a:gd name="T6" fmla="*/ 0 w 12"/>
                <a:gd name="T7" fmla="*/ 8 h 20"/>
                <a:gd name="T8" fmla="*/ 4 w 12"/>
                <a:gd name="T9" fmla="*/ 12 h 20"/>
                <a:gd name="T10" fmla="*/ 4 w 12"/>
                <a:gd name="T11" fmla="*/ 12 h 20"/>
                <a:gd name="T12" fmla="*/ 6 w 12"/>
                <a:gd name="T13" fmla="*/ 16 h 20"/>
                <a:gd name="T14" fmla="*/ 12 w 12"/>
                <a:gd name="T15" fmla="*/ 18 h 20"/>
                <a:gd name="T16" fmla="*/ 12 w 12"/>
                <a:gd name="T17" fmla="*/ 20 h 20"/>
                <a:gd name="T18" fmla="*/ 12 w 12"/>
                <a:gd name="T19" fmla="*/ 20 h 20"/>
                <a:gd name="T20" fmla="*/ 12 w 12"/>
                <a:gd name="T21" fmla="*/ 10 h 20"/>
                <a:gd name="T22" fmla="*/ 10 w 12"/>
                <a:gd name="T23" fmla="*/ 2 h 20"/>
                <a:gd name="T24" fmla="*/ 6 w 12"/>
                <a:gd name="T25" fmla="*/ 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20"/>
                <a:gd name="T41" fmla="*/ 12 w 12"/>
                <a:gd name="T42" fmla="*/ 20 h 20"/>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20">
                  <a:moveTo>
                    <a:pt x="6" y="0"/>
                  </a:moveTo>
                  <a:lnTo>
                    <a:pt x="6" y="0"/>
                  </a:lnTo>
                  <a:lnTo>
                    <a:pt x="0" y="6"/>
                  </a:lnTo>
                  <a:lnTo>
                    <a:pt x="0" y="8"/>
                  </a:lnTo>
                  <a:lnTo>
                    <a:pt x="4" y="12"/>
                  </a:lnTo>
                  <a:lnTo>
                    <a:pt x="6" y="16"/>
                  </a:lnTo>
                  <a:lnTo>
                    <a:pt x="12" y="18"/>
                  </a:lnTo>
                  <a:lnTo>
                    <a:pt x="12" y="20"/>
                  </a:lnTo>
                  <a:lnTo>
                    <a:pt x="12" y="10"/>
                  </a:lnTo>
                  <a:lnTo>
                    <a:pt x="10"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221" name="Freeform 284"/>
            <p:cNvSpPr/>
            <p:nvPr/>
          </p:nvSpPr>
          <p:spPr bwMode="auto">
            <a:xfrm>
              <a:off x="3165561" y="3028346"/>
              <a:ext cx="4957" cy="12111"/>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22" name="Freeform 285"/>
            <p:cNvSpPr/>
            <p:nvPr/>
          </p:nvSpPr>
          <p:spPr bwMode="auto">
            <a:xfrm>
              <a:off x="3264683" y="3217289"/>
              <a:ext cx="47082" cy="58135"/>
            </a:xfrm>
            <a:custGeom>
              <a:gdLst>
                <a:gd name="T0" fmla="*/ 16 w 16"/>
                <a:gd name="T1" fmla="*/ 0 h 20"/>
                <a:gd name="T2" fmla="*/ 16 w 16"/>
                <a:gd name="T3" fmla="*/ 0 h 20"/>
                <a:gd name="T4" fmla="*/ 10 w 16"/>
                <a:gd name="T5" fmla="*/ 2 h 20"/>
                <a:gd name="T6" fmla="*/ 4 w 16"/>
                <a:gd name="T7" fmla="*/ 4 h 20"/>
                <a:gd name="T8" fmla="*/ 4 w 16"/>
                <a:gd name="T9" fmla="*/ 4 h 20"/>
                <a:gd name="T10" fmla="*/ 4 w 16"/>
                <a:gd name="T11" fmla="*/ 2 h 20"/>
                <a:gd name="T12" fmla="*/ 2 w 16"/>
                <a:gd name="T13" fmla="*/ 0 h 20"/>
                <a:gd name="T14" fmla="*/ 0 w 16"/>
                <a:gd name="T15" fmla="*/ 0 h 20"/>
                <a:gd name="T16" fmla="*/ 0 w 16"/>
                <a:gd name="T17" fmla="*/ 0 h 20"/>
                <a:gd name="T18" fmla="*/ 2 w 16"/>
                <a:gd name="T19" fmla="*/ 10 h 20"/>
                <a:gd name="T20" fmla="*/ 4 w 16"/>
                <a:gd name="T21" fmla="*/ 20 h 20"/>
                <a:gd name="T22" fmla="*/ 4 w 16"/>
                <a:gd name="T23" fmla="*/ 20 h 20"/>
                <a:gd name="T24" fmla="*/ 8 w 16"/>
                <a:gd name="T25" fmla="*/ 18 h 20"/>
                <a:gd name="T26" fmla="*/ 14 w 16"/>
                <a:gd name="T27" fmla="*/ 16 h 20"/>
                <a:gd name="T28" fmla="*/ 14 w 16"/>
                <a:gd name="T29" fmla="*/ 16 h 20"/>
                <a:gd name="T30" fmla="*/ 14 w 16"/>
                <a:gd name="T31" fmla="*/ 8 h 20"/>
                <a:gd name="T32" fmla="*/ 16 w 16"/>
                <a:gd name="T33" fmla="*/ 0 h 20"/>
                <a:gd name="T34" fmla="*/ 16 w 16"/>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20"/>
                <a:gd name="T56" fmla="*/ 16 w 16"/>
                <a:gd name="T57" fmla="*/ 20 h 20"/>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20">
                  <a:moveTo>
                    <a:pt x="16" y="0"/>
                  </a:moveTo>
                  <a:lnTo>
                    <a:pt x="16" y="0"/>
                  </a:lnTo>
                  <a:lnTo>
                    <a:pt x="10" y="2"/>
                  </a:lnTo>
                  <a:lnTo>
                    <a:pt x="4" y="4"/>
                  </a:lnTo>
                  <a:lnTo>
                    <a:pt x="4" y="2"/>
                  </a:lnTo>
                  <a:lnTo>
                    <a:pt x="2" y="0"/>
                  </a:lnTo>
                  <a:lnTo>
                    <a:pt x="0" y="0"/>
                  </a:lnTo>
                  <a:lnTo>
                    <a:pt x="2" y="10"/>
                  </a:lnTo>
                  <a:lnTo>
                    <a:pt x="4" y="20"/>
                  </a:lnTo>
                  <a:lnTo>
                    <a:pt x="8" y="18"/>
                  </a:lnTo>
                  <a:lnTo>
                    <a:pt x="14" y="16"/>
                  </a:lnTo>
                  <a:lnTo>
                    <a:pt x="14" y="8"/>
                  </a:lnTo>
                  <a:lnTo>
                    <a:pt x="16" y="0"/>
                  </a:lnTo>
                  <a:close/>
                </a:path>
              </a:pathLst>
            </a:custGeom>
            <a:solidFill>
              <a:srgbClr val="B7BCBE"/>
            </a:solidFill>
            <a:ln w="3175" cmpd="sng">
              <a:solidFill>
                <a:schemeClr val="bg1"/>
              </a:solidFill>
              <a:prstDash val="solid"/>
              <a:round/>
            </a:ln>
          </p:spPr>
          <p:txBody>
            <a:bodyPr/>
            <a:lstStyle/>
            <a:p>
              <a:endParaRPr lang="en-GB"/>
            </a:p>
          </p:txBody>
        </p:sp>
        <p:sp>
          <p:nvSpPr>
            <p:cNvPr id="223" name="Freeform 286"/>
            <p:cNvSpPr/>
            <p:nvPr/>
          </p:nvSpPr>
          <p:spPr bwMode="auto">
            <a:xfrm>
              <a:off x="4952242" y="3646046"/>
              <a:ext cx="4957" cy="12111"/>
            </a:xfrm>
            <a:custGeom>
              <a:gdLst>
                <a:gd name="T0" fmla="*/ 0 w 2"/>
                <a:gd name="T1" fmla="*/ 0 h 4"/>
                <a:gd name="T2" fmla="*/ 2 w 2"/>
                <a:gd name="T3" fmla="*/ 4 h 4"/>
                <a:gd name="T4" fmla="*/ 2 w 2"/>
                <a:gd name="T5" fmla="*/ 4 h 4"/>
                <a:gd name="T6" fmla="*/ 2 w 2"/>
                <a:gd name="T7" fmla="*/ 0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24" name="Freeform 287"/>
            <p:cNvSpPr/>
            <p:nvPr/>
          </p:nvSpPr>
          <p:spPr bwMode="auto">
            <a:xfrm>
              <a:off x="5180223" y="2725550"/>
              <a:ext cx="24781" cy="33913"/>
            </a:xfrm>
            <a:custGeom>
              <a:gdLst>
                <a:gd name="T0" fmla="*/ 4 w 8"/>
                <a:gd name="T1" fmla="*/ 0 h 12"/>
                <a:gd name="T2" fmla="*/ 4 w 8"/>
                <a:gd name="T3" fmla="*/ 0 h 12"/>
                <a:gd name="T4" fmla="*/ 2 w 8"/>
                <a:gd name="T5" fmla="*/ 2 h 12"/>
                <a:gd name="T6" fmla="*/ 0 w 8"/>
                <a:gd name="T7" fmla="*/ 6 h 12"/>
                <a:gd name="T8" fmla="*/ 0 w 8"/>
                <a:gd name="T9" fmla="*/ 6 h 12"/>
                <a:gd name="T10" fmla="*/ 0 w 8"/>
                <a:gd name="T11" fmla="*/ 10 h 12"/>
                <a:gd name="T12" fmla="*/ 2 w 8"/>
                <a:gd name="T13" fmla="*/ 12 h 12"/>
                <a:gd name="T14" fmla="*/ 4 w 8"/>
                <a:gd name="T15" fmla="*/ 10 h 12"/>
                <a:gd name="T16" fmla="*/ 6 w 8"/>
                <a:gd name="T17" fmla="*/ 8 h 12"/>
                <a:gd name="T18" fmla="*/ 8 w 8"/>
                <a:gd name="T19" fmla="*/ 2 h 12"/>
                <a:gd name="T20" fmla="*/ 8 w 8"/>
                <a:gd name="T21" fmla="*/ 0 h 12"/>
                <a:gd name="T22" fmla="*/ 4 w 8"/>
                <a:gd name="T23" fmla="*/ 0 h 12"/>
                <a:gd name="T24" fmla="*/ 4 w 8"/>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12"/>
                <a:gd name="T41" fmla="*/ 8 w 8"/>
                <a:gd name="T42" fmla="*/ 12 h 1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12">
                  <a:moveTo>
                    <a:pt x="4" y="0"/>
                  </a:moveTo>
                  <a:lnTo>
                    <a:pt x="4" y="0"/>
                  </a:lnTo>
                  <a:lnTo>
                    <a:pt x="2" y="2"/>
                  </a:lnTo>
                  <a:lnTo>
                    <a:pt x="0" y="6"/>
                  </a:lnTo>
                  <a:lnTo>
                    <a:pt x="0" y="10"/>
                  </a:lnTo>
                  <a:lnTo>
                    <a:pt x="2" y="12"/>
                  </a:lnTo>
                  <a:lnTo>
                    <a:pt x="4" y="10"/>
                  </a:lnTo>
                  <a:lnTo>
                    <a:pt x="6" y="8"/>
                  </a:lnTo>
                  <a:lnTo>
                    <a:pt x="8" y="2"/>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225" name="Freeform 288"/>
            <p:cNvSpPr/>
            <p:nvPr/>
          </p:nvSpPr>
          <p:spPr bwMode="auto">
            <a:xfrm>
              <a:off x="5133141" y="3682380"/>
              <a:ext cx="7433" cy="9688"/>
            </a:xfrm>
            <a:custGeom>
              <a:gdLst>
                <a:gd name="T0" fmla="*/ 0 w 2"/>
                <a:gd name="T1" fmla="*/ 0 h 4"/>
                <a:gd name="T2" fmla="*/ 2 w 2"/>
                <a:gd name="T3" fmla="*/ 4 h 4"/>
                <a:gd name="T4" fmla="*/ 2 w 2"/>
                <a:gd name="T5" fmla="*/ 4 h 4"/>
                <a:gd name="T6" fmla="*/ 2 w 2"/>
                <a:gd name="T7" fmla="*/ 0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26" name="Freeform 289"/>
            <p:cNvSpPr/>
            <p:nvPr/>
          </p:nvSpPr>
          <p:spPr bwMode="auto">
            <a:xfrm>
              <a:off x="5205003" y="3050147"/>
              <a:ext cx="17346" cy="41179"/>
            </a:xfrm>
            <a:custGeom>
              <a:gdLst>
                <a:gd name="T0" fmla="*/ 4 w 6"/>
                <a:gd name="T1" fmla="*/ 14 h 14"/>
                <a:gd name="T2" fmla="*/ 4 w 6"/>
                <a:gd name="T3" fmla="*/ 14 h 14"/>
                <a:gd name="T4" fmla="*/ 4 w 6"/>
                <a:gd name="T5" fmla="*/ 10 h 14"/>
                <a:gd name="T6" fmla="*/ 6 w 6"/>
                <a:gd name="T7" fmla="*/ 8 h 14"/>
                <a:gd name="T8" fmla="*/ 6 w 6"/>
                <a:gd name="T9" fmla="*/ 8 h 14"/>
                <a:gd name="T10" fmla="*/ 4 w 6"/>
                <a:gd name="T11" fmla="*/ 2 h 14"/>
                <a:gd name="T12" fmla="*/ 4 w 6"/>
                <a:gd name="T13" fmla="*/ 0 h 14"/>
                <a:gd name="T14" fmla="*/ 2 w 6"/>
                <a:gd name="T15" fmla="*/ 0 h 14"/>
                <a:gd name="T16" fmla="*/ 2 w 6"/>
                <a:gd name="T17" fmla="*/ 0 h 14"/>
                <a:gd name="T18" fmla="*/ 2 w 6"/>
                <a:gd name="T19" fmla="*/ 12 h 14"/>
                <a:gd name="T20" fmla="*/ 2 w 6"/>
                <a:gd name="T21" fmla="*/ 12 h 14"/>
                <a:gd name="T22" fmla="*/ 0 w 6"/>
                <a:gd name="T23" fmla="*/ 12 h 14"/>
                <a:gd name="T24" fmla="*/ 0 w 6"/>
                <a:gd name="T25" fmla="*/ 12 h 14"/>
                <a:gd name="T26" fmla="*/ 4 w 6"/>
                <a:gd name="T27" fmla="*/ 14 h 14"/>
                <a:gd name="T28" fmla="*/ 4 w 6"/>
                <a:gd name="T29" fmla="*/ 14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14"/>
                <a:gd name="T47" fmla="*/ 6 w 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14">
                  <a:moveTo>
                    <a:pt x="4" y="14"/>
                  </a:moveTo>
                  <a:lnTo>
                    <a:pt x="4" y="14"/>
                  </a:lnTo>
                  <a:lnTo>
                    <a:pt x="4" y="10"/>
                  </a:lnTo>
                  <a:lnTo>
                    <a:pt x="6" y="8"/>
                  </a:lnTo>
                  <a:lnTo>
                    <a:pt x="4" y="2"/>
                  </a:lnTo>
                  <a:lnTo>
                    <a:pt x="4" y="0"/>
                  </a:lnTo>
                  <a:lnTo>
                    <a:pt x="2" y="0"/>
                  </a:lnTo>
                  <a:lnTo>
                    <a:pt x="2" y="12"/>
                  </a:lnTo>
                  <a:lnTo>
                    <a:pt x="0" y="12"/>
                  </a:lnTo>
                  <a:lnTo>
                    <a:pt x="4" y="14"/>
                  </a:lnTo>
                  <a:close/>
                </a:path>
              </a:pathLst>
            </a:custGeom>
            <a:solidFill>
              <a:srgbClr val="B7BCBE"/>
            </a:solidFill>
            <a:ln w="3175" cmpd="sng">
              <a:solidFill>
                <a:schemeClr val="bg1"/>
              </a:solidFill>
              <a:prstDash val="solid"/>
              <a:round/>
            </a:ln>
          </p:spPr>
          <p:txBody>
            <a:bodyPr/>
            <a:lstStyle/>
            <a:p>
              <a:endParaRPr lang="en-GB"/>
            </a:p>
          </p:txBody>
        </p:sp>
        <p:sp>
          <p:nvSpPr>
            <p:cNvPr id="227" name="Freeform 290"/>
            <p:cNvSpPr/>
            <p:nvPr/>
          </p:nvSpPr>
          <p:spPr bwMode="auto">
            <a:xfrm>
              <a:off x="5076144" y="3646046"/>
              <a:ext cx="47082" cy="16955"/>
            </a:xfrm>
            <a:custGeom>
              <a:gdLst>
                <a:gd name="T0" fmla="*/ 10 w 16"/>
                <a:gd name="T1" fmla="*/ 0 h 6"/>
                <a:gd name="T2" fmla="*/ 10 w 16"/>
                <a:gd name="T3" fmla="*/ 0 h 6"/>
                <a:gd name="T4" fmla="*/ 4 w 16"/>
                <a:gd name="T5" fmla="*/ 0 h 6"/>
                <a:gd name="T6" fmla="*/ 0 w 16"/>
                <a:gd name="T7" fmla="*/ 0 h 6"/>
                <a:gd name="T8" fmla="*/ 0 w 16"/>
                <a:gd name="T9" fmla="*/ 0 h 6"/>
                <a:gd name="T10" fmla="*/ 10 w 16"/>
                <a:gd name="T11" fmla="*/ 6 h 6"/>
                <a:gd name="T12" fmla="*/ 10 w 16"/>
                <a:gd name="T13" fmla="*/ 6 h 6"/>
                <a:gd name="T14" fmla="*/ 16 w 16"/>
                <a:gd name="T15" fmla="*/ 6 h 6"/>
                <a:gd name="T16" fmla="*/ 16 w 16"/>
                <a:gd name="T17" fmla="*/ 6 h 6"/>
                <a:gd name="T18" fmla="*/ 16 w 16"/>
                <a:gd name="T19" fmla="*/ 4 h 6"/>
                <a:gd name="T20" fmla="*/ 10 w 16"/>
                <a:gd name="T21" fmla="*/ 0 h 6"/>
                <a:gd name="T22" fmla="*/ 10 w 1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6"/>
                <a:gd name="T38" fmla="*/ 16 w 1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6">
                  <a:moveTo>
                    <a:pt x="10" y="0"/>
                  </a:moveTo>
                  <a:lnTo>
                    <a:pt x="10" y="0"/>
                  </a:lnTo>
                  <a:lnTo>
                    <a:pt x="4" y="0"/>
                  </a:lnTo>
                  <a:lnTo>
                    <a:pt x="0" y="0"/>
                  </a:lnTo>
                  <a:lnTo>
                    <a:pt x="10" y="6"/>
                  </a:lnTo>
                  <a:lnTo>
                    <a:pt x="16" y="6"/>
                  </a:lnTo>
                  <a:lnTo>
                    <a:pt x="16" y="4"/>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228" name="Freeform 291"/>
            <p:cNvSpPr/>
            <p:nvPr/>
          </p:nvSpPr>
          <p:spPr bwMode="auto">
            <a:xfrm>
              <a:off x="3423278" y="3321451"/>
              <a:ext cx="9911" cy="9688"/>
            </a:xfrm>
            <a:custGeom>
              <a:gdLst>
                <a:gd name="T0" fmla="*/ 2 w 4"/>
                <a:gd name="T1" fmla="*/ 0 h 4"/>
                <a:gd name="T2" fmla="*/ 2 w 4"/>
                <a:gd name="T3" fmla="*/ 0 h 4"/>
                <a:gd name="T4" fmla="*/ 0 w 4"/>
                <a:gd name="T5" fmla="*/ 2 h 4"/>
                <a:gd name="T6" fmla="*/ 2 w 4"/>
                <a:gd name="T7" fmla="*/ 2 h 4"/>
                <a:gd name="T8" fmla="*/ 4 w 4"/>
                <a:gd name="T9" fmla="*/ 4 h 4"/>
                <a:gd name="T10" fmla="*/ 4 w 4"/>
                <a:gd name="T11" fmla="*/ 4 h 4"/>
                <a:gd name="T12" fmla="*/ 4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2"/>
                  </a:lnTo>
                  <a:lnTo>
                    <a:pt x="4"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29" name="Freeform 292"/>
            <p:cNvSpPr/>
            <p:nvPr/>
          </p:nvSpPr>
          <p:spPr bwMode="auto">
            <a:xfrm>
              <a:off x="5187658" y="3040455"/>
              <a:ext cx="17346" cy="16955"/>
            </a:xfrm>
            <a:custGeom>
              <a:gdLst>
                <a:gd name="T0" fmla="*/ 4 w 6"/>
                <a:gd name="T1" fmla="*/ 0 h 6"/>
                <a:gd name="T2" fmla="*/ 4 w 6"/>
                <a:gd name="T3" fmla="*/ 0 h 6"/>
                <a:gd name="T4" fmla="*/ 0 w 6"/>
                <a:gd name="T5" fmla="*/ 4 h 6"/>
                <a:gd name="T6" fmla="*/ 0 w 6"/>
                <a:gd name="T7" fmla="*/ 6 h 6"/>
                <a:gd name="T8" fmla="*/ 4 w 6"/>
                <a:gd name="T9" fmla="*/ 6 h 6"/>
                <a:gd name="T10" fmla="*/ 4 w 6"/>
                <a:gd name="T11" fmla="*/ 6 h 6"/>
                <a:gd name="T12" fmla="*/ 6 w 6"/>
                <a:gd name="T13" fmla="*/ 2 h 6"/>
                <a:gd name="T14" fmla="*/ 6 w 6"/>
                <a:gd name="T15" fmla="*/ 0 h 6"/>
                <a:gd name="T16" fmla="*/ 4 w 6"/>
                <a:gd name="T17" fmla="*/ 0 h 6"/>
                <a:gd name="T18" fmla="*/ 4 w 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4" y="0"/>
                  </a:moveTo>
                  <a:lnTo>
                    <a:pt x="4" y="0"/>
                  </a:lnTo>
                  <a:lnTo>
                    <a:pt x="0" y="4"/>
                  </a:lnTo>
                  <a:lnTo>
                    <a:pt x="0" y="6"/>
                  </a:lnTo>
                  <a:lnTo>
                    <a:pt x="4" y="6"/>
                  </a:lnTo>
                  <a:lnTo>
                    <a:pt x="6" y="2"/>
                  </a:lnTo>
                  <a:lnTo>
                    <a:pt x="6"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230" name="Freeform 293"/>
            <p:cNvSpPr/>
            <p:nvPr/>
          </p:nvSpPr>
          <p:spPr bwMode="auto">
            <a:xfrm>
              <a:off x="1968658" y="3222133"/>
              <a:ext cx="47082" cy="41179"/>
            </a:xfrm>
            <a:custGeom>
              <a:gdLst>
                <a:gd name="T0" fmla="*/ 10 w 16"/>
                <a:gd name="T1" fmla="*/ 0 h 14"/>
                <a:gd name="T2" fmla="*/ 10 w 16"/>
                <a:gd name="T3" fmla="*/ 4 h 14"/>
                <a:gd name="T4" fmla="*/ 10 w 16"/>
                <a:gd name="T5" fmla="*/ 4 h 14"/>
                <a:gd name="T6" fmla="*/ 2 w 16"/>
                <a:gd name="T7" fmla="*/ 10 h 14"/>
                <a:gd name="T8" fmla="*/ 0 w 16"/>
                <a:gd name="T9" fmla="*/ 14 h 14"/>
                <a:gd name="T10" fmla="*/ 8 w 16"/>
                <a:gd name="T11" fmla="*/ 12 h 14"/>
                <a:gd name="T12" fmla="*/ 8 w 16"/>
                <a:gd name="T13" fmla="*/ 12 h 14"/>
                <a:gd name="T14" fmla="*/ 14 w 16"/>
                <a:gd name="T15" fmla="*/ 6 h 14"/>
                <a:gd name="T16" fmla="*/ 16 w 16"/>
                <a:gd name="T17" fmla="*/ 4 h 14"/>
                <a:gd name="T18" fmla="*/ 16 w 16"/>
                <a:gd name="T19" fmla="*/ 2 h 14"/>
                <a:gd name="T20" fmla="*/ 16 w 16"/>
                <a:gd name="T21" fmla="*/ 2 h 14"/>
                <a:gd name="T22" fmla="*/ 14 w 16"/>
                <a:gd name="T23" fmla="*/ 0 h 14"/>
                <a:gd name="T24" fmla="*/ 12 w 16"/>
                <a:gd name="T25" fmla="*/ 0 h 14"/>
                <a:gd name="T26" fmla="*/ 10 w 16"/>
                <a:gd name="T27" fmla="*/ 0 h 14"/>
                <a:gd name="T28" fmla="*/ 10 w 16"/>
                <a:gd name="T29" fmla="*/ 0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14"/>
                <a:gd name="T47" fmla="*/ 16 w 1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14">
                  <a:moveTo>
                    <a:pt x="10" y="0"/>
                  </a:moveTo>
                  <a:lnTo>
                    <a:pt x="10" y="4"/>
                  </a:lnTo>
                  <a:lnTo>
                    <a:pt x="2" y="10"/>
                  </a:lnTo>
                  <a:lnTo>
                    <a:pt x="0" y="14"/>
                  </a:lnTo>
                  <a:lnTo>
                    <a:pt x="8" y="12"/>
                  </a:lnTo>
                  <a:lnTo>
                    <a:pt x="14" y="6"/>
                  </a:lnTo>
                  <a:lnTo>
                    <a:pt x="16" y="4"/>
                  </a:lnTo>
                  <a:lnTo>
                    <a:pt x="16" y="2"/>
                  </a:lnTo>
                  <a:lnTo>
                    <a:pt x="14" y="0"/>
                  </a:lnTo>
                  <a:lnTo>
                    <a:pt x="12"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231" name="Freeform 294"/>
            <p:cNvSpPr/>
            <p:nvPr/>
          </p:nvSpPr>
          <p:spPr bwMode="auto">
            <a:xfrm>
              <a:off x="1951310" y="3234244"/>
              <a:ext cx="12390" cy="16955"/>
            </a:xfrm>
            <a:custGeom>
              <a:gdLst>
                <a:gd name="T0" fmla="*/ 0 w 4"/>
                <a:gd name="T1" fmla="*/ 2 h 6"/>
                <a:gd name="T2" fmla="*/ 0 w 4"/>
                <a:gd name="T3" fmla="*/ 2 h 6"/>
                <a:gd name="T4" fmla="*/ 0 w 4"/>
                <a:gd name="T5" fmla="*/ 2 h 6"/>
                <a:gd name="T6" fmla="*/ 0 w 4"/>
                <a:gd name="T7" fmla="*/ 6 h 6"/>
                <a:gd name="T8" fmla="*/ 0 w 4"/>
                <a:gd name="T9" fmla="*/ 6 h 6"/>
                <a:gd name="T10" fmla="*/ 4 w 4"/>
                <a:gd name="T11" fmla="*/ 2 h 6"/>
                <a:gd name="T12" fmla="*/ 4 w 4"/>
                <a:gd name="T13" fmla="*/ 0 h 6"/>
                <a:gd name="T14" fmla="*/ 0 w 4"/>
                <a:gd name="T15" fmla="*/ 2 h 6"/>
                <a:gd name="T16" fmla="*/ 0 w 4"/>
                <a:gd name="T17" fmla="*/ 2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0" y="2"/>
                  </a:moveTo>
                  <a:lnTo>
                    <a:pt x="0" y="2"/>
                  </a:lnTo>
                  <a:lnTo>
                    <a:pt x="0" y="6"/>
                  </a:lnTo>
                  <a:lnTo>
                    <a:pt x="4" y="2"/>
                  </a:lnTo>
                  <a:lnTo>
                    <a:pt x="4" y="0"/>
                  </a:lnTo>
                  <a:lnTo>
                    <a:pt x="0" y="2"/>
                  </a:lnTo>
                  <a:close/>
                </a:path>
              </a:pathLst>
            </a:custGeom>
            <a:solidFill>
              <a:srgbClr val="B7BCBE"/>
            </a:solidFill>
            <a:ln w="3175" cmpd="sng">
              <a:solidFill>
                <a:schemeClr val="bg1"/>
              </a:solidFill>
              <a:prstDash val="solid"/>
              <a:round/>
            </a:ln>
          </p:spPr>
          <p:txBody>
            <a:bodyPr/>
            <a:lstStyle/>
            <a:p>
              <a:endParaRPr lang="en-GB"/>
            </a:p>
          </p:txBody>
        </p:sp>
        <p:sp>
          <p:nvSpPr>
            <p:cNvPr id="232" name="Freeform 295"/>
            <p:cNvSpPr/>
            <p:nvPr/>
          </p:nvSpPr>
          <p:spPr bwMode="auto">
            <a:xfrm>
              <a:off x="4939851" y="2386420"/>
              <a:ext cx="7433" cy="12111"/>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33" name="Freeform 296"/>
            <p:cNvSpPr/>
            <p:nvPr/>
          </p:nvSpPr>
          <p:spPr bwMode="auto">
            <a:xfrm>
              <a:off x="5187658" y="3062258"/>
              <a:ext cx="9911" cy="12111"/>
            </a:xfrm>
            <a:custGeom>
              <a:gdLst>
                <a:gd name="T0" fmla="*/ 2 w 4"/>
                <a:gd name="T1" fmla="*/ 0 h 4"/>
                <a:gd name="T2" fmla="*/ 2 w 4"/>
                <a:gd name="T3" fmla="*/ 0 h 4"/>
                <a:gd name="T4" fmla="*/ 0 w 4"/>
                <a:gd name="T5" fmla="*/ 4 h 4"/>
                <a:gd name="T6" fmla="*/ 0 w 4"/>
                <a:gd name="T7" fmla="*/ 4 h 4"/>
                <a:gd name="T8" fmla="*/ 2 w 4"/>
                <a:gd name="T9" fmla="*/ 4 h 4"/>
                <a:gd name="T10" fmla="*/ 2 w 4"/>
                <a:gd name="T11" fmla="*/ 4 h 4"/>
                <a:gd name="T12" fmla="*/ 4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4"/>
                  </a:lnTo>
                  <a:lnTo>
                    <a:pt x="2"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34" name="Freeform 297"/>
            <p:cNvSpPr/>
            <p:nvPr/>
          </p:nvSpPr>
          <p:spPr bwMode="auto">
            <a:xfrm>
              <a:off x="1993437" y="2827290"/>
              <a:ext cx="64428" cy="33913"/>
            </a:xfrm>
            <a:custGeom>
              <a:gdLst>
                <a:gd name="T0" fmla="*/ 14 w 22"/>
                <a:gd name="T1" fmla="*/ 0 h 12"/>
                <a:gd name="T2" fmla="*/ 10 w 22"/>
                <a:gd name="T3" fmla="*/ 4 h 12"/>
                <a:gd name="T4" fmla="*/ 10 w 22"/>
                <a:gd name="T5" fmla="*/ 4 h 12"/>
                <a:gd name="T6" fmla="*/ 6 w 22"/>
                <a:gd name="T7" fmla="*/ 4 h 12"/>
                <a:gd name="T8" fmla="*/ 4 w 22"/>
                <a:gd name="T9" fmla="*/ 2 h 12"/>
                <a:gd name="T10" fmla="*/ 4 w 22"/>
                <a:gd name="T11" fmla="*/ 2 h 12"/>
                <a:gd name="T12" fmla="*/ 2 w 22"/>
                <a:gd name="T13" fmla="*/ 4 h 12"/>
                <a:gd name="T14" fmla="*/ 0 w 22"/>
                <a:gd name="T15" fmla="*/ 6 h 12"/>
                <a:gd name="T16" fmla="*/ 0 w 22"/>
                <a:gd name="T17" fmla="*/ 6 h 12"/>
                <a:gd name="T18" fmla="*/ 6 w 22"/>
                <a:gd name="T19" fmla="*/ 8 h 12"/>
                <a:gd name="T20" fmla="*/ 12 w 22"/>
                <a:gd name="T21" fmla="*/ 12 h 12"/>
                <a:gd name="T22" fmla="*/ 12 w 22"/>
                <a:gd name="T23" fmla="*/ 12 h 12"/>
                <a:gd name="T24" fmla="*/ 18 w 22"/>
                <a:gd name="T25" fmla="*/ 10 h 12"/>
                <a:gd name="T26" fmla="*/ 22 w 22"/>
                <a:gd name="T27" fmla="*/ 6 h 12"/>
                <a:gd name="T28" fmla="*/ 22 w 22"/>
                <a:gd name="T29" fmla="*/ 4 h 12"/>
                <a:gd name="T30" fmla="*/ 20 w 22"/>
                <a:gd name="T31" fmla="*/ 2 h 12"/>
                <a:gd name="T32" fmla="*/ 18 w 22"/>
                <a:gd name="T33" fmla="*/ 0 h 12"/>
                <a:gd name="T34" fmla="*/ 14 w 22"/>
                <a:gd name="T35" fmla="*/ 0 h 12"/>
                <a:gd name="T36" fmla="*/ 14 w 22"/>
                <a:gd name="T37" fmla="*/ 0 h 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
                <a:gd name="T58" fmla="*/ 0 h 12"/>
                <a:gd name="T59" fmla="*/ 22 w 22"/>
                <a:gd name="T60" fmla="*/ 12 h 12"/>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 h="12">
                  <a:moveTo>
                    <a:pt x="14" y="0"/>
                  </a:moveTo>
                  <a:lnTo>
                    <a:pt x="10" y="4"/>
                  </a:lnTo>
                  <a:lnTo>
                    <a:pt x="6" y="4"/>
                  </a:lnTo>
                  <a:lnTo>
                    <a:pt x="4" y="2"/>
                  </a:lnTo>
                  <a:lnTo>
                    <a:pt x="2" y="4"/>
                  </a:lnTo>
                  <a:lnTo>
                    <a:pt x="0" y="6"/>
                  </a:lnTo>
                  <a:lnTo>
                    <a:pt x="6" y="8"/>
                  </a:lnTo>
                  <a:lnTo>
                    <a:pt x="12" y="12"/>
                  </a:lnTo>
                  <a:lnTo>
                    <a:pt x="18" y="10"/>
                  </a:lnTo>
                  <a:lnTo>
                    <a:pt x="22" y="6"/>
                  </a:lnTo>
                  <a:lnTo>
                    <a:pt x="22" y="4"/>
                  </a:lnTo>
                  <a:lnTo>
                    <a:pt x="20" y="2"/>
                  </a:lnTo>
                  <a:lnTo>
                    <a:pt x="18" y="0"/>
                  </a:lnTo>
                  <a:lnTo>
                    <a:pt x="14" y="0"/>
                  </a:lnTo>
                  <a:close/>
                </a:path>
              </a:pathLst>
            </a:custGeom>
            <a:solidFill>
              <a:srgbClr val="B7BCBE"/>
            </a:solidFill>
            <a:ln w="3175" cmpd="sng">
              <a:solidFill>
                <a:schemeClr val="bg1"/>
              </a:solidFill>
              <a:prstDash val="solid"/>
              <a:round/>
            </a:ln>
          </p:spPr>
          <p:txBody>
            <a:bodyPr/>
            <a:lstStyle/>
            <a:p>
              <a:endParaRPr lang="en-GB"/>
            </a:p>
          </p:txBody>
        </p:sp>
        <p:sp>
          <p:nvSpPr>
            <p:cNvPr id="235" name="Freeform 298"/>
            <p:cNvSpPr/>
            <p:nvPr/>
          </p:nvSpPr>
          <p:spPr bwMode="auto">
            <a:xfrm>
              <a:off x="4939851" y="2524496"/>
              <a:ext cx="188333" cy="147763"/>
            </a:xfrm>
            <a:custGeom>
              <a:gdLst>
                <a:gd name="T0" fmla="*/ 64 w 64"/>
                <a:gd name="T1" fmla="*/ 36 h 52"/>
                <a:gd name="T2" fmla="*/ 60 w 64"/>
                <a:gd name="T3" fmla="*/ 30 h 52"/>
                <a:gd name="T4" fmla="*/ 60 w 64"/>
                <a:gd name="T5" fmla="*/ 30 h 52"/>
                <a:gd name="T6" fmla="*/ 54 w 64"/>
                <a:gd name="T7" fmla="*/ 32 h 52"/>
                <a:gd name="T8" fmla="*/ 50 w 64"/>
                <a:gd name="T9" fmla="*/ 34 h 52"/>
                <a:gd name="T10" fmla="*/ 50 w 64"/>
                <a:gd name="T11" fmla="*/ 30 h 52"/>
                <a:gd name="T12" fmla="*/ 50 w 64"/>
                <a:gd name="T13" fmla="*/ 30 h 52"/>
                <a:gd name="T14" fmla="*/ 46 w 64"/>
                <a:gd name="T15" fmla="*/ 24 h 52"/>
                <a:gd name="T16" fmla="*/ 38 w 64"/>
                <a:gd name="T17" fmla="*/ 16 h 52"/>
                <a:gd name="T18" fmla="*/ 30 w 64"/>
                <a:gd name="T19" fmla="*/ 10 h 52"/>
                <a:gd name="T20" fmla="*/ 26 w 64"/>
                <a:gd name="T21" fmla="*/ 8 h 52"/>
                <a:gd name="T22" fmla="*/ 20 w 64"/>
                <a:gd name="T23" fmla="*/ 8 h 52"/>
                <a:gd name="T24" fmla="*/ 20 w 64"/>
                <a:gd name="T25" fmla="*/ 8 h 52"/>
                <a:gd name="T26" fmla="*/ 20 w 64"/>
                <a:gd name="T27" fmla="*/ 10 h 52"/>
                <a:gd name="T28" fmla="*/ 18 w 64"/>
                <a:gd name="T29" fmla="*/ 12 h 52"/>
                <a:gd name="T30" fmla="*/ 18 w 64"/>
                <a:gd name="T31" fmla="*/ 12 h 52"/>
                <a:gd name="T32" fmla="*/ 16 w 64"/>
                <a:gd name="T33" fmla="*/ 8 h 52"/>
                <a:gd name="T34" fmla="*/ 18 w 64"/>
                <a:gd name="T35" fmla="*/ 6 h 52"/>
                <a:gd name="T36" fmla="*/ 20 w 64"/>
                <a:gd name="T37" fmla="*/ 2 h 52"/>
                <a:gd name="T38" fmla="*/ 20 w 64"/>
                <a:gd name="T39" fmla="*/ 2 h 52"/>
                <a:gd name="T40" fmla="*/ 12 w 64"/>
                <a:gd name="T41" fmla="*/ 0 h 52"/>
                <a:gd name="T42" fmla="*/ 12 w 64"/>
                <a:gd name="T43" fmla="*/ 0 h 52"/>
                <a:gd name="T44" fmla="*/ 10 w 64"/>
                <a:gd name="T45" fmla="*/ 14 h 52"/>
                <a:gd name="T46" fmla="*/ 12 w 64"/>
                <a:gd name="T47" fmla="*/ 30 h 52"/>
                <a:gd name="T48" fmla="*/ 12 w 64"/>
                <a:gd name="T49" fmla="*/ 30 h 52"/>
                <a:gd name="T50" fmla="*/ 6 w 64"/>
                <a:gd name="T51" fmla="*/ 32 h 52"/>
                <a:gd name="T52" fmla="*/ 0 w 64"/>
                <a:gd name="T53" fmla="*/ 34 h 52"/>
                <a:gd name="T54" fmla="*/ 0 w 64"/>
                <a:gd name="T55" fmla="*/ 34 h 52"/>
                <a:gd name="T56" fmla="*/ 0 w 64"/>
                <a:gd name="T57" fmla="*/ 44 h 52"/>
                <a:gd name="T58" fmla="*/ 0 w 64"/>
                <a:gd name="T59" fmla="*/ 44 h 52"/>
                <a:gd name="T60" fmla="*/ 4 w 64"/>
                <a:gd name="T61" fmla="*/ 44 h 52"/>
                <a:gd name="T62" fmla="*/ 6 w 64"/>
                <a:gd name="T63" fmla="*/ 42 h 52"/>
                <a:gd name="T64" fmla="*/ 6 w 64"/>
                <a:gd name="T65" fmla="*/ 42 h 52"/>
                <a:gd name="T66" fmla="*/ 12 w 64"/>
                <a:gd name="T67" fmla="*/ 42 h 52"/>
                <a:gd name="T68" fmla="*/ 12 w 64"/>
                <a:gd name="T69" fmla="*/ 42 h 52"/>
                <a:gd name="T70" fmla="*/ 12 w 64"/>
                <a:gd name="T71" fmla="*/ 52 h 52"/>
                <a:gd name="T72" fmla="*/ 12 w 64"/>
                <a:gd name="T73" fmla="*/ 52 h 52"/>
                <a:gd name="T74" fmla="*/ 16 w 64"/>
                <a:gd name="T75" fmla="*/ 52 h 52"/>
                <a:gd name="T76" fmla="*/ 20 w 64"/>
                <a:gd name="T77" fmla="*/ 52 h 52"/>
                <a:gd name="T78" fmla="*/ 20 w 64"/>
                <a:gd name="T79" fmla="*/ 52 h 52"/>
                <a:gd name="T80" fmla="*/ 26 w 64"/>
                <a:gd name="T81" fmla="*/ 42 h 52"/>
                <a:gd name="T82" fmla="*/ 26 w 64"/>
                <a:gd name="T83" fmla="*/ 42 h 52"/>
                <a:gd name="T84" fmla="*/ 26 w 64"/>
                <a:gd name="T85" fmla="*/ 32 h 52"/>
                <a:gd name="T86" fmla="*/ 28 w 64"/>
                <a:gd name="T87" fmla="*/ 28 h 52"/>
                <a:gd name="T88" fmla="*/ 28 w 64"/>
                <a:gd name="T89" fmla="*/ 26 h 52"/>
                <a:gd name="T90" fmla="*/ 32 w 64"/>
                <a:gd name="T91" fmla="*/ 26 h 52"/>
                <a:gd name="T92" fmla="*/ 36 w 64"/>
                <a:gd name="T93" fmla="*/ 26 h 52"/>
                <a:gd name="T94" fmla="*/ 36 w 64"/>
                <a:gd name="T95" fmla="*/ 26 h 52"/>
                <a:gd name="T96" fmla="*/ 38 w 64"/>
                <a:gd name="T97" fmla="*/ 28 h 52"/>
                <a:gd name="T98" fmla="*/ 38 w 64"/>
                <a:gd name="T99" fmla="*/ 30 h 52"/>
                <a:gd name="T100" fmla="*/ 38 w 64"/>
                <a:gd name="T101" fmla="*/ 30 h 52"/>
                <a:gd name="T102" fmla="*/ 40 w 64"/>
                <a:gd name="T103" fmla="*/ 32 h 52"/>
                <a:gd name="T104" fmla="*/ 38 w 64"/>
                <a:gd name="T105" fmla="*/ 34 h 52"/>
                <a:gd name="T106" fmla="*/ 36 w 64"/>
                <a:gd name="T107" fmla="*/ 38 h 52"/>
                <a:gd name="T108" fmla="*/ 36 w 64"/>
                <a:gd name="T109" fmla="*/ 38 h 52"/>
                <a:gd name="T110" fmla="*/ 60 w 64"/>
                <a:gd name="T111" fmla="*/ 44 h 52"/>
                <a:gd name="T112" fmla="*/ 60 w 64"/>
                <a:gd name="T113" fmla="*/ 44 h 52"/>
                <a:gd name="T114" fmla="*/ 60 w 64"/>
                <a:gd name="T115" fmla="*/ 40 h 52"/>
                <a:gd name="T116" fmla="*/ 64 w 64"/>
                <a:gd name="T117" fmla="*/ 36 h 52"/>
                <a:gd name="T118" fmla="*/ 64 w 64"/>
                <a:gd name="T119" fmla="*/ 36 h 5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
                <a:gd name="T181" fmla="*/ 0 h 52"/>
                <a:gd name="T182" fmla="*/ 64 w 64"/>
                <a:gd name="T183" fmla="*/ 52 h 52"/>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 h="52">
                  <a:moveTo>
                    <a:pt x="64" y="36"/>
                  </a:moveTo>
                  <a:lnTo>
                    <a:pt x="60" y="30"/>
                  </a:lnTo>
                  <a:lnTo>
                    <a:pt x="54" y="32"/>
                  </a:lnTo>
                  <a:lnTo>
                    <a:pt x="50" y="34"/>
                  </a:lnTo>
                  <a:lnTo>
                    <a:pt x="50" y="30"/>
                  </a:lnTo>
                  <a:lnTo>
                    <a:pt x="46" y="24"/>
                  </a:lnTo>
                  <a:lnTo>
                    <a:pt x="38" y="16"/>
                  </a:lnTo>
                  <a:lnTo>
                    <a:pt x="30" y="10"/>
                  </a:lnTo>
                  <a:lnTo>
                    <a:pt x="26" y="8"/>
                  </a:lnTo>
                  <a:lnTo>
                    <a:pt x="20" y="8"/>
                  </a:lnTo>
                  <a:lnTo>
                    <a:pt x="20" y="10"/>
                  </a:lnTo>
                  <a:lnTo>
                    <a:pt x="18" y="12"/>
                  </a:lnTo>
                  <a:lnTo>
                    <a:pt x="16" y="8"/>
                  </a:lnTo>
                  <a:lnTo>
                    <a:pt x="18" y="6"/>
                  </a:lnTo>
                  <a:lnTo>
                    <a:pt x="20" y="2"/>
                  </a:lnTo>
                  <a:lnTo>
                    <a:pt x="12" y="0"/>
                  </a:lnTo>
                  <a:lnTo>
                    <a:pt x="10" y="14"/>
                  </a:lnTo>
                  <a:lnTo>
                    <a:pt x="12" y="30"/>
                  </a:lnTo>
                  <a:lnTo>
                    <a:pt x="6" y="32"/>
                  </a:lnTo>
                  <a:lnTo>
                    <a:pt x="0" y="34"/>
                  </a:lnTo>
                  <a:lnTo>
                    <a:pt x="0" y="44"/>
                  </a:lnTo>
                  <a:lnTo>
                    <a:pt x="4" y="44"/>
                  </a:lnTo>
                  <a:lnTo>
                    <a:pt x="6" y="42"/>
                  </a:lnTo>
                  <a:lnTo>
                    <a:pt x="12" y="42"/>
                  </a:lnTo>
                  <a:lnTo>
                    <a:pt x="12" y="52"/>
                  </a:lnTo>
                  <a:lnTo>
                    <a:pt x="16" y="52"/>
                  </a:lnTo>
                  <a:lnTo>
                    <a:pt x="20" y="52"/>
                  </a:lnTo>
                  <a:lnTo>
                    <a:pt x="26" y="42"/>
                  </a:lnTo>
                  <a:lnTo>
                    <a:pt x="26" y="32"/>
                  </a:lnTo>
                  <a:lnTo>
                    <a:pt x="28" y="28"/>
                  </a:lnTo>
                  <a:lnTo>
                    <a:pt x="28" y="26"/>
                  </a:lnTo>
                  <a:lnTo>
                    <a:pt x="32" y="26"/>
                  </a:lnTo>
                  <a:lnTo>
                    <a:pt x="36" y="26"/>
                  </a:lnTo>
                  <a:lnTo>
                    <a:pt x="38" y="28"/>
                  </a:lnTo>
                  <a:lnTo>
                    <a:pt x="38" y="30"/>
                  </a:lnTo>
                  <a:lnTo>
                    <a:pt x="40" y="32"/>
                  </a:lnTo>
                  <a:lnTo>
                    <a:pt x="38" y="34"/>
                  </a:lnTo>
                  <a:lnTo>
                    <a:pt x="36" y="38"/>
                  </a:lnTo>
                  <a:lnTo>
                    <a:pt x="60" y="44"/>
                  </a:lnTo>
                  <a:lnTo>
                    <a:pt x="60" y="40"/>
                  </a:lnTo>
                  <a:lnTo>
                    <a:pt x="64" y="36"/>
                  </a:lnTo>
                  <a:close/>
                </a:path>
              </a:pathLst>
            </a:custGeom>
            <a:solidFill>
              <a:srgbClr val="B7BCBE"/>
            </a:solidFill>
            <a:ln w="3175" cmpd="sng">
              <a:solidFill>
                <a:schemeClr val="bg1"/>
              </a:solidFill>
              <a:prstDash val="solid"/>
              <a:round/>
            </a:ln>
          </p:spPr>
          <p:txBody>
            <a:bodyPr/>
            <a:lstStyle/>
            <a:p>
              <a:endParaRPr lang="en-GB"/>
            </a:p>
          </p:txBody>
        </p:sp>
        <p:sp>
          <p:nvSpPr>
            <p:cNvPr id="236" name="Freeform 299"/>
            <p:cNvSpPr/>
            <p:nvPr/>
          </p:nvSpPr>
          <p:spPr bwMode="auto">
            <a:xfrm>
              <a:off x="5011713" y="2672260"/>
              <a:ext cx="81778" cy="58135"/>
            </a:xfrm>
            <a:custGeom>
              <a:gdLst>
                <a:gd name="T0" fmla="*/ 24 w 28"/>
                <a:gd name="T1" fmla="*/ 0 h 20"/>
                <a:gd name="T2" fmla="*/ 24 w 28"/>
                <a:gd name="T3" fmla="*/ 0 h 20"/>
                <a:gd name="T4" fmla="*/ 20 w 28"/>
                <a:gd name="T5" fmla="*/ 6 h 20"/>
                <a:gd name="T6" fmla="*/ 20 w 28"/>
                <a:gd name="T7" fmla="*/ 6 h 20"/>
                <a:gd name="T8" fmla="*/ 12 w 28"/>
                <a:gd name="T9" fmla="*/ 8 h 20"/>
                <a:gd name="T10" fmla="*/ 4 w 28"/>
                <a:gd name="T11" fmla="*/ 12 h 20"/>
                <a:gd name="T12" fmla="*/ 4 w 28"/>
                <a:gd name="T13" fmla="*/ 12 h 20"/>
                <a:gd name="T14" fmla="*/ 2 w 28"/>
                <a:gd name="T15" fmla="*/ 14 h 20"/>
                <a:gd name="T16" fmla="*/ 0 w 28"/>
                <a:gd name="T17" fmla="*/ 18 h 20"/>
                <a:gd name="T18" fmla="*/ 4 w 28"/>
                <a:gd name="T19" fmla="*/ 18 h 20"/>
                <a:gd name="T20" fmla="*/ 4 w 28"/>
                <a:gd name="T21" fmla="*/ 18 h 20"/>
                <a:gd name="T22" fmla="*/ 6 w 28"/>
                <a:gd name="T23" fmla="*/ 18 h 20"/>
                <a:gd name="T24" fmla="*/ 8 w 28"/>
                <a:gd name="T25" fmla="*/ 20 h 20"/>
                <a:gd name="T26" fmla="*/ 8 w 28"/>
                <a:gd name="T27" fmla="*/ 20 h 20"/>
                <a:gd name="T28" fmla="*/ 10 w 28"/>
                <a:gd name="T29" fmla="*/ 14 h 20"/>
                <a:gd name="T30" fmla="*/ 10 w 28"/>
                <a:gd name="T31" fmla="*/ 14 h 20"/>
                <a:gd name="T32" fmla="*/ 16 w 28"/>
                <a:gd name="T33" fmla="*/ 14 h 20"/>
                <a:gd name="T34" fmla="*/ 20 w 28"/>
                <a:gd name="T35" fmla="*/ 14 h 20"/>
                <a:gd name="T36" fmla="*/ 20 w 28"/>
                <a:gd name="T37" fmla="*/ 14 h 20"/>
                <a:gd name="T38" fmla="*/ 22 w 28"/>
                <a:gd name="T39" fmla="*/ 6 h 20"/>
                <a:gd name="T40" fmla="*/ 22 w 28"/>
                <a:gd name="T41" fmla="*/ 6 h 20"/>
                <a:gd name="T42" fmla="*/ 24 w 28"/>
                <a:gd name="T43" fmla="*/ 4 h 20"/>
                <a:gd name="T44" fmla="*/ 28 w 28"/>
                <a:gd name="T45" fmla="*/ 4 h 20"/>
                <a:gd name="T46" fmla="*/ 28 w 28"/>
                <a:gd name="T47" fmla="*/ 4 h 20"/>
                <a:gd name="T48" fmla="*/ 26 w 28"/>
                <a:gd name="T49" fmla="*/ 2 h 20"/>
                <a:gd name="T50" fmla="*/ 26 w 28"/>
                <a:gd name="T51" fmla="*/ 0 h 20"/>
                <a:gd name="T52" fmla="*/ 24 w 28"/>
                <a:gd name="T53" fmla="*/ 0 h 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
                <a:gd name="T82" fmla="*/ 0 h 20"/>
                <a:gd name="T83" fmla="*/ 28 w 28"/>
                <a:gd name="T84" fmla="*/ 20 h 2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 h="20">
                  <a:moveTo>
                    <a:pt x="24" y="0"/>
                  </a:moveTo>
                  <a:lnTo>
                    <a:pt x="24" y="0"/>
                  </a:lnTo>
                  <a:lnTo>
                    <a:pt x="20" y="6"/>
                  </a:lnTo>
                  <a:lnTo>
                    <a:pt x="12" y="8"/>
                  </a:lnTo>
                  <a:lnTo>
                    <a:pt x="4" y="12"/>
                  </a:lnTo>
                  <a:lnTo>
                    <a:pt x="2" y="14"/>
                  </a:lnTo>
                  <a:lnTo>
                    <a:pt x="0" y="18"/>
                  </a:lnTo>
                  <a:lnTo>
                    <a:pt x="4" y="18"/>
                  </a:lnTo>
                  <a:lnTo>
                    <a:pt x="6" y="18"/>
                  </a:lnTo>
                  <a:lnTo>
                    <a:pt x="8" y="20"/>
                  </a:lnTo>
                  <a:lnTo>
                    <a:pt x="10" y="14"/>
                  </a:lnTo>
                  <a:lnTo>
                    <a:pt x="16" y="14"/>
                  </a:lnTo>
                  <a:lnTo>
                    <a:pt x="20" y="14"/>
                  </a:lnTo>
                  <a:lnTo>
                    <a:pt x="22" y="6"/>
                  </a:lnTo>
                  <a:lnTo>
                    <a:pt x="24" y="4"/>
                  </a:lnTo>
                  <a:lnTo>
                    <a:pt x="28" y="4"/>
                  </a:lnTo>
                  <a:lnTo>
                    <a:pt x="26" y="2"/>
                  </a:lnTo>
                  <a:lnTo>
                    <a:pt x="26" y="0"/>
                  </a:lnTo>
                  <a:lnTo>
                    <a:pt x="24" y="0"/>
                  </a:lnTo>
                  <a:close/>
                </a:path>
              </a:pathLst>
            </a:custGeom>
            <a:solidFill>
              <a:srgbClr val="B7BCBE"/>
            </a:solidFill>
            <a:ln w="3175" cmpd="sng">
              <a:solidFill>
                <a:schemeClr val="bg1"/>
              </a:solidFill>
              <a:prstDash val="solid"/>
              <a:round/>
            </a:ln>
          </p:spPr>
          <p:txBody>
            <a:bodyPr/>
            <a:lstStyle/>
            <a:p>
              <a:endParaRPr lang="en-GB"/>
            </a:p>
          </p:txBody>
        </p:sp>
        <p:sp>
          <p:nvSpPr>
            <p:cNvPr id="237" name="Freeform 300"/>
            <p:cNvSpPr/>
            <p:nvPr/>
          </p:nvSpPr>
          <p:spPr bwMode="auto">
            <a:xfrm>
              <a:off x="3200253" y="2970209"/>
              <a:ext cx="39649" cy="62981"/>
            </a:xfrm>
            <a:custGeom>
              <a:gdLst>
                <a:gd name="T0" fmla="*/ 0 w 14"/>
                <a:gd name="T1" fmla="*/ 0 h 22"/>
                <a:gd name="T2" fmla="*/ 0 w 14"/>
                <a:gd name="T3" fmla="*/ 0 h 22"/>
                <a:gd name="T4" fmla="*/ 6 w 14"/>
                <a:gd name="T5" fmla="*/ 22 h 22"/>
                <a:gd name="T6" fmla="*/ 6 w 14"/>
                <a:gd name="T7" fmla="*/ 22 h 22"/>
                <a:gd name="T8" fmla="*/ 10 w 14"/>
                <a:gd name="T9" fmla="*/ 22 h 22"/>
                <a:gd name="T10" fmla="*/ 12 w 14"/>
                <a:gd name="T11" fmla="*/ 20 h 22"/>
                <a:gd name="T12" fmla="*/ 12 w 14"/>
                <a:gd name="T13" fmla="*/ 20 h 22"/>
                <a:gd name="T14" fmla="*/ 14 w 14"/>
                <a:gd name="T15" fmla="*/ 16 h 22"/>
                <a:gd name="T16" fmla="*/ 12 w 14"/>
                <a:gd name="T17" fmla="*/ 10 h 22"/>
                <a:gd name="T18" fmla="*/ 8 w 14"/>
                <a:gd name="T19" fmla="*/ 2 h 22"/>
                <a:gd name="T20" fmla="*/ 8 w 14"/>
                <a:gd name="T21" fmla="*/ 2 h 22"/>
                <a:gd name="T22" fmla="*/ 4 w 14"/>
                <a:gd name="T23" fmla="*/ 0 h 22"/>
                <a:gd name="T24" fmla="*/ 0 w 14"/>
                <a:gd name="T25" fmla="*/ 0 h 22"/>
                <a:gd name="T26" fmla="*/ 0 w 14"/>
                <a:gd name="T27" fmla="*/ 0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22"/>
                <a:gd name="T44" fmla="*/ 14 w 14"/>
                <a:gd name="T45" fmla="*/ 22 h 22"/>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22">
                  <a:moveTo>
                    <a:pt x="0" y="0"/>
                  </a:moveTo>
                  <a:lnTo>
                    <a:pt x="0" y="0"/>
                  </a:lnTo>
                  <a:lnTo>
                    <a:pt x="6" y="22"/>
                  </a:lnTo>
                  <a:lnTo>
                    <a:pt x="10" y="22"/>
                  </a:lnTo>
                  <a:lnTo>
                    <a:pt x="12" y="20"/>
                  </a:lnTo>
                  <a:lnTo>
                    <a:pt x="14" y="16"/>
                  </a:lnTo>
                  <a:lnTo>
                    <a:pt x="12" y="10"/>
                  </a:lnTo>
                  <a:lnTo>
                    <a:pt x="8" y="2"/>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38" name="Freeform 301"/>
            <p:cNvSpPr>
              <a:spLocks noEditPoints="1"/>
            </p:cNvSpPr>
            <p:nvPr/>
          </p:nvSpPr>
          <p:spPr bwMode="auto">
            <a:xfrm>
              <a:off x="5948422" y="3326295"/>
              <a:ext cx="270109" cy="264037"/>
            </a:xfrm>
            <a:custGeom>
              <a:gdLst>
                <a:gd name="T0" fmla="*/ 90 w 92"/>
                <a:gd name="T1" fmla="*/ 68 h 92"/>
                <a:gd name="T2" fmla="*/ 84 w 92"/>
                <a:gd name="T3" fmla="*/ 76 h 92"/>
                <a:gd name="T4" fmla="*/ 78 w 92"/>
                <a:gd name="T5" fmla="*/ 78 h 92"/>
                <a:gd name="T6" fmla="*/ 78 w 92"/>
                <a:gd name="T7" fmla="*/ 68 h 92"/>
                <a:gd name="T8" fmla="*/ 76 w 92"/>
                <a:gd name="T9" fmla="*/ 62 h 92"/>
                <a:gd name="T10" fmla="*/ 70 w 92"/>
                <a:gd name="T11" fmla="*/ 58 h 92"/>
                <a:gd name="T12" fmla="*/ 68 w 92"/>
                <a:gd name="T13" fmla="*/ 60 h 92"/>
                <a:gd name="T14" fmla="*/ 64 w 92"/>
                <a:gd name="T15" fmla="*/ 54 h 92"/>
                <a:gd name="T16" fmla="*/ 70 w 92"/>
                <a:gd name="T17" fmla="*/ 44 h 92"/>
                <a:gd name="T18" fmla="*/ 64 w 92"/>
                <a:gd name="T19" fmla="*/ 44 h 92"/>
                <a:gd name="T20" fmla="*/ 60 w 92"/>
                <a:gd name="T21" fmla="*/ 44 h 92"/>
                <a:gd name="T22" fmla="*/ 54 w 92"/>
                <a:gd name="T23" fmla="*/ 46 h 92"/>
                <a:gd name="T24" fmla="*/ 46 w 92"/>
                <a:gd name="T25" fmla="*/ 48 h 92"/>
                <a:gd name="T26" fmla="*/ 44 w 92"/>
                <a:gd name="T27" fmla="*/ 36 h 92"/>
                <a:gd name="T28" fmla="*/ 30 w 92"/>
                <a:gd name="T29" fmla="*/ 40 h 92"/>
                <a:gd name="T30" fmla="*/ 32 w 92"/>
                <a:gd name="T31" fmla="*/ 26 h 92"/>
                <a:gd name="T32" fmla="*/ 38 w 92"/>
                <a:gd name="T33" fmla="*/ 16 h 92"/>
                <a:gd name="T34" fmla="*/ 44 w 92"/>
                <a:gd name="T35" fmla="*/ 12 h 92"/>
                <a:gd name="T36" fmla="*/ 46 w 92"/>
                <a:gd name="T37" fmla="*/ 2 h 92"/>
                <a:gd name="T38" fmla="*/ 40 w 92"/>
                <a:gd name="T39" fmla="*/ 2 h 92"/>
                <a:gd name="T40" fmla="*/ 38 w 92"/>
                <a:gd name="T41" fmla="*/ 0 h 92"/>
                <a:gd name="T42" fmla="*/ 30 w 92"/>
                <a:gd name="T43" fmla="*/ 12 h 92"/>
                <a:gd name="T44" fmla="*/ 24 w 92"/>
                <a:gd name="T45" fmla="*/ 22 h 92"/>
                <a:gd name="T46" fmla="*/ 14 w 92"/>
                <a:gd name="T47" fmla="*/ 46 h 92"/>
                <a:gd name="T48" fmla="*/ 20 w 92"/>
                <a:gd name="T49" fmla="*/ 50 h 92"/>
                <a:gd name="T50" fmla="*/ 16 w 92"/>
                <a:gd name="T51" fmla="*/ 54 h 92"/>
                <a:gd name="T52" fmla="*/ 10 w 92"/>
                <a:gd name="T53" fmla="*/ 52 h 92"/>
                <a:gd name="T54" fmla="*/ 8 w 92"/>
                <a:gd name="T55" fmla="*/ 56 h 92"/>
                <a:gd name="T56" fmla="*/ 10 w 92"/>
                <a:gd name="T57" fmla="*/ 62 h 92"/>
                <a:gd name="T58" fmla="*/ 0 w 92"/>
                <a:gd name="T59" fmla="*/ 78 h 92"/>
                <a:gd name="T60" fmla="*/ 10 w 92"/>
                <a:gd name="T61" fmla="*/ 76 h 92"/>
                <a:gd name="T62" fmla="*/ 30 w 92"/>
                <a:gd name="T63" fmla="*/ 78 h 92"/>
                <a:gd name="T64" fmla="*/ 36 w 92"/>
                <a:gd name="T65" fmla="*/ 74 h 92"/>
                <a:gd name="T66" fmla="*/ 38 w 92"/>
                <a:gd name="T67" fmla="*/ 78 h 92"/>
                <a:gd name="T68" fmla="*/ 56 w 92"/>
                <a:gd name="T69" fmla="*/ 74 h 92"/>
                <a:gd name="T70" fmla="*/ 58 w 92"/>
                <a:gd name="T71" fmla="*/ 82 h 92"/>
                <a:gd name="T72" fmla="*/ 54 w 92"/>
                <a:gd name="T73" fmla="*/ 86 h 92"/>
                <a:gd name="T74" fmla="*/ 56 w 92"/>
                <a:gd name="T75" fmla="*/ 90 h 92"/>
                <a:gd name="T76" fmla="*/ 70 w 92"/>
                <a:gd name="T77" fmla="*/ 74 h 92"/>
                <a:gd name="T78" fmla="*/ 76 w 92"/>
                <a:gd name="T79" fmla="*/ 78 h 92"/>
                <a:gd name="T80" fmla="*/ 74 w 92"/>
                <a:gd name="T81" fmla="*/ 84 h 92"/>
                <a:gd name="T82" fmla="*/ 76 w 92"/>
                <a:gd name="T83" fmla="*/ 90 h 92"/>
                <a:gd name="T84" fmla="*/ 82 w 92"/>
                <a:gd name="T85" fmla="*/ 86 h 92"/>
                <a:gd name="T86" fmla="*/ 90 w 92"/>
                <a:gd name="T87" fmla="*/ 86 h 92"/>
                <a:gd name="T88" fmla="*/ 90 w 92"/>
                <a:gd name="T89" fmla="*/ 78 h 92"/>
                <a:gd name="T90" fmla="*/ 86 w 92"/>
                <a:gd name="T91" fmla="*/ 78 h 92"/>
                <a:gd name="T92" fmla="*/ 62 w 92"/>
                <a:gd name="T93" fmla="*/ 80 h 92"/>
                <a:gd name="T94" fmla="*/ 64 w 92"/>
                <a:gd name="T95" fmla="*/ 74 h 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2"/>
                <a:gd name="T145" fmla="*/ 0 h 92"/>
                <a:gd name="T146" fmla="*/ 92 w 92"/>
                <a:gd name="T147" fmla="*/ 92 h 92"/>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2" h="92">
                  <a:moveTo>
                    <a:pt x="90" y="74"/>
                  </a:moveTo>
                  <a:lnTo>
                    <a:pt x="90" y="74"/>
                  </a:lnTo>
                  <a:lnTo>
                    <a:pt x="92" y="70"/>
                  </a:lnTo>
                  <a:lnTo>
                    <a:pt x="90" y="68"/>
                  </a:lnTo>
                  <a:lnTo>
                    <a:pt x="88" y="70"/>
                  </a:lnTo>
                  <a:lnTo>
                    <a:pt x="84" y="74"/>
                  </a:lnTo>
                  <a:lnTo>
                    <a:pt x="84" y="76"/>
                  </a:lnTo>
                  <a:lnTo>
                    <a:pt x="84" y="80"/>
                  </a:lnTo>
                  <a:lnTo>
                    <a:pt x="78" y="78"/>
                  </a:lnTo>
                  <a:lnTo>
                    <a:pt x="82" y="74"/>
                  </a:lnTo>
                  <a:lnTo>
                    <a:pt x="78" y="68"/>
                  </a:lnTo>
                  <a:lnTo>
                    <a:pt x="84" y="60"/>
                  </a:lnTo>
                  <a:lnTo>
                    <a:pt x="76" y="62"/>
                  </a:lnTo>
                  <a:lnTo>
                    <a:pt x="70" y="64"/>
                  </a:lnTo>
                  <a:lnTo>
                    <a:pt x="72" y="58"/>
                  </a:lnTo>
                  <a:lnTo>
                    <a:pt x="70" y="58"/>
                  </a:lnTo>
                  <a:lnTo>
                    <a:pt x="70" y="60"/>
                  </a:lnTo>
                  <a:lnTo>
                    <a:pt x="68" y="60"/>
                  </a:lnTo>
                  <a:lnTo>
                    <a:pt x="70" y="60"/>
                  </a:lnTo>
                  <a:lnTo>
                    <a:pt x="68" y="56"/>
                  </a:lnTo>
                  <a:lnTo>
                    <a:pt x="64" y="54"/>
                  </a:lnTo>
                  <a:lnTo>
                    <a:pt x="68" y="54"/>
                  </a:lnTo>
                  <a:lnTo>
                    <a:pt x="70" y="48"/>
                  </a:lnTo>
                  <a:lnTo>
                    <a:pt x="70" y="44"/>
                  </a:lnTo>
                  <a:lnTo>
                    <a:pt x="66" y="42"/>
                  </a:lnTo>
                  <a:lnTo>
                    <a:pt x="64" y="42"/>
                  </a:lnTo>
                  <a:lnTo>
                    <a:pt x="64" y="44"/>
                  </a:lnTo>
                  <a:lnTo>
                    <a:pt x="64" y="46"/>
                  </a:lnTo>
                  <a:lnTo>
                    <a:pt x="62" y="46"/>
                  </a:lnTo>
                  <a:lnTo>
                    <a:pt x="60" y="44"/>
                  </a:lnTo>
                  <a:lnTo>
                    <a:pt x="58" y="42"/>
                  </a:lnTo>
                  <a:lnTo>
                    <a:pt x="54" y="44"/>
                  </a:lnTo>
                  <a:lnTo>
                    <a:pt x="54" y="46"/>
                  </a:lnTo>
                  <a:lnTo>
                    <a:pt x="54" y="48"/>
                  </a:lnTo>
                  <a:lnTo>
                    <a:pt x="52" y="48"/>
                  </a:lnTo>
                  <a:lnTo>
                    <a:pt x="46" y="48"/>
                  </a:lnTo>
                  <a:lnTo>
                    <a:pt x="38" y="44"/>
                  </a:lnTo>
                  <a:lnTo>
                    <a:pt x="44" y="40"/>
                  </a:lnTo>
                  <a:lnTo>
                    <a:pt x="44" y="36"/>
                  </a:lnTo>
                  <a:lnTo>
                    <a:pt x="38" y="36"/>
                  </a:lnTo>
                  <a:lnTo>
                    <a:pt x="38" y="32"/>
                  </a:lnTo>
                  <a:lnTo>
                    <a:pt x="30" y="40"/>
                  </a:lnTo>
                  <a:lnTo>
                    <a:pt x="30" y="34"/>
                  </a:lnTo>
                  <a:lnTo>
                    <a:pt x="30" y="30"/>
                  </a:lnTo>
                  <a:lnTo>
                    <a:pt x="32" y="26"/>
                  </a:lnTo>
                  <a:lnTo>
                    <a:pt x="38" y="22"/>
                  </a:lnTo>
                  <a:lnTo>
                    <a:pt x="38" y="16"/>
                  </a:lnTo>
                  <a:lnTo>
                    <a:pt x="36" y="14"/>
                  </a:lnTo>
                  <a:lnTo>
                    <a:pt x="40" y="12"/>
                  </a:lnTo>
                  <a:lnTo>
                    <a:pt x="44" y="12"/>
                  </a:lnTo>
                  <a:lnTo>
                    <a:pt x="40" y="6"/>
                  </a:lnTo>
                  <a:lnTo>
                    <a:pt x="44" y="6"/>
                  </a:lnTo>
                  <a:lnTo>
                    <a:pt x="46" y="2"/>
                  </a:lnTo>
                  <a:lnTo>
                    <a:pt x="42" y="2"/>
                  </a:lnTo>
                  <a:lnTo>
                    <a:pt x="40" y="2"/>
                  </a:lnTo>
                  <a:lnTo>
                    <a:pt x="40" y="0"/>
                  </a:lnTo>
                  <a:lnTo>
                    <a:pt x="38" y="0"/>
                  </a:lnTo>
                  <a:lnTo>
                    <a:pt x="34" y="4"/>
                  </a:lnTo>
                  <a:lnTo>
                    <a:pt x="32" y="8"/>
                  </a:lnTo>
                  <a:lnTo>
                    <a:pt x="30" y="12"/>
                  </a:lnTo>
                  <a:lnTo>
                    <a:pt x="24" y="12"/>
                  </a:lnTo>
                  <a:lnTo>
                    <a:pt x="24" y="16"/>
                  </a:lnTo>
                  <a:lnTo>
                    <a:pt x="24" y="22"/>
                  </a:lnTo>
                  <a:lnTo>
                    <a:pt x="20" y="36"/>
                  </a:lnTo>
                  <a:lnTo>
                    <a:pt x="14" y="46"/>
                  </a:lnTo>
                  <a:lnTo>
                    <a:pt x="20" y="46"/>
                  </a:lnTo>
                  <a:lnTo>
                    <a:pt x="20" y="50"/>
                  </a:lnTo>
                  <a:lnTo>
                    <a:pt x="18" y="50"/>
                  </a:lnTo>
                  <a:lnTo>
                    <a:pt x="18" y="54"/>
                  </a:lnTo>
                  <a:lnTo>
                    <a:pt x="16" y="54"/>
                  </a:lnTo>
                  <a:lnTo>
                    <a:pt x="16" y="52"/>
                  </a:lnTo>
                  <a:lnTo>
                    <a:pt x="14" y="50"/>
                  </a:lnTo>
                  <a:lnTo>
                    <a:pt x="10" y="50"/>
                  </a:lnTo>
                  <a:lnTo>
                    <a:pt x="10" y="52"/>
                  </a:lnTo>
                  <a:lnTo>
                    <a:pt x="10" y="58"/>
                  </a:lnTo>
                  <a:lnTo>
                    <a:pt x="8" y="56"/>
                  </a:lnTo>
                  <a:lnTo>
                    <a:pt x="8" y="58"/>
                  </a:lnTo>
                  <a:lnTo>
                    <a:pt x="6" y="58"/>
                  </a:lnTo>
                  <a:lnTo>
                    <a:pt x="10" y="62"/>
                  </a:lnTo>
                  <a:lnTo>
                    <a:pt x="2" y="72"/>
                  </a:lnTo>
                  <a:lnTo>
                    <a:pt x="0" y="76"/>
                  </a:lnTo>
                  <a:lnTo>
                    <a:pt x="0" y="78"/>
                  </a:lnTo>
                  <a:lnTo>
                    <a:pt x="4" y="80"/>
                  </a:lnTo>
                  <a:lnTo>
                    <a:pt x="6" y="78"/>
                  </a:lnTo>
                  <a:lnTo>
                    <a:pt x="10" y="76"/>
                  </a:lnTo>
                  <a:lnTo>
                    <a:pt x="14" y="76"/>
                  </a:lnTo>
                  <a:lnTo>
                    <a:pt x="20" y="76"/>
                  </a:lnTo>
                  <a:lnTo>
                    <a:pt x="30" y="78"/>
                  </a:lnTo>
                  <a:lnTo>
                    <a:pt x="34" y="76"/>
                  </a:lnTo>
                  <a:lnTo>
                    <a:pt x="36" y="74"/>
                  </a:lnTo>
                  <a:lnTo>
                    <a:pt x="38" y="74"/>
                  </a:lnTo>
                  <a:lnTo>
                    <a:pt x="38" y="76"/>
                  </a:lnTo>
                  <a:lnTo>
                    <a:pt x="38" y="78"/>
                  </a:lnTo>
                  <a:lnTo>
                    <a:pt x="40" y="78"/>
                  </a:lnTo>
                  <a:lnTo>
                    <a:pt x="52" y="74"/>
                  </a:lnTo>
                  <a:lnTo>
                    <a:pt x="56" y="74"/>
                  </a:lnTo>
                  <a:lnTo>
                    <a:pt x="56" y="76"/>
                  </a:lnTo>
                  <a:lnTo>
                    <a:pt x="56" y="80"/>
                  </a:lnTo>
                  <a:lnTo>
                    <a:pt x="58" y="82"/>
                  </a:lnTo>
                  <a:lnTo>
                    <a:pt x="60" y="82"/>
                  </a:lnTo>
                  <a:lnTo>
                    <a:pt x="58" y="86"/>
                  </a:lnTo>
                  <a:lnTo>
                    <a:pt x="54" y="86"/>
                  </a:lnTo>
                  <a:lnTo>
                    <a:pt x="54" y="88"/>
                  </a:lnTo>
                  <a:lnTo>
                    <a:pt x="56" y="90"/>
                  </a:lnTo>
                  <a:lnTo>
                    <a:pt x="58" y="88"/>
                  </a:lnTo>
                  <a:lnTo>
                    <a:pt x="64" y="82"/>
                  </a:lnTo>
                  <a:lnTo>
                    <a:pt x="70" y="74"/>
                  </a:lnTo>
                  <a:lnTo>
                    <a:pt x="74" y="76"/>
                  </a:lnTo>
                  <a:lnTo>
                    <a:pt x="76" y="78"/>
                  </a:lnTo>
                  <a:lnTo>
                    <a:pt x="76" y="82"/>
                  </a:lnTo>
                  <a:lnTo>
                    <a:pt x="76" y="84"/>
                  </a:lnTo>
                  <a:lnTo>
                    <a:pt x="74" y="84"/>
                  </a:lnTo>
                  <a:lnTo>
                    <a:pt x="74" y="88"/>
                  </a:lnTo>
                  <a:lnTo>
                    <a:pt x="76" y="90"/>
                  </a:lnTo>
                  <a:lnTo>
                    <a:pt x="78" y="88"/>
                  </a:lnTo>
                  <a:lnTo>
                    <a:pt x="78" y="86"/>
                  </a:lnTo>
                  <a:lnTo>
                    <a:pt x="82" y="86"/>
                  </a:lnTo>
                  <a:lnTo>
                    <a:pt x="82" y="90"/>
                  </a:lnTo>
                  <a:lnTo>
                    <a:pt x="88" y="92"/>
                  </a:lnTo>
                  <a:lnTo>
                    <a:pt x="90" y="86"/>
                  </a:lnTo>
                  <a:lnTo>
                    <a:pt x="92" y="76"/>
                  </a:lnTo>
                  <a:lnTo>
                    <a:pt x="90" y="76"/>
                  </a:lnTo>
                  <a:lnTo>
                    <a:pt x="90" y="78"/>
                  </a:lnTo>
                  <a:lnTo>
                    <a:pt x="90" y="82"/>
                  </a:lnTo>
                  <a:lnTo>
                    <a:pt x="86" y="80"/>
                  </a:lnTo>
                  <a:lnTo>
                    <a:pt x="86" y="78"/>
                  </a:lnTo>
                  <a:lnTo>
                    <a:pt x="90" y="74"/>
                  </a:lnTo>
                  <a:close/>
                  <a:moveTo>
                    <a:pt x="62" y="80"/>
                  </a:moveTo>
                  <a:lnTo>
                    <a:pt x="62" y="80"/>
                  </a:lnTo>
                  <a:lnTo>
                    <a:pt x="62" y="78"/>
                  </a:lnTo>
                  <a:lnTo>
                    <a:pt x="64" y="74"/>
                  </a:lnTo>
                  <a:lnTo>
                    <a:pt x="62" y="80"/>
                  </a:lnTo>
                  <a:close/>
                </a:path>
              </a:pathLst>
            </a:custGeom>
            <a:solidFill>
              <a:srgbClr val="B7BCBE"/>
            </a:solidFill>
            <a:ln w="3175" cmpd="sng">
              <a:solidFill>
                <a:schemeClr val="bg1"/>
              </a:solidFill>
              <a:prstDash val="solid"/>
              <a:round/>
            </a:ln>
          </p:spPr>
          <p:txBody>
            <a:bodyPr/>
            <a:lstStyle/>
            <a:p>
              <a:endParaRPr lang="en-GB"/>
            </a:p>
          </p:txBody>
        </p:sp>
        <p:sp>
          <p:nvSpPr>
            <p:cNvPr id="239" name="Freeform 302"/>
            <p:cNvSpPr/>
            <p:nvPr/>
          </p:nvSpPr>
          <p:spPr bwMode="auto">
            <a:xfrm>
              <a:off x="5128184" y="3258470"/>
              <a:ext cx="29736" cy="21801"/>
            </a:xfrm>
            <a:custGeom>
              <a:gdLst>
                <a:gd name="T0" fmla="*/ 6 w 10"/>
                <a:gd name="T1" fmla="*/ 4 h 8"/>
                <a:gd name="T2" fmla="*/ 6 w 10"/>
                <a:gd name="T3" fmla="*/ 4 h 8"/>
                <a:gd name="T4" fmla="*/ 4 w 10"/>
                <a:gd name="T5" fmla="*/ 0 h 8"/>
                <a:gd name="T6" fmla="*/ 4 w 10"/>
                <a:gd name="T7" fmla="*/ 0 h 8"/>
                <a:gd name="T8" fmla="*/ 2 w 10"/>
                <a:gd name="T9" fmla="*/ 0 h 8"/>
                <a:gd name="T10" fmla="*/ 0 w 10"/>
                <a:gd name="T11" fmla="*/ 0 h 8"/>
                <a:gd name="T12" fmla="*/ 0 w 10"/>
                <a:gd name="T13" fmla="*/ 6 h 8"/>
                <a:gd name="T14" fmla="*/ 0 w 10"/>
                <a:gd name="T15" fmla="*/ 6 h 8"/>
                <a:gd name="T16" fmla="*/ 10 w 10"/>
                <a:gd name="T17" fmla="*/ 8 h 8"/>
                <a:gd name="T18" fmla="*/ 10 w 10"/>
                <a:gd name="T19" fmla="*/ 8 h 8"/>
                <a:gd name="T20" fmla="*/ 10 w 10"/>
                <a:gd name="T21" fmla="*/ 6 h 8"/>
                <a:gd name="T22" fmla="*/ 10 w 10"/>
                <a:gd name="T23" fmla="*/ 4 h 8"/>
                <a:gd name="T24" fmla="*/ 10 w 10"/>
                <a:gd name="T25" fmla="*/ 4 h 8"/>
                <a:gd name="T26" fmla="*/ 6 w 10"/>
                <a:gd name="T27" fmla="*/ 4 h 8"/>
                <a:gd name="T28" fmla="*/ 6 w 10"/>
                <a:gd name="T29" fmla="*/ 4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8"/>
                <a:gd name="T47" fmla="*/ 10 w 10"/>
                <a:gd name="T48" fmla="*/ 8 h 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8">
                  <a:moveTo>
                    <a:pt x="6" y="4"/>
                  </a:moveTo>
                  <a:lnTo>
                    <a:pt x="6" y="4"/>
                  </a:lnTo>
                  <a:lnTo>
                    <a:pt x="4" y="0"/>
                  </a:lnTo>
                  <a:lnTo>
                    <a:pt x="2" y="0"/>
                  </a:lnTo>
                  <a:lnTo>
                    <a:pt x="0" y="0"/>
                  </a:lnTo>
                  <a:lnTo>
                    <a:pt x="0" y="6"/>
                  </a:lnTo>
                  <a:lnTo>
                    <a:pt x="10" y="8"/>
                  </a:lnTo>
                  <a:lnTo>
                    <a:pt x="10" y="6"/>
                  </a:lnTo>
                  <a:lnTo>
                    <a:pt x="10" y="4"/>
                  </a:lnTo>
                  <a:lnTo>
                    <a:pt x="6" y="4"/>
                  </a:lnTo>
                  <a:close/>
                </a:path>
              </a:pathLst>
            </a:custGeom>
            <a:solidFill>
              <a:srgbClr val="B7BCBE"/>
            </a:solidFill>
            <a:ln w="3175" cmpd="sng">
              <a:solidFill>
                <a:schemeClr val="bg1"/>
              </a:solidFill>
              <a:prstDash val="solid"/>
              <a:round/>
            </a:ln>
          </p:spPr>
          <p:txBody>
            <a:bodyPr/>
            <a:lstStyle/>
            <a:p>
              <a:endParaRPr lang="en-GB"/>
            </a:p>
          </p:txBody>
        </p:sp>
        <p:sp>
          <p:nvSpPr>
            <p:cNvPr id="240" name="Freeform 303"/>
            <p:cNvSpPr/>
            <p:nvPr/>
          </p:nvSpPr>
          <p:spPr bwMode="auto">
            <a:xfrm>
              <a:off x="3581875" y="3430456"/>
              <a:ext cx="9911" cy="21801"/>
            </a:xfrm>
            <a:custGeom>
              <a:gdLst>
                <a:gd name="T0" fmla="*/ 0 w 4"/>
                <a:gd name="T1" fmla="*/ 0 h 8"/>
                <a:gd name="T2" fmla="*/ 0 w 4"/>
                <a:gd name="T3" fmla="*/ 0 h 8"/>
                <a:gd name="T4" fmla="*/ 2 w 4"/>
                <a:gd name="T5" fmla="*/ 4 h 8"/>
                <a:gd name="T6" fmla="*/ 2 w 4"/>
                <a:gd name="T7" fmla="*/ 4 h 8"/>
                <a:gd name="T8" fmla="*/ 4 w 4"/>
                <a:gd name="T9" fmla="*/ 8 h 8"/>
                <a:gd name="T10" fmla="*/ 4 w 4"/>
                <a:gd name="T11" fmla="*/ 6 h 8"/>
                <a:gd name="T12" fmla="*/ 0 w 4"/>
                <a:gd name="T13" fmla="*/ 0 h 8"/>
                <a:gd name="T14" fmla="*/ 0 w 4"/>
                <a:gd name="T15" fmla="*/ 0 h 8"/>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8"/>
                <a:gd name="T26" fmla="*/ 4 w 4"/>
                <a:gd name="T27" fmla="*/ 8 h 8"/>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8">
                  <a:moveTo>
                    <a:pt x="0" y="0"/>
                  </a:moveTo>
                  <a:lnTo>
                    <a:pt x="0" y="0"/>
                  </a:lnTo>
                  <a:lnTo>
                    <a:pt x="2" y="4"/>
                  </a:lnTo>
                  <a:lnTo>
                    <a:pt x="4" y="8"/>
                  </a:lnTo>
                  <a:lnTo>
                    <a:pt x="4" y="6"/>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41" name="Freeform 304"/>
            <p:cNvSpPr/>
            <p:nvPr/>
          </p:nvSpPr>
          <p:spPr bwMode="auto">
            <a:xfrm>
              <a:off x="5755134" y="3430456"/>
              <a:ext cx="99123" cy="50868"/>
            </a:xfrm>
            <a:custGeom>
              <a:gdLst>
                <a:gd name="T0" fmla="*/ 30 w 34"/>
                <a:gd name="T1" fmla="*/ 14 h 18"/>
                <a:gd name="T2" fmla="*/ 30 w 34"/>
                <a:gd name="T3" fmla="*/ 14 h 18"/>
                <a:gd name="T4" fmla="*/ 18 w 34"/>
                <a:gd name="T5" fmla="*/ 6 h 18"/>
                <a:gd name="T6" fmla="*/ 0 w 34"/>
                <a:gd name="T7" fmla="*/ 0 h 18"/>
                <a:gd name="T8" fmla="*/ 0 w 34"/>
                <a:gd name="T9" fmla="*/ 2 h 18"/>
                <a:gd name="T10" fmla="*/ 0 w 34"/>
                <a:gd name="T11" fmla="*/ 2 h 18"/>
                <a:gd name="T12" fmla="*/ 12 w 34"/>
                <a:gd name="T13" fmla="*/ 10 h 18"/>
                <a:gd name="T14" fmla="*/ 20 w 34"/>
                <a:gd name="T15" fmla="*/ 14 h 18"/>
                <a:gd name="T16" fmla="*/ 28 w 34"/>
                <a:gd name="T17" fmla="*/ 16 h 18"/>
                <a:gd name="T18" fmla="*/ 28 w 34"/>
                <a:gd name="T19" fmla="*/ 16 h 18"/>
                <a:gd name="T20" fmla="*/ 32 w 34"/>
                <a:gd name="T21" fmla="*/ 18 h 18"/>
                <a:gd name="T22" fmla="*/ 34 w 34"/>
                <a:gd name="T23" fmla="*/ 18 h 18"/>
                <a:gd name="T24" fmla="*/ 30 w 34"/>
                <a:gd name="T25" fmla="*/ 14 h 18"/>
                <a:gd name="T26" fmla="*/ 30 w 34"/>
                <a:gd name="T27" fmla="*/ 14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18"/>
                <a:gd name="T44" fmla="*/ 34 w 34"/>
                <a:gd name="T45" fmla="*/ 18 h 18"/>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18">
                  <a:moveTo>
                    <a:pt x="30" y="14"/>
                  </a:moveTo>
                  <a:lnTo>
                    <a:pt x="30" y="14"/>
                  </a:lnTo>
                  <a:lnTo>
                    <a:pt x="18" y="6"/>
                  </a:lnTo>
                  <a:lnTo>
                    <a:pt x="0" y="0"/>
                  </a:lnTo>
                  <a:lnTo>
                    <a:pt x="0" y="2"/>
                  </a:lnTo>
                  <a:lnTo>
                    <a:pt x="12" y="10"/>
                  </a:lnTo>
                  <a:lnTo>
                    <a:pt x="20" y="14"/>
                  </a:lnTo>
                  <a:lnTo>
                    <a:pt x="28" y="16"/>
                  </a:lnTo>
                  <a:lnTo>
                    <a:pt x="32" y="18"/>
                  </a:lnTo>
                  <a:lnTo>
                    <a:pt x="34" y="18"/>
                  </a:lnTo>
                  <a:lnTo>
                    <a:pt x="30" y="14"/>
                  </a:lnTo>
                  <a:close/>
                </a:path>
              </a:pathLst>
            </a:custGeom>
            <a:solidFill>
              <a:srgbClr val="B7BCBE"/>
            </a:solidFill>
            <a:ln w="3175" cmpd="sng">
              <a:solidFill>
                <a:schemeClr val="bg1"/>
              </a:solidFill>
              <a:prstDash val="solid"/>
              <a:round/>
            </a:ln>
          </p:spPr>
          <p:txBody>
            <a:bodyPr/>
            <a:lstStyle/>
            <a:p>
              <a:endParaRPr lang="en-GB"/>
            </a:p>
          </p:txBody>
        </p:sp>
        <p:sp>
          <p:nvSpPr>
            <p:cNvPr id="242" name="Freeform 305"/>
            <p:cNvSpPr/>
            <p:nvPr/>
          </p:nvSpPr>
          <p:spPr bwMode="auto">
            <a:xfrm>
              <a:off x="6084717" y="3573375"/>
              <a:ext cx="9911" cy="21801"/>
            </a:xfrm>
            <a:custGeom>
              <a:gdLst>
                <a:gd name="T0" fmla="*/ 0 w 4"/>
                <a:gd name="T1" fmla="*/ 0 h 8"/>
                <a:gd name="T2" fmla="*/ 0 w 4"/>
                <a:gd name="T3" fmla="*/ 0 h 8"/>
                <a:gd name="T4" fmla="*/ 2 w 4"/>
                <a:gd name="T5" fmla="*/ 8 h 8"/>
                <a:gd name="T6" fmla="*/ 2 w 4"/>
                <a:gd name="T7" fmla="*/ 8 h 8"/>
                <a:gd name="T8" fmla="*/ 4 w 4"/>
                <a:gd name="T9" fmla="*/ 8 h 8"/>
                <a:gd name="T10" fmla="*/ 4 w 4"/>
                <a:gd name="T11" fmla="*/ 6 h 8"/>
                <a:gd name="T12" fmla="*/ 2 w 4"/>
                <a:gd name="T13" fmla="*/ 4 h 8"/>
                <a:gd name="T14" fmla="*/ 0 w 4"/>
                <a:gd name="T15" fmla="*/ 0 h 8"/>
                <a:gd name="T16" fmla="*/ 0 w 4"/>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8"/>
                <a:gd name="T29" fmla="*/ 4 w 4"/>
                <a:gd name="T30" fmla="*/ 8 h 8"/>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8">
                  <a:moveTo>
                    <a:pt x="0" y="0"/>
                  </a:moveTo>
                  <a:lnTo>
                    <a:pt x="0" y="0"/>
                  </a:lnTo>
                  <a:lnTo>
                    <a:pt x="2" y="8"/>
                  </a:lnTo>
                  <a:lnTo>
                    <a:pt x="4" y="8"/>
                  </a:lnTo>
                  <a:lnTo>
                    <a:pt x="4" y="6"/>
                  </a:lnTo>
                  <a:lnTo>
                    <a:pt x="2" y="4"/>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43" name="Freeform 306"/>
            <p:cNvSpPr/>
            <p:nvPr/>
          </p:nvSpPr>
          <p:spPr bwMode="auto">
            <a:xfrm>
              <a:off x="3767729" y="2546295"/>
              <a:ext cx="2476" cy="4846"/>
            </a:xfrm>
            <a:custGeom>
              <a:gdLst>
                <a:gd name="T0" fmla="*/ 0 w 1"/>
                <a:gd name="T1" fmla="*/ 0 h 2"/>
                <a:gd name="T2" fmla="*/ 0 w 1"/>
                <a:gd name="T3" fmla="*/ 0 h 2"/>
                <a:gd name="T4" fmla="*/ 0 w 1"/>
                <a:gd name="T5" fmla="*/ 0 h 2"/>
                <a:gd name="T6" fmla="*/ 0 w 1"/>
                <a:gd name="T7" fmla="*/ 0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0" y="0"/>
                  </a:lnTo>
                  <a:close/>
                </a:path>
              </a:pathLst>
            </a:custGeom>
            <a:solidFill>
              <a:srgbClr val="B7BCBE"/>
            </a:solidFill>
            <a:ln w="3175" cmpd="sng">
              <a:solidFill>
                <a:schemeClr val="bg1"/>
              </a:solidFill>
              <a:prstDash val="solid"/>
              <a:round/>
            </a:ln>
          </p:spPr>
          <p:txBody>
            <a:bodyPr/>
            <a:lstStyle/>
            <a:p>
              <a:endParaRPr lang="en-GB"/>
            </a:p>
          </p:txBody>
        </p:sp>
        <p:sp>
          <p:nvSpPr>
            <p:cNvPr id="244" name="Freeform 307"/>
            <p:cNvSpPr/>
            <p:nvPr/>
          </p:nvSpPr>
          <p:spPr bwMode="auto">
            <a:xfrm>
              <a:off x="5760088" y="3583063"/>
              <a:ext cx="84254" cy="58135"/>
            </a:xfrm>
            <a:custGeom>
              <a:gdLst>
                <a:gd name="T0" fmla="*/ 28 w 28"/>
                <a:gd name="T1" fmla="*/ 20 h 20"/>
                <a:gd name="T2" fmla="*/ 28 w 28"/>
                <a:gd name="T3" fmla="*/ 20 h 20"/>
                <a:gd name="T4" fmla="*/ 26 w 28"/>
                <a:gd name="T5" fmla="*/ 12 h 20"/>
                <a:gd name="T6" fmla="*/ 26 w 28"/>
                <a:gd name="T7" fmla="*/ 12 h 20"/>
                <a:gd name="T8" fmla="*/ 16 w 28"/>
                <a:gd name="T9" fmla="*/ 12 h 20"/>
                <a:gd name="T10" fmla="*/ 10 w 28"/>
                <a:gd name="T11" fmla="*/ 10 h 20"/>
                <a:gd name="T12" fmla="*/ 6 w 28"/>
                <a:gd name="T13" fmla="*/ 8 h 20"/>
                <a:gd name="T14" fmla="*/ 4 w 28"/>
                <a:gd name="T15" fmla="*/ 0 h 20"/>
                <a:gd name="T16" fmla="*/ 4 w 28"/>
                <a:gd name="T17" fmla="*/ 4 h 20"/>
                <a:gd name="T18" fmla="*/ 4 w 28"/>
                <a:gd name="T19" fmla="*/ 4 h 20"/>
                <a:gd name="T20" fmla="*/ 2 w 28"/>
                <a:gd name="T21" fmla="*/ 4 h 20"/>
                <a:gd name="T22" fmla="*/ 2 w 28"/>
                <a:gd name="T23" fmla="*/ 4 h 20"/>
                <a:gd name="T24" fmla="*/ 2 w 28"/>
                <a:gd name="T25" fmla="*/ 6 h 20"/>
                <a:gd name="T26" fmla="*/ 2 w 28"/>
                <a:gd name="T27" fmla="*/ 6 h 20"/>
                <a:gd name="T28" fmla="*/ 0 w 28"/>
                <a:gd name="T29" fmla="*/ 6 h 20"/>
                <a:gd name="T30" fmla="*/ 2 w 28"/>
                <a:gd name="T31" fmla="*/ 8 h 20"/>
                <a:gd name="T32" fmla="*/ 6 w 28"/>
                <a:gd name="T33" fmla="*/ 14 h 20"/>
                <a:gd name="T34" fmla="*/ 6 w 28"/>
                <a:gd name="T35" fmla="*/ 14 h 20"/>
                <a:gd name="T36" fmla="*/ 10 w 28"/>
                <a:gd name="T37" fmla="*/ 16 h 20"/>
                <a:gd name="T38" fmla="*/ 14 w 28"/>
                <a:gd name="T39" fmla="*/ 14 h 20"/>
                <a:gd name="T40" fmla="*/ 22 w 28"/>
                <a:gd name="T41" fmla="*/ 14 h 20"/>
                <a:gd name="T42" fmla="*/ 22 w 28"/>
                <a:gd name="T43" fmla="*/ 14 h 20"/>
                <a:gd name="T44" fmla="*/ 22 w 28"/>
                <a:gd name="T45" fmla="*/ 20 h 20"/>
                <a:gd name="T46" fmla="*/ 22 w 28"/>
                <a:gd name="T47" fmla="*/ 20 h 20"/>
                <a:gd name="T48" fmla="*/ 28 w 28"/>
                <a:gd name="T49" fmla="*/ 20 h 20"/>
                <a:gd name="T50" fmla="*/ 28 w 28"/>
                <a:gd name="T51" fmla="*/ 20 h 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20"/>
                <a:gd name="T80" fmla="*/ 28 w 28"/>
                <a:gd name="T81" fmla="*/ 20 h 20"/>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20">
                  <a:moveTo>
                    <a:pt x="28" y="20"/>
                  </a:moveTo>
                  <a:lnTo>
                    <a:pt x="28" y="20"/>
                  </a:lnTo>
                  <a:lnTo>
                    <a:pt x="26" y="12"/>
                  </a:lnTo>
                  <a:lnTo>
                    <a:pt x="16" y="12"/>
                  </a:lnTo>
                  <a:lnTo>
                    <a:pt x="10" y="10"/>
                  </a:lnTo>
                  <a:lnTo>
                    <a:pt x="6" y="8"/>
                  </a:lnTo>
                  <a:lnTo>
                    <a:pt x="4" y="0"/>
                  </a:lnTo>
                  <a:lnTo>
                    <a:pt x="4" y="4"/>
                  </a:lnTo>
                  <a:lnTo>
                    <a:pt x="2" y="4"/>
                  </a:lnTo>
                  <a:lnTo>
                    <a:pt x="2" y="6"/>
                  </a:lnTo>
                  <a:lnTo>
                    <a:pt x="0" y="6"/>
                  </a:lnTo>
                  <a:lnTo>
                    <a:pt x="2" y="8"/>
                  </a:lnTo>
                  <a:lnTo>
                    <a:pt x="6" y="14"/>
                  </a:lnTo>
                  <a:lnTo>
                    <a:pt x="10" y="16"/>
                  </a:lnTo>
                  <a:lnTo>
                    <a:pt x="14" y="14"/>
                  </a:lnTo>
                  <a:lnTo>
                    <a:pt x="22" y="14"/>
                  </a:lnTo>
                  <a:lnTo>
                    <a:pt x="22" y="20"/>
                  </a:lnTo>
                  <a:lnTo>
                    <a:pt x="28" y="20"/>
                  </a:lnTo>
                  <a:close/>
                </a:path>
              </a:pathLst>
            </a:custGeom>
            <a:solidFill>
              <a:srgbClr val="B7BCBE"/>
            </a:solidFill>
            <a:ln w="3175" cmpd="sng">
              <a:solidFill>
                <a:schemeClr val="bg1"/>
              </a:solidFill>
              <a:prstDash val="solid"/>
              <a:round/>
            </a:ln>
          </p:spPr>
          <p:txBody>
            <a:bodyPr/>
            <a:lstStyle/>
            <a:p>
              <a:endParaRPr lang="en-GB"/>
            </a:p>
          </p:txBody>
        </p:sp>
        <p:sp>
          <p:nvSpPr>
            <p:cNvPr id="245" name="Freeform 308"/>
            <p:cNvSpPr/>
            <p:nvPr/>
          </p:nvSpPr>
          <p:spPr bwMode="auto">
            <a:xfrm>
              <a:off x="4986934" y="2507539"/>
              <a:ext cx="17346" cy="16955"/>
            </a:xfrm>
            <a:custGeom>
              <a:gdLst>
                <a:gd name="T0" fmla="*/ 0 w 6"/>
                <a:gd name="T1" fmla="*/ 0 h 6"/>
                <a:gd name="T2" fmla="*/ 4 w 6"/>
                <a:gd name="T3" fmla="*/ 6 h 6"/>
                <a:gd name="T4" fmla="*/ 4 w 6"/>
                <a:gd name="T5" fmla="*/ 6 h 6"/>
                <a:gd name="T6" fmla="*/ 4 w 6"/>
                <a:gd name="T7" fmla="*/ 6 h 6"/>
                <a:gd name="T8" fmla="*/ 6 w 6"/>
                <a:gd name="T9" fmla="*/ 4 h 6"/>
                <a:gd name="T10" fmla="*/ 4 w 6"/>
                <a:gd name="T11" fmla="*/ 0 h 6"/>
                <a:gd name="T12" fmla="*/ 4 w 6"/>
                <a:gd name="T13" fmla="*/ 0 h 6"/>
                <a:gd name="T14" fmla="*/ 0 w 6"/>
                <a:gd name="T15" fmla="*/ 0 h 6"/>
                <a:gd name="T16" fmla="*/ 0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0" y="0"/>
                  </a:moveTo>
                  <a:lnTo>
                    <a:pt x="4" y="6"/>
                  </a:lnTo>
                  <a:lnTo>
                    <a:pt x="6" y="4"/>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46" name="Freeform 309"/>
            <p:cNvSpPr/>
            <p:nvPr/>
          </p:nvSpPr>
          <p:spPr bwMode="auto">
            <a:xfrm>
              <a:off x="6084717" y="3331139"/>
              <a:ext cx="4957" cy="2421"/>
            </a:xfrm>
            <a:custGeom>
              <a:gdLst>
                <a:gd name="T0" fmla="*/ 0 w 2"/>
                <a:gd name="T1" fmla="*/ 0 h 1"/>
                <a:gd name="T2" fmla="*/ 0 w 2"/>
                <a:gd name="T3" fmla="*/ 0 h 1"/>
                <a:gd name="T4" fmla="*/ 0 w 2"/>
                <a:gd name="T5" fmla="*/ 0 h 1"/>
                <a:gd name="T6" fmla="*/ 0 w 2"/>
                <a:gd name="T7" fmla="*/ 0 h 1"/>
                <a:gd name="T8" fmla="*/ 2 w 2"/>
                <a:gd name="T9" fmla="*/ 0 h 1"/>
                <a:gd name="T10" fmla="*/ 0 w 2"/>
                <a:gd name="T11" fmla="*/ 0 h 1"/>
                <a:gd name="T12" fmla="*/ 0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0"/>
                  </a:moveTo>
                  <a:lnTo>
                    <a:pt x="0" y="0"/>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47" name="Freeform 310"/>
            <p:cNvSpPr/>
            <p:nvPr/>
          </p:nvSpPr>
          <p:spPr bwMode="auto">
            <a:xfrm>
              <a:off x="6149147" y="3498283"/>
              <a:ext cx="4957" cy="2421"/>
            </a:xfrm>
            <a:custGeom>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cxnLst>
                <a:cxn ang="T12">
                  <a:pos x="T0" y="T1"/>
                </a:cxn>
                <a:cxn ang="T13">
                  <a:pos x="T2" y="T3"/>
                </a:cxn>
                <a:cxn ang="T14">
                  <a:pos x="T4" y="T5"/>
                </a:cxn>
                <a:cxn ang="T15">
                  <a:pos x="T6" y="T7"/>
                </a:cxn>
                <a:cxn ang="T16">
                  <a:pos x="T8" y="T9"/>
                </a:cxn>
                <a:cxn ang="T17">
                  <a:pos x="T10" y="T11"/>
                </a:cxn>
              </a:cxnLst>
              <a:rect l="T18" t="T19" r="T20" b="T21"/>
              <a:pathLst>
                <a:path w="2" h="1">
                  <a:moveTo>
                    <a:pt x="2" y="0"/>
                  </a:moveTo>
                  <a:lnTo>
                    <a:pt x="2" y="0"/>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48" name="Freeform 311"/>
            <p:cNvSpPr>
              <a:spLocks noEditPoints="1"/>
            </p:cNvSpPr>
            <p:nvPr/>
          </p:nvSpPr>
          <p:spPr bwMode="auto">
            <a:xfrm>
              <a:off x="1976092" y="1928597"/>
              <a:ext cx="4108624" cy="2841421"/>
            </a:xfrm>
            <a:custGeom>
              <a:gdLst>
                <a:gd name="T0" fmla="*/ 1368 w 1402"/>
                <a:gd name="T1" fmla="*/ 434 h 992"/>
                <a:gd name="T2" fmla="*/ 1296 w 1402"/>
                <a:gd name="T3" fmla="*/ 334 h 992"/>
                <a:gd name="T4" fmla="*/ 1226 w 1402"/>
                <a:gd name="T5" fmla="*/ 300 h 992"/>
                <a:gd name="T6" fmla="*/ 1126 w 1402"/>
                <a:gd name="T7" fmla="*/ 306 h 992"/>
                <a:gd name="T8" fmla="*/ 1102 w 1402"/>
                <a:gd name="T9" fmla="*/ 492 h 992"/>
                <a:gd name="T10" fmla="*/ 976 w 1402"/>
                <a:gd name="T11" fmla="*/ 384 h 992"/>
                <a:gd name="T12" fmla="*/ 946 w 1402"/>
                <a:gd name="T13" fmla="*/ 270 h 992"/>
                <a:gd name="T14" fmla="*/ 998 w 1402"/>
                <a:gd name="T15" fmla="*/ 208 h 992"/>
                <a:gd name="T16" fmla="*/ 1080 w 1402"/>
                <a:gd name="T17" fmla="*/ 138 h 992"/>
                <a:gd name="T18" fmla="*/ 1000 w 1402"/>
                <a:gd name="T19" fmla="*/ 130 h 992"/>
                <a:gd name="T20" fmla="*/ 944 w 1402"/>
                <a:gd name="T21" fmla="*/ 80 h 992"/>
                <a:gd name="T22" fmla="*/ 910 w 1402"/>
                <a:gd name="T23" fmla="*/ 56 h 992"/>
                <a:gd name="T24" fmla="*/ 916 w 1402"/>
                <a:gd name="T25" fmla="*/ 138 h 992"/>
                <a:gd name="T26" fmla="*/ 800 w 1402"/>
                <a:gd name="T27" fmla="*/ 148 h 992"/>
                <a:gd name="T28" fmla="*/ 742 w 1402"/>
                <a:gd name="T29" fmla="*/ 180 h 992"/>
                <a:gd name="T30" fmla="*/ 616 w 1402"/>
                <a:gd name="T31" fmla="*/ 130 h 992"/>
                <a:gd name="T32" fmla="*/ 462 w 1402"/>
                <a:gd name="T33" fmla="*/ 118 h 992"/>
                <a:gd name="T34" fmla="*/ 404 w 1402"/>
                <a:gd name="T35" fmla="*/ 124 h 992"/>
                <a:gd name="T36" fmla="*/ 230 w 1402"/>
                <a:gd name="T37" fmla="*/ 90 h 992"/>
                <a:gd name="T38" fmla="*/ 56 w 1402"/>
                <a:gd name="T39" fmla="*/ 132 h 992"/>
                <a:gd name="T40" fmla="*/ 74 w 1402"/>
                <a:gd name="T41" fmla="*/ 198 h 992"/>
                <a:gd name="T42" fmla="*/ 74 w 1402"/>
                <a:gd name="T43" fmla="*/ 250 h 992"/>
                <a:gd name="T44" fmla="*/ 66 w 1402"/>
                <a:gd name="T45" fmla="*/ 312 h 992"/>
                <a:gd name="T46" fmla="*/ 94 w 1402"/>
                <a:gd name="T47" fmla="*/ 406 h 992"/>
                <a:gd name="T48" fmla="*/ 132 w 1402"/>
                <a:gd name="T49" fmla="*/ 386 h 992"/>
                <a:gd name="T50" fmla="*/ 226 w 1402"/>
                <a:gd name="T51" fmla="*/ 298 h 992"/>
                <a:gd name="T52" fmla="*/ 266 w 1402"/>
                <a:gd name="T53" fmla="*/ 302 h 992"/>
                <a:gd name="T54" fmla="*/ 396 w 1402"/>
                <a:gd name="T55" fmla="*/ 370 h 992"/>
                <a:gd name="T56" fmla="*/ 414 w 1402"/>
                <a:gd name="T57" fmla="*/ 374 h 992"/>
                <a:gd name="T58" fmla="*/ 452 w 1402"/>
                <a:gd name="T59" fmla="*/ 404 h 992"/>
                <a:gd name="T60" fmla="*/ 486 w 1402"/>
                <a:gd name="T61" fmla="*/ 464 h 992"/>
                <a:gd name="T62" fmla="*/ 542 w 1402"/>
                <a:gd name="T63" fmla="*/ 544 h 992"/>
                <a:gd name="T64" fmla="*/ 556 w 1402"/>
                <a:gd name="T65" fmla="*/ 578 h 992"/>
                <a:gd name="T66" fmla="*/ 598 w 1402"/>
                <a:gd name="T67" fmla="*/ 794 h 992"/>
                <a:gd name="T68" fmla="*/ 696 w 1402"/>
                <a:gd name="T69" fmla="*/ 954 h 992"/>
                <a:gd name="T70" fmla="*/ 662 w 1402"/>
                <a:gd name="T71" fmla="*/ 846 h 992"/>
                <a:gd name="T72" fmla="*/ 930 w 1402"/>
                <a:gd name="T73" fmla="*/ 874 h 992"/>
                <a:gd name="T74" fmla="*/ 1016 w 1402"/>
                <a:gd name="T75" fmla="*/ 864 h 992"/>
                <a:gd name="T76" fmla="*/ 1084 w 1402"/>
                <a:gd name="T77" fmla="*/ 894 h 992"/>
                <a:gd name="T78" fmla="*/ 1134 w 1402"/>
                <a:gd name="T79" fmla="*/ 784 h 992"/>
                <a:gd name="T80" fmla="*/ 1148 w 1402"/>
                <a:gd name="T81" fmla="*/ 742 h 992"/>
                <a:gd name="T82" fmla="*/ 1220 w 1402"/>
                <a:gd name="T83" fmla="*/ 638 h 992"/>
                <a:gd name="T84" fmla="*/ 1272 w 1402"/>
                <a:gd name="T85" fmla="*/ 622 h 992"/>
                <a:gd name="T86" fmla="*/ 1288 w 1402"/>
                <a:gd name="T87" fmla="*/ 592 h 992"/>
                <a:gd name="T88" fmla="*/ 1258 w 1402"/>
                <a:gd name="T89" fmla="*/ 538 h 992"/>
                <a:gd name="T90" fmla="*/ 1338 w 1402"/>
                <a:gd name="T91" fmla="*/ 514 h 992"/>
                <a:gd name="T92" fmla="*/ 396 w 1402"/>
                <a:gd name="T93" fmla="*/ 350 h 992"/>
                <a:gd name="T94" fmla="*/ 620 w 1402"/>
                <a:gd name="T95" fmla="*/ 252 h 992"/>
                <a:gd name="T96" fmla="*/ 566 w 1402"/>
                <a:gd name="T97" fmla="*/ 196 h 992"/>
                <a:gd name="T98" fmla="*/ 686 w 1402"/>
                <a:gd name="T99" fmla="*/ 290 h 992"/>
                <a:gd name="T100" fmla="*/ 714 w 1402"/>
                <a:gd name="T101" fmla="*/ 264 h 992"/>
                <a:gd name="T102" fmla="*/ 764 w 1402"/>
                <a:gd name="T103" fmla="*/ 136 h 992"/>
                <a:gd name="T104" fmla="*/ 832 w 1402"/>
                <a:gd name="T105" fmla="*/ 246 h 992"/>
                <a:gd name="T106" fmla="*/ 886 w 1402"/>
                <a:gd name="T107" fmla="*/ 510 h 992"/>
                <a:gd name="T108" fmla="*/ 884 w 1402"/>
                <a:gd name="T109" fmla="*/ 484 h 992"/>
                <a:gd name="T110" fmla="*/ 952 w 1402"/>
                <a:gd name="T111" fmla="*/ 876 h 992"/>
                <a:gd name="T112" fmla="*/ 1014 w 1402"/>
                <a:gd name="T113" fmla="*/ 600 h 992"/>
                <a:gd name="T114" fmla="*/ 964 w 1402"/>
                <a:gd name="T115" fmla="*/ 582 h 992"/>
                <a:gd name="T116" fmla="*/ 1086 w 1402"/>
                <a:gd name="T117" fmla="*/ 596 h 992"/>
                <a:gd name="T118" fmla="*/ 1074 w 1402"/>
                <a:gd name="T119" fmla="*/ 676 h 992"/>
                <a:gd name="T120" fmla="*/ 1148 w 1402"/>
                <a:gd name="T121" fmla="*/ 624 h 992"/>
                <a:gd name="T122" fmla="*/ 1178 w 1402"/>
                <a:gd name="T123" fmla="*/ 624 h 992"/>
                <a:gd name="T124" fmla="*/ 1298 w 1402"/>
                <a:gd name="T125" fmla="*/ 462 h 99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02"/>
                <a:gd name="T190" fmla="*/ 0 h 992"/>
                <a:gd name="T191" fmla="*/ 1402 w 1402"/>
                <a:gd name="T192" fmla="*/ 992 h 9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02" h="992">
                  <a:moveTo>
                    <a:pt x="1366" y="490"/>
                  </a:moveTo>
                  <a:lnTo>
                    <a:pt x="1366" y="490"/>
                  </a:lnTo>
                  <a:lnTo>
                    <a:pt x="1374" y="488"/>
                  </a:lnTo>
                  <a:lnTo>
                    <a:pt x="1382" y="484"/>
                  </a:lnTo>
                  <a:lnTo>
                    <a:pt x="1382" y="486"/>
                  </a:lnTo>
                  <a:lnTo>
                    <a:pt x="1386" y="486"/>
                  </a:lnTo>
                  <a:lnTo>
                    <a:pt x="1394" y="480"/>
                  </a:lnTo>
                  <a:lnTo>
                    <a:pt x="1402" y="474"/>
                  </a:lnTo>
                  <a:lnTo>
                    <a:pt x="1400" y="454"/>
                  </a:lnTo>
                  <a:lnTo>
                    <a:pt x="1398" y="454"/>
                  </a:lnTo>
                  <a:lnTo>
                    <a:pt x="1396" y="456"/>
                  </a:lnTo>
                  <a:lnTo>
                    <a:pt x="1394" y="456"/>
                  </a:lnTo>
                  <a:lnTo>
                    <a:pt x="1390" y="454"/>
                  </a:lnTo>
                  <a:lnTo>
                    <a:pt x="1386" y="450"/>
                  </a:lnTo>
                  <a:lnTo>
                    <a:pt x="1382" y="446"/>
                  </a:lnTo>
                  <a:lnTo>
                    <a:pt x="1372" y="446"/>
                  </a:lnTo>
                  <a:lnTo>
                    <a:pt x="1374" y="450"/>
                  </a:lnTo>
                  <a:lnTo>
                    <a:pt x="1366" y="452"/>
                  </a:lnTo>
                  <a:lnTo>
                    <a:pt x="1348" y="460"/>
                  </a:lnTo>
                  <a:lnTo>
                    <a:pt x="1348" y="464"/>
                  </a:lnTo>
                  <a:lnTo>
                    <a:pt x="1344" y="464"/>
                  </a:lnTo>
                  <a:lnTo>
                    <a:pt x="1344" y="462"/>
                  </a:lnTo>
                  <a:lnTo>
                    <a:pt x="1344" y="458"/>
                  </a:lnTo>
                  <a:lnTo>
                    <a:pt x="1342" y="456"/>
                  </a:lnTo>
                  <a:lnTo>
                    <a:pt x="1348" y="456"/>
                  </a:lnTo>
                  <a:lnTo>
                    <a:pt x="1354" y="456"/>
                  </a:lnTo>
                  <a:lnTo>
                    <a:pt x="1360" y="452"/>
                  </a:lnTo>
                  <a:lnTo>
                    <a:pt x="1366" y="446"/>
                  </a:lnTo>
                  <a:lnTo>
                    <a:pt x="1370" y="446"/>
                  </a:lnTo>
                  <a:lnTo>
                    <a:pt x="1376" y="444"/>
                  </a:lnTo>
                  <a:lnTo>
                    <a:pt x="1380" y="440"/>
                  </a:lnTo>
                  <a:lnTo>
                    <a:pt x="1382" y="436"/>
                  </a:lnTo>
                  <a:lnTo>
                    <a:pt x="1376" y="438"/>
                  </a:lnTo>
                  <a:lnTo>
                    <a:pt x="1374" y="434"/>
                  </a:lnTo>
                  <a:lnTo>
                    <a:pt x="1376" y="434"/>
                  </a:lnTo>
                  <a:lnTo>
                    <a:pt x="1376" y="432"/>
                  </a:lnTo>
                  <a:lnTo>
                    <a:pt x="1372" y="430"/>
                  </a:lnTo>
                  <a:lnTo>
                    <a:pt x="1372" y="434"/>
                  </a:lnTo>
                  <a:lnTo>
                    <a:pt x="1368" y="434"/>
                  </a:lnTo>
                  <a:lnTo>
                    <a:pt x="1366" y="434"/>
                  </a:lnTo>
                  <a:lnTo>
                    <a:pt x="1364" y="432"/>
                  </a:lnTo>
                  <a:lnTo>
                    <a:pt x="1364" y="428"/>
                  </a:lnTo>
                  <a:lnTo>
                    <a:pt x="1364" y="426"/>
                  </a:lnTo>
                  <a:lnTo>
                    <a:pt x="1354" y="428"/>
                  </a:lnTo>
                  <a:lnTo>
                    <a:pt x="1342" y="426"/>
                  </a:lnTo>
                  <a:lnTo>
                    <a:pt x="1342" y="422"/>
                  </a:lnTo>
                  <a:lnTo>
                    <a:pt x="1344" y="418"/>
                  </a:lnTo>
                  <a:lnTo>
                    <a:pt x="1342" y="416"/>
                  </a:lnTo>
                  <a:lnTo>
                    <a:pt x="1340" y="416"/>
                  </a:lnTo>
                  <a:lnTo>
                    <a:pt x="1338" y="412"/>
                  </a:lnTo>
                  <a:lnTo>
                    <a:pt x="1334" y="410"/>
                  </a:lnTo>
                  <a:lnTo>
                    <a:pt x="1328" y="410"/>
                  </a:lnTo>
                  <a:lnTo>
                    <a:pt x="1324" y="400"/>
                  </a:lnTo>
                  <a:lnTo>
                    <a:pt x="1322" y="402"/>
                  </a:lnTo>
                  <a:lnTo>
                    <a:pt x="1320" y="402"/>
                  </a:lnTo>
                  <a:lnTo>
                    <a:pt x="1322" y="394"/>
                  </a:lnTo>
                  <a:lnTo>
                    <a:pt x="1320" y="394"/>
                  </a:lnTo>
                  <a:lnTo>
                    <a:pt x="1320" y="392"/>
                  </a:lnTo>
                  <a:lnTo>
                    <a:pt x="1332" y="392"/>
                  </a:lnTo>
                  <a:lnTo>
                    <a:pt x="1332" y="386"/>
                  </a:lnTo>
                  <a:lnTo>
                    <a:pt x="1322" y="382"/>
                  </a:lnTo>
                  <a:lnTo>
                    <a:pt x="1324" y="378"/>
                  </a:lnTo>
                  <a:lnTo>
                    <a:pt x="1322" y="374"/>
                  </a:lnTo>
                  <a:lnTo>
                    <a:pt x="1320" y="374"/>
                  </a:lnTo>
                  <a:lnTo>
                    <a:pt x="1318" y="372"/>
                  </a:lnTo>
                  <a:lnTo>
                    <a:pt x="1316" y="370"/>
                  </a:lnTo>
                  <a:lnTo>
                    <a:pt x="1314" y="366"/>
                  </a:lnTo>
                  <a:lnTo>
                    <a:pt x="1316" y="360"/>
                  </a:lnTo>
                  <a:lnTo>
                    <a:pt x="1302" y="360"/>
                  </a:lnTo>
                  <a:lnTo>
                    <a:pt x="1312" y="354"/>
                  </a:lnTo>
                  <a:lnTo>
                    <a:pt x="1306" y="342"/>
                  </a:lnTo>
                  <a:lnTo>
                    <a:pt x="1298" y="342"/>
                  </a:lnTo>
                  <a:lnTo>
                    <a:pt x="1298" y="340"/>
                  </a:lnTo>
                  <a:lnTo>
                    <a:pt x="1296" y="338"/>
                  </a:lnTo>
                  <a:lnTo>
                    <a:pt x="1296" y="334"/>
                  </a:lnTo>
                  <a:lnTo>
                    <a:pt x="1296" y="330"/>
                  </a:lnTo>
                  <a:lnTo>
                    <a:pt x="1296" y="324"/>
                  </a:lnTo>
                  <a:lnTo>
                    <a:pt x="1292" y="322"/>
                  </a:lnTo>
                  <a:lnTo>
                    <a:pt x="1292" y="318"/>
                  </a:lnTo>
                  <a:lnTo>
                    <a:pt x="1292" y="316"/>
                  </a:lnTo>
                  <a:lnTo>
                    <a:pt x="1294" y="314"/>
                  </a:lnTo>
                  <a:lnTo>
                    <a:pt x="1288" y="314"/>
                  </a:lnTo>
                  <a:lnTo>
                    <a:pt x="1282" y="326"/>
                  </a:lnTo>
                  <a:lnTo>
                    <a:pt x="1278" y="338"/>
                  </a:lnTo>
                  <a:lnTo>
                    <a:pt x="1276" y="338"/>
                  </a:lnTo>
                  <a:lnTo>
                    <a:pt x="1276" y="336"/>
                  </a:lnTo>
                  <a:lnTo>
                    <a:pt x="1276" y="334"/>
                  </a:lnTo>
                  <a:lnTo>
                    <a:pt x="1274" y="334"/>
                  </a:lnTo>
                  <a:lnTo>
                    <a:pt x="1272" y="336"/>
                  </a:lnTo>
                  <a:lnTo>
                    <a:pt x="1272" y="340"/>
                  </a:lnTo>
                  <a:lnTo>
                    <a:pt x="1272" y="342"/>
                  </a:lnTo>
                  <a:lnTo>
                    <a:pt x="1270" y="342"/>
                  </a:lnTo>
                  <a:lnTo>
                    <a:pt x="1268" y="340"/>
                  </a:lnTo>
                  <a:lnTo>
                    <a:pt x="1266" y="344"/>
                  </a:lnTo>
                  <a:lnTo>
                    <a:pt x="1266" y="348"/>
                  </a:lnTo>
                  <a:lnTo>
                    <a:pt x="1256" y="354"/>
                  </a:lnTo>
                  <a:lnTo>
                    <a:pt x="1248" y="346"/>
                  </a:lnTo>
                  <a:lnTo>
                    <a:pt x="1246" y="350"/>
                  </a:lnTo>
                  <a:lnTo>
                    <a:pt x="1244" y="350"/>
                  </a:lnTo>
                  <a:lnTo>
                    <a:pt x="1242" y="350"/>
                  </a:lnTo>
                  <a:lnTo>
                    <a:pt x="1240" y="340"/>
                  </a:lnTo>
                  <a:lnTo>
                    <a:pt x="1232" y="340"/>
                  </a:lnTo>
                  <a:lnTo>
                    <a:pt x="1224" y="336"/>
                  </a:lnTo>
                  <a:lnTo>
                    <a:pt x="1224" y="326"/>
                  </a:lnTo>
                  <a:lnTo>
                    <a:pt x="1222" y="316"/>
                  </a:lnTo>
                  <a:lnTo>
                    <a:pt x="1224" y="316"/>
                  </a:lnTo>
                  <a:lnTo>
                    <a:pt x="1226" y="314"/>
                  </a:lnTo>
                  <a:lnTo>
                    <a:pt x="1226" y="312"/>
                  </a:lnTo>
                  <a:lnTo>
                    <a:pt x="1224" y="312"/>
                  </a:lnTo>
                  <a:lnTo>
                    <a:pt x="1230" y="298"/>
                  </a:lnTo>
                  <a:lnTo>
                    <a:pt x="1226" y="300"/>
                  </a:lnTo>
                  <a:lnTo>
                    <a:pt x="1224" y="302"/>
                  </a:lnTo>
                  <a:lnTo>
                    <a:pt x="1222" y="302"/>
                  </a:lnTo>
                  <a:lnTo>
                    <a:pt x="1216" y="300"/>
                  </a:lnTo>
                  <a:lnTo>
                    <a:pt x="1216" y="298"/>
                  </a:lnTo>
                  <a:lnTo>
                    <a:pt x="1216" y="296"/>
                  </a:lnTo>
                  <a:lnTo>
                    <a:pt x="1218" y="296"/>
                  </a:lnTo>
                  <a:lnTo>
                    <a:pt x="1220" y="292"/>
                  </a:lnTo>
                  <a:lnTo>
                    <a:pt x="1214" y="292"/>
                  </a:lnTo>
                  <a:lnTo>
                    <a:pt x="1210" y="292"/>
                  </a:lnTo>
                  <a:lnTo>
                    <a:pt x="1204" y="294"/>
                  </a:lnTo>
                  <a:lnTo>
                    <a:pt x="1200" y="292"/>
                  </a:lnTo>
                  <a:lnTo>
                    <a:pt x="1200" y="286"/>
                  </a:lnTo>
                  <a:lnTo>
                    <a:pt x="1196" y="286"/>
                  </a:lnTo>
                  <a:lnTo>
                    <a:pt x="1196" y="284"/>
                  </a:lnTo>
                  <a:lnTo>
                    <a:pt x="1194" y="280"/>
                  </a:lnTo>
                  <a:lnTo>
                    <a:pt x="1188" y="274"/>
                  </a:lnTo>
                  <a:lnTo>
                    <a:pt x="1176" y="268"/>
                  </a:lnTo>
                  <a:lnTo>
                    <a:pt x="1170" y="270"/>
                  </a:lnTo>
                  <a:lnTo>
                    <a:pt x="1166" y="276"/>
                  </a:lnTo>
                  <a:lnTo>
                    <a:pt x="1160" y="276"/>
                  </a:lnTo>
                  <a:lnTo>
                    <a:pt x="1156" y="276"/>
                  </a:lnTo>
                  <a:lnTo>
                    <a:pt x="1156" y="280"/>
                  </a:lnTo>
                  <a:lnTo>
                    <a:pt x="1150" y="280"/>
                  </a:lnTo>
                  <a:lnTo>
                    <a:pt x="1146" y="278"/>
                  </a:lnTo>
                  <a:lnTo>
                    <a:pt x="1134" y="276"/>
                  </a:lnTo>
                  <a:lnTo>
                    <a:pt x="1128" y="276"/>
                  </a:lnTo>
                  <a:lnTo>
                    <a:pt x="1122" y="278"/>
                  </a:lnTo>
                  <a:lnTo>
                    <a:pt x="1120" y="284"/>
                  </a:lnTo>
                  <a:lnTo>
                    <a:pt x="1128" y="286"/>
                  </a:lnTo>
                  <a:lnTo>
                    <a:pt x="1128" y="288"/>
                  </a:lnTo>
                  <a:lnTo>
                    <a:pt x="1124" y="288"/>
                  </a:lnTo>
                  <a:lnTo>
                    <a:pt x="1124" y="290"/>
                  </a:lnTo>
                  <a:lnTo>
                    <a:pt x="1124" y="292"/>
                  </a:lnTo>
                  <a:lnTo>
                    <a:pt x="1126" y="292"/>
                  </a:lnTo>
                  <a:lnTo>
                    <a:pt x="1126" y="294"/>
                  </a:lnTo>
                  <a:lnTo>
                    <a:pt x="1120" y="302"/>
                  </a:lnTo>
                  <a:lnTo>
                    <a:pt x="1118" y="302"/>
                  </a:lnTo>
                  <a:lnTo>
                    <a:pt x="1118" y="304"/>
                  </a:lnTo>
                  <a:lnTo>
                    <a:pt x="1120" y="306"/>
                  </a:lnTo>
                  <a:lnTo>
                    <a:pt x="1126" y="306"/>
                  </a:lnTo>
                  <a:lnTo>
                    <a:pt x="1124" y="312"/>
                  </a:lnTo>
                  <a:lnTo>
                    <a:pt x="1124" y="314"/>
                  </a:lnTo>
                  <a:lnTo>
                    <a:pt x="1124" y="318"/>
                  </a:lnTo>
                  <a:lnTo>
                    <a:pt x="1128" y="322"/>
                  </a:lnTo>
                  <a:lnTo>
                    <a:pt x="1128" y="324"/>
                  </a:lnTo>
                  <a:lnTo>
                    <a:pt x="1128" y="326"/>
                  </a:lnTo>
                  <a:lnTo>
                    <a:pt x="1126" y="330"/>
                  </a:lnTo>
                  <a:lnTo>
                    <a:pt x="1120" y="328"/>
                  </a:lnTo>
                  <a:lnTo>
                    <a:pt x="1122" y="332"/>
                  </a:lnTo>
                  <a:lnTo>
                    <a:pt x="1124" y="332"/>
                  </a:lnTo>
                  <a:lnTo>
                    <a:pt x="1124" y="336"/>
                  </a:lnTo>
                  <a:lnTo>
                    <a:pt x="1118" y="338"/>
                  </a:lnTo>
                  <a:lnTo>
                    <a:pt x="1112" y="338"/>
                  </a:lnTo>
                  <a:lnTo>
                    <a:pt x="1112" y="350"/>
                  </a:lnTo>
                  <a:lnTo>
                    <a:pt x="1118" y="352"/>
                  </a:lnTo>
                  <a:lnTo>
                    <a:pt x="1124" y="354"/>
                  </a:lnTo>
                  <a:lnTo>
                    <a:pt x="1126" y="358"/>
                  </a:lnTo>
                  <a:lnTo>
                    <a:pt x="1128" y="364"/>
                  </a:lnTo>
                  <a:lnTo>
                    <a:pt x="1128" y="370"/>
                  </a:lnTo>
                  <a:lnTo>
                    <a:pt x="1130" y="376"/>
                  </a:lnTo>
                  <a:lnTo>
                    <a:pt x="1134" y="378"/>
                  </a:lnTo>
                  <a:lnTo>
                    <a:pt x="1138" y="382"/>
                  </a:lnTo>
                  <a:lnTo>
                    <a:pt x="1138" y="388"/>
                  </a:lnTo>
                  <a:lnTo>
                    <a:pt x="1134" y="400"/>
                  </a:lnTo>
                  <a:lnTo>
                    <a:pt x="1136" y="398"/>
                  </a:lnTo>
                  <a:lnTo>
                    <a:pt x="1138" y="396"/>
                  </a:lnTo>
                  <a:lnTo>
                    <a:pt x="1140" y="400"/>
                  </a:lnTo>
                  <a:lnTo>
                    <a:pt x="1140" y="404"/>
                  </a:lnTo>
                  <a:lnTo>
                    <a:pt x="1138" y="404"/>
                  </a:lnTo>
                  <a:lnTo>
                    <a:pt x="1134" y="404"/>
                  </a:lnTo>
                  <a:lnTo>
                    <a:pt x="1128" y="416"/>
                  </a:lnTo>
                  <a:lnTo>
                    <a:pt x="1124" y="420"/>
                  </a:lnTo>
                  <a:lnTo>
                    <a:pt x="1118" y="426"/>
                  </a:lnTo>
                  <a:lnTo>
                    <a:pt x="1104" y="432"/>
                  </a:lnTo>
                  <a:lnTo>
                    <a:pt x="1110" y="464"/>
                  </a:lnTo>
                  <a:lnTo>
                    <a:pt x="1110" y="478"/>
                  </a:lnTo>
                  <a:lnTo>
                    <a:pt x="1108" y="492"/>
                  </a:lnTo>
                  <a:lnTo>
                    <a:pt x="1102" y="492"/>
                  </a:lnTo>
                  <a:lnTo>
                    <a:pt x="1100" y="496"/>
                  </a:lnTo>
                  <a:lnTo>
                    <a:pt x="1098" y="498"/>
                  </a:lnTo>
                  <a:lnTo>
                    <a:pt x="1094" y="498"/>
                  </a:lnTo>
                  <a:lnTo>
                    <a:pt x="1088" y="496"/>
                  </a:lnTo>
                  <a:lnTo>
                    <a:pt x="1076" y="482"/>
                  </a:lnTo>
                  <a:lnTo>
                    <a:pt x="1076" y="480"/>
                  </a:lnTo>
                  <a:lnTo>
                    <a:pt x="1076" y="476"/>
                  </a:lnTo>
                  <a:lnTo>
                    <a:pt x="1076" y="474"/>
                  </a:lnTo>
                  <a:lnTo>
                    <a:pt x="1068" y="470"/>
                  </a:lnTo>
                  <a:lnTo>
                    <a:pt x="1068" y="464"/>
                  </a:lnTo>
                  <a:lnTo>
                    <a:pt x="1068" y="460"/>
                  </a:lnTo>
                  <a:lnTo>
                    <a:pt x="1066" y="458"/>
                  </a:lnTo>
                  <a:lnTo>
                    <a:pt x="1066" y="456"/>
                  </a:lnTo>
                  <a:lnTo>
                    <a:pt x="1068" y="454"/>
                  </a:lnTo>
                  <a:lnTo>
                    <a:pt x="1066" y="450"/>
                  </a:lnTo>
                  <a:lnTo>
                    <a:pt x="1068" y="448"/>
                  </a:lnTo>
                  <a:lnTo>
                    <a:pt x="1070" y="436"/>
                  </a:lnTo>
                  <a:lnTo>
                    <a:pt x="1068" y="434"/>
                  </a:lnTo>
                  <a:lnTo>
                    <a:pt x="1066" y="432"/>
                  </a:lnTo>
                  <a:lnTo>
                    <a:pt x="1068" y="430"/>
                  </a:lnTo>
                  <a:lnTo>
                    <a:pt x="1068" y="432"/>
                  </a:lnTo>
                  <a:lnTo>
                    <a:pt x="1070" y="430"/>
                  </a:lnTo>
                  <a:lnTo>
                    <a:pt x="1068" y="426"/>
                  </a:lnTo>
                  <a:lnTo>
                    <a:pt x="1060" y="422"/>
                  </a:lnTo>
                  <a:lnTo>
                    <a:pt x="1052" y="422"/>
                  </a:lnTo>
                  <a:lnTo>
                    <a:pt x="1044" y="424"/>
                  </a:lnTo>
                  <a:lnTo>
                    <a:pt x="1036" y="424"/>
                  </a:lnTo>
                  <a:lnTo>
                    <a:pt x="1030" y="418"/>
                  </a:lnTo>
                  <a:lnTo>
                    <a:pt x="1024" y="414"/>
                  </a:lnTo>
                  <a:lnTo>
                    <a:pt x="1002" y="408"/>
                  </a:lnTo>
                  <a:lnTo>
                    <a:pt x="1000" y="406"/>
                  </a:lnTo>
                  <a:lnTo>
                    <a:pt x="1000" y="402"/>
                  </a:lnTo>
                  <a:lnTo>
                    <a:pt x="1000" y="398"/>
                  </a:lnTo>
                  <a:lnTo>
                    <a:pt x="998" y="394"/>
                  </a:lnTo>
                  <a:lnTo>
                    <a:pt x="996" y="394"/>
                  </a:lnTo>
                  <a:lnTo>
                    <a:pt x="994" y="394"/>
                  </a:lnTo>
                  <a:lnTo>
                    <a:pt x="988" y="392"/>
                  </a:lnTo>
                  <a:lnTo>
                    <a:pt x="980" y="384"/>
                  </a:lnTo>
                  <a:lnTo>
                    <a:pt x="976" y="384"/>
                  </a:lnTo>
                  <a:lnTo>
                    <a:pt x="972" y="384"/>
                  </a:lnTo>
                  <a:lnTo>
                    <a:pt x="968" y="382"/>
                  </a:lnTo>
                  <a:lnTo>
                    <a:pt x="964" y="380"/>
                  </a:lnTo>
                  <a:lnTo>
                    <a:pt x="958" y="378"/>
                  </a:lnTo>
                  <a:lnTo>
                    <a:pt x="954" y="378"/>
                  </a:lnTo>
                  <a:lnTo>
                    <a:pt x="942" y="382"/>
                  </a:lnTo>
                  <a:lnTo>
                    <a:pt x="938" y="366"/>
                  </a:lnTo>
                  <a:lnTo>
                    <a:pt x="930" y="346"/>
                  </a:lnTo>
                  <a:lnTo>
                    <a:pt x="920" y="348"/>
                  </a:lnTo>
                  <a:lnTo>
                    <a:pt x="916" y="348"/>
                  </a:lnTo>
                  <a:lnTo>
                    <a:pt x="914" y="346"/>
                  </a:lnTo>
                  <a:lnTo>
                    <a:pt x="910" y="338"/>
                  </a:lnTo>
                  <a:lnTo>
                    <a:pt x="906" y="334"/>
                  </a:lnTo>
                  <a:lnTo>
                    <a:pt x="908" y="320"/>
                  </a:lnTo>
                  <a:lnTo>
                    <a:pt x="914" y="316"/>
                  </a:lnTo>
                  <a:lnTo>
                    <a:pt x="914" y="314"/>
                  </a:lnTo>
                  <a:lnTo>
                    <a:pt x="912" y="312"/>
                  </a:lnTo>
                  <a:lnTo>
                    <a:pt x="912" y="310"/>
                  </a:lnTo>
                  <a:lnTo>
                    <a:pt x="912" y="308"/>
                  </a:lnTo>
                  <a:lnTo>
                    <a:pt x="914" y="308"/>
                  </a:lnTo>
                  <a:lnTo>
                    <a:pt x="918" y="308"/>
                  </a:lnTo>
                  <a:lnTo>
                    <a:pt x="918" y="304"/>
                  </a:lnTo>
                  <a:lnTo>
                    <a:pt x="918" y="298"/>
                  </a:lnTo>
                  <a:lnTo>
                    <a:pt x="922" y="296"/>
                  </a:lnTo>
                  <a:lnTo>
                    <a:pt x="924" y="294"/>
                  </a:lnTo>
                  <a:lnTo>
                    <a:pt x="926" y="290"/>
                  </a:lnTo>
                  <a:lnTo>
                    <a:pt x="926" y="288"/>
                  </a:lnTo>
                  <a:lnTo>
                    <a:pt x="930" y="290"/>
                  </a:lnTo>
                  <a:lnTo>
                    <a:pt x="934" y="288"/>
                  </a:lnTo>
                  <a:lnTo>
                    <a:pt x="934" y="284"/>
                  </a:lnTo>
                  <a:lnTo>
                    <a:pt x="934" y="280"/>
                  </a:lnTo>
                  <a:lnTo>
                    <a:pt x="936" y="278"/>
                  </a:lnTo>
                  <a:lnTo>
                    <a:pt x="938" y="276"/>
                  </a:lnTo>
                  <a:lnTo>
                    <a:pt x="940" y="278"/>
                  </a:lnTo>
                  <a:lnTo>
                    <a:pt x="942" y="278"/>
                  </a:lnTo>
                  <a:lnTo>
                    <a:pt x="944" y="278"/>
                  </a:lnTo>
                  <a:lnTo>
                    <a:pt x="944" y="276"/>
                  </a:lnTo>
                  <a:lnTo>
                    <a:pt x="940" y="274"/>
                  </a:lnTo>
                  <a:lnTo>
                    <a:pt x="948" y="270"/>
                  </a:lnTo>
                  <a:lnTo>
                    <a:pt x="946" y="270"/>
                  </a:lnTo>
                  <a:lnTo>
                    <a:pt x="944" y="268"/>
                  </a:lnTo>
                  <a:lnTo>
                    <a:pt x="948" y="268"/>
                  </a:lnTo>
                  <a:lnTo>
                    <a:pt x="950" y="268"/>
                  </a:lnTo>
                  <a:lnTo>
                    <a:pt x="952" y="270"/>
                  </a:lnTo>
                  <a:lnTo>
                    <a:pt x="956" y="270"/>
                  </a:lnTo>
                  <a:lnTo>
                    <a:pt x="960" y="268"/>
                  </a:lnTo>
                  <a:lnTo>
                    <a:pt x="964" y="264"/>
                  </a:lnTo>
                  <a:lnTo>
                    <a:pt x="964" y="262"/>
                  </a:lnTo>
                  <a:lnTo>
                    <a:pt x="964" y="260"/>
                  </a:lnTo>
                  <a:lnTo>
                    <a:pt x="966" y="258"/>
                  </a:lnTo>
                  <a:lnTo>
                    <a:pt x="960" y="254"/>
                  </a:lnTo>
                  <a:lnTo>
                    <a:pt x="960" y="250"/>
                  </a:lnTo>
                  <a:lnTo>
                    <a:pt x="964" y="252"/>
                  </a:lnTo>
                  <a:lnTo>
                    <a:pt x="968" y="252"/>
                  </a:lnTo>
                  <a:lnTo>
                    <a:pt x="970" y="238"/>
                  </a:lnTo>
                  <a:lnTo>
                    <a:pt x="978" y="238"/>
                  </a:lnTo>
                  <a:lnTo>
                    <a:pt x="978" y="234"/>
                  </a:lnTo>
                  <a:lnTo>
                    <a:pt x="980" y="234"/>
                  </a:lnTo>
                  <a:lnTo>
                    <a:pt x="986" y="234"/>
                  </a:lnTo>
                  <a:lnTo>
                    <a:pt x="986" y="236"/>
                  </a:lnTo>
                  <a:lnTo>
                    <a:pt x="990" y="238"/>
                  </a:lnTo>
                  <a:lnTo>
                    <a:pt x="998" y="234"/>
                  </a:lnTo>
                  <a:lnTo>
                    <a:pt x="1002" y="232"/>
                  </a:lnTo>
                  <a:lnTo>
                    <a:pt x="1004" y="232"/>
                  </a:lnTo>
                  <a:lnTo>
                    <a:pt x="1004" y="228"/>
                  </a:lnTo>
                  <a:lnTo>
                    <a:pt x="1002" y="224"/>
                  </a:lnTo>
                  <a:lnTo>
                    <a:pt x="1004" y="222"/>
                  </a:lnTo>
                  <a:lnTo>
                    <a:pt x="1004" y="220"/>
                  </a:lnTo>
                  <a:lnTo>
                    <a:pt x="1006" y="220"/>
                  </a:lnTo>
                  <a:lnTo>
                    <a:pt x="1008" y="218"/>
                  </a:lnTo>
                  <a:lnTo>
                    <a:pt x="1006" y="216"/>
                  </a:lnTo>
                  <a:lnTo>
                    <a:pt x="988" y="214"/>
                  </a:lnTo>
                  <a:lnTo>
                    <a:pt x="966" y="214"/>
                  </a:lnTo>
                  <a:lnTo>
                    <a:pt x="976" y="210"/>
                  </a:lnTo>
                  <a:lnTo>
                    <a:pt x="978" y="202"/>
                  </a:lnTo>
                  <a:lnTo>
                    <a:pt x="980" y="204"/>
                  </a:lnTo>
                  <a:lnTo>
                    <a:pt x="980" y="206"/>
                  </a:lnTo>
                  <a:lnTo>
                    <a:pt x="990" y="206"/>
                  </a:lnTo>
                  <a:lnTo>
                    <a:pt x="998" y="208"/>
                  </a:lnTo>
                  <a:lnTo>
                    <a:pt x="1004" y="210"/>
                  </a:lnTo>
                  <a:lnTo>
                    <a:pt x="1012" y="216"/>
                  </a:lnTo>
                  <a:lnTo>
                    <a:pt x="1012" y="214"/>
                  </a:lnTo>
                  <a:lnTo>
                    <a:pt x="1012" y="210"/>
                  </a:lnTo>
                  <a:lnTo>
                    <a:pt x="1018" y="206"/>
                  </a:lnTo>
                  <a:lnTo>
                    <a:pt x="1014" y="192"/>
                  </a:lnTo>
                  <a:lnTo>
                    <a:pt x="1026" y="190"/>
                  </a:lnTo>
                  <a:lnTo>
                    <a:pt x="1028" y="192"/>
                  </a:lnTo>
                  <a:lnTo>
                    <a:pt x="1030" y="196"/>
                  </a:lnTo>
                  <a:lnTo>
                    <a:pt x="1034" y="200"/>
                  </a:lnTo>
                  <a:lnTo>
                    <a:pt x="1038" y="200"/>
                  </a:lnTo>
                  <a:lnTo>
                    <a:pt x="1044" y="200"/>
                  </a:lnTo>
                  <a:lnTo>
                    <a:pt x="1046" y="198"/>
                  </a:lnTo>
                  <a:lnTo>
                    <a:pt x="1044" y="196"/>
                  </a:lnTo>
                  <a:lnTo>
                    <a:pt x="1038" y="192"/>
                  </a:lnTo>
                  <a:lnTo>
                    <a:pt x="1038" y="190"/>
                  </a:lnTo>
                  <a:lnTo>
                    <a:pt x="1042" y="190"/>
                  </a:lnTo>
                  <a:lnTo>
                    <a:pt x="1042" y="188"/>
                  </a:lnTo>
                  <a:lnTo>
                    <a:pt x="1044" y="188"/>
                  </a:lnTo>
                  <a:lnTo>
                    <a:pt x="1044" y="190"/>
                  </a:lnTo>
                  <a:lnTo>
                    <a:pt x="1052" y="194"/>
                  </a:lnTo>
                  <a:lnTo>
                    <a:pt x="1056" y="190"/>
                  </a:lnTo>
                  <a:lnTo>
                    <a:pt x="1060" y="186"/>
                  </a:lnTo>
                  <a:lnTo>
                    <a:pt x="1062" y="186"/>
                  </a:lnTo>
                  <a:lnTo>
                    <a:pt x="1066" y="186"/>
                  </a:lnTo>
                  <a:lnTo>
                    <a:pt x="1068" y="182"/>
                  </a:lnTo>
                  <a:lnTo>
                    <a:pt x="1078" y="178"/>
                  </a:lnTo>
                  <a:lnTo>
                    <a:pt x="1088" y="174"/>
                  </a:lnTo>
                  <a:lnTo>
                    <a:pt x="1088" y="168"/>
                  </a:lnTo>
                  <a:lnTo>
                    <a:pt x="1088" y="164"/>
                  </a:lnTo>
                  <a:lnTo>
                    <a:pt x="1082" y="162"/>
                  </a:lnTo>
                  <a:lnTo>
                    <a:pt x="1076" y="158"/>
                  </a:lnTo>
                  <a:lnTo>
                    <a:pt x="1072" y="152"/>
                  </a:lnTo>
                  <a:lnTo>
                    <a:pt x="1070" y="150"/>
                  </a:lnTo>
                  <a:lnTo>
                    <a:pt x="1072" y="144"/>
                  </a:lnTo>
                  <a:lnTo>
                    <a:pt x="1074" y="144"/>
                  </a:lnTo>
                  <a:lnTo>
                    <a:pt x="1074" y="142"/>
                  </a:lnTo>
                  <a:lnTo>
                    <a:pt x="1076" y="142"/>
                  </a:lnTo>
                  <a:lnTo>
                    <a:pt x="1078" y="140"/>
                  </a:lnTo>
                  <a:lnTo>
                    <a:pt x="1080" y="138"/>
                  </a:lnTo>
                  <a:lnTo>
                    <a:pt x="1076" y="138"/>
                  </a:lnTo>
                  <a:lnTo>
                    <a:pt x="1074" y="136"/>
                  </a:lnTo>
                  <a:lnTo>
                    <a:pt x="1076" y="132"/>
                  </a:lnTo>
                  <a:lnTo>
                    <a:pt x="1080" y="126"/>
                  </a:lnTo>
                  <a:lnTo>
                    <a:pt x="1080" y="124"/>
                  </a:lnTo>
                  <a:lnTo>
                    <a:pt x="1080" y="122"/>
                  </a:lnTo>
                  <a:lnTo>
                    <a:pt x="1080" y="120"/>
                  </a:lnTo>
                  <a:lnTo>
                    <a:pt x="1076" y="122"/>
                  </a:lnTo>
                  <a:lnTo>
                    <a:pt x="1074" y="124"/>
                  </a:lnTo>
                  <a:lnTo>
                    <a:pt x="1070" y="122"/>
                  </a:lnTo>
                  <a:lnTo>
                    <a:pt x="1068" y="122"/>
                  </a:lnTo>
                  <a:lnTo>
                    <a:pt x="1064" y="108"/>
                  </a:lnTo>
                  <a:lnTo>
                    <a:pt x="1048" y="108"/>
                  </a:lnTo>
                  <a:lnTo>
                    <a:pt x="1032" y="106"/>
                  </a:lnTo>
                  <a:lnTo>
                    <a:pt x="1036" y="120"/>
                  </a:lnTo>
                  <a:lnTo>
                    <a:pt x="1040" y="132"/>
                  </a:lnTo>
                  <a:lnTo>
                    <a:pt x="1038" y="132"/>
                  </a:lnTo>
                  <a:lnTo>
                    <a:pt x="1038" y="136"/>
                  </a:lnTo>
                  <a:lnTo>
                    <a:pt x="1034" y="134"/>
                  </a:lnTo>
                  <a:lnTo>
                    <a:pt x="1032" y="136"/>
                  </a:lnTo>
                  <a:lnTo>
                    <a:pt x="1030" y="150"/>
                  </a:lnTo>
                  <a:lnTo>
                    <a:pt x="1026" y="150"/>
                  </a:lnTo>
                  <a:lnTo>
                    <a:pt x="1020" y="164"/>
                  </a:lnTo>
                  <a:lnTo>
                    <a:pt x="1016" y="168"/>
                  </a:lnTo>
                  <a:lnTo>
                    <a:pt x="1012" y="174"/>
                  </a:lnTo>
                  <a:lnTo>
                    <a:pt x="1014" y="174"/>
                  </a:lnTo>
                  <a:lnTo>
                    <a:pt x="1012" y="174"/>
                  </a:lnTo>
                  <a:lnTo>
                    <a:pt x="1004" y="174"/>
                  </a:lnTo>
                  <a:lnTo>
                    <a:pt x="1002" y="172"/>
                  </a:lnTo>
                  <a:lnTo>
                    <a:pt x="1002" y="170"/>
                  </a:lnTo>
                  <a:lnTo>
                    <a:pt x="1000" y="164"/>
                  </a:lnTo>
                  <a:lnTo>
                    <a:pt x="998" y="162"/>
                  </a:lnTo>
                  <a:lnTo>
                    <a:pt x="994" y="160"/>
                  </a:lnTo>
                  <a:lnTo>
                    <a:pt x="992" y="156"/>
                  </a:lnTo>
                  <a:lnTo>
                    <a:pt x="988" y="150"/>
                  </a:lnTo>
                  <a:lnTo>
                    <a:pt x="992" y="146"/>
                  </a:lnTo>
                  <a:lnTo>
                    <a:pt x="994" y="142"/>
                  </a:lnTo>
                  <a:lnTo>
                    <a:pt x="998" y="132"/>
                  </a:lnTo>
                  <a:lnTo>
                    <a:pt x="1000" y="130"/>
                  </a:lnTo>
                  <a:lnTo>
                    <a:pt x="1002" y="130"/>
                  </a:lnTo>
                  <a:lnTo>
                    <a:pt x="1000" y="130"/>
                  </a:lnTo>
                  <a:lnTo>
                    <a:pt x="998" y="128"/>
                  </a:lnTo>
                  <a:lnTo>
                    <a:pt x="996" y="124"/>
                  </a:lnTo>
                  <a:lnTo>
                    <a:pt x="994" y="118"/>
                  </a:lnTo>
                  <a:lnTo>
                    <a:pt x="984" y="122"/>
                  </a:lnTo>
                  <a:lnTo>
                    <a:pt x="982" y="142"/>
                  </a:lnTo>
                  <a:lnTo>
                    <a:pt x="978" y="142"/>
                  </a:lnTo>
                  <a:lnTo>
                    <a:pt x="976" y="142"/>
                  </a:lnTo>
                  <a:lnTo>
                    <a:pt x="976" y="146"/>
                  </a:lnTo>
                  <a:lnTo>
                    <a:pt x="976" y="148"/>
                  </a:lnTo>
                  <a:lnTo>
                    <a:pt x="970" y="148"/>
                  </a:lnTo>
                  <a:lnTo>
                    <a:pt x="970" y="146"/>
                  </a:lnTo>
                  <a:lnTo>
                    <a:pt x="972" y="142"/>
                  </a:lnTo>
                  <a:lnTo>
                    <a:pt x="968" y="138"/>
                  </a:lnTo>
                  <a:lnTo>
                    <a:pt x="968" y="132"/>
                  </a:lnTo>
                  <a:lnTo>
                    <a:pt x="966" y="126"/>
                  </a:lnTo>
                  <a:lnTo>
                    <a:pt x="964" y="122"/>
                  </a:lnTo>
                  <a:lnTo>
                    <a:pt x="960" y="120"/>
                  </a:lnTo>
                  <a:lnTo>
                    <a:pt x="956" y="120"/>
                  </a:lnTo>
                  <a:lnTo>
                    <a:pt x="952" y="120"/>
                  </a:lnTo>
                  <a:lnTo>
                    <a:pt x="948" y="118"/>
                  </a:lnTo>
                  <a:lnTo>
                    <a:pt x="942" y="110"/>
                  </a:lnTo>
                  <a:lnTo>
                    <a:pt x="952" y="100"/>
                  </a:lnTo>
                  <a:lnTo>
                    <a:pt x="954" y="98"/>
                  </a:lnTo>
                  <a:lnTo>
                    <a:pt x="952" y="98"/>
                  </a:lnTo>
                  <a:lnTo>
                    <a:pt x="948" y="96"/>
                  </a:lnTo>
                  <a:lnTo>
                    <a:pt x="946" y="100"/>
                  </a:lnTo>
                  <a:lnTo>
                    <a:pt x="944" y="100"/>
                  </a:lnTo>
                  <a:lnTo>
                    <a:pt x="946" y="96"/>
                  </a:lnTo>
                  <a:lnTo>
                    <a:pt x="946" y="92"/>
                  </a:lnTo>
                  <a:lnTo>
                    <a:pt x="958" y="94"/>
                  </a:lnTo>
                  <a:lnTo>
                    <a:pt x="958" y="92"/>
                  </a:lnTo>
                  <a:lnTo>
                    <a:pt x="960" y="90"/>
                  </a:lnTo>
                  <a:lnTo>
                    <a:pt x="956" y="88"/>
                  </a:lnTo>
                  <a:lnTo>
                    <a:pt x="954" y="90"/>
                  </a:lnTo>
                  <a:lnTo>
                    <a:pt x="954" y="86"/>
                  </a:lnTo>
                  <a:lnTo>
                    <a:pt x="946" y="84"/>
                  </a:lnTo>
                  <a:lnTo>
                    <a:pt x="944" y="80"/>
                  </a:lnTo>
                  <a:lnTo>
                    <a:pt x="940" y="76"/>
                  </a:lnTo>
                  <a:lnTo>
                    <a:pt x="934" y="74"/>
                  </a:lnTo>
                  <a:lnTo>
                    <a:pt x="928" y="72"/>
                  </a:lnTo>
                  <a:lnTo>
                    <a:pt x="928" y="68"/>
                  </a:lnTo>
                  <a:lnTo>
                    <a:pt x="918" y="64"/>
                  </a:lnTo>
                  <a:lnTo>
                    <a:pt x="918" y="60"/>
                  </a:lnTo>
                  <a:lnTo>
                    <a:pt x="916" y="62"/>
                  </a:lnTo>
                  <a:lnTo>
                    <a:pt x="914" y="62"/>
                  </a:lnTo>
                  <a:lnTo>
                    <a:pt x="918" y="50"/>
                  </a:lnTo>
                  <a:lnTo>
                    <a:pt x="922" y="50"/>
                  </a:lnTo>
                  <a:lnTo>
                    <a:pt x="922" y="46"/>
                  </a:lnTo>
                  <a:lnTo>
                    <a:pt x="920" y="44"/>
                  </a:lnTo>
                  <a:lnTo>
                    <a:pt x="918" y="42"/>
                  </a:lnTo>
                  <a:lnTo>
                    <a:pt x="922" y="38"/>
                  </a:lnTo>
                  <a:lnTo>
                    <a:pt x="934" y="36"/>
                  </a:lnTo>
                  <a:lnTo>
                    <a:pt x="944" y="34"/>
                  </a:lnTo>
                  <a:lnTo>
                    <a:pt x="950" y="32"/>
                  </a:lnTo>
                  <a:lnTo>
                    <a:pt x="956" y="32"/>
                  </a:lnTo>
                  <a:lnTo>
                    <a:pt x="960" y="28"/>
                  </a:lnTo>
                  <a:lnTo>
                    <a:pt x="962" y="22"/>
                  </a:lnTo>
                  <a:lnTo>
                    <a:pt x="968" y="8"/>
                  </a:lnTo>
                  <a:lnTo>
                    <a:pt x="958" y="6"/>
                  </a:lnTo>
                  <a:lnTo>
                    <a:pt x="950" y="8"/>
                  </a:lnTo>
                  <a:lnTo>
                    <a:pt x="944" y="8"/>
                  </a:lnTo>
                  <a:lnTo>
                    <a:pt x="944" y="4"/>
                  </a:lnTo>
                  <a:lnTo>
                    <a:pt x="934" y="2"/>
                  </a:lnTo>
                  <a:lnTo>
                    <a:pt x="928" y="0"/>
                  </a:lnTo>
                  <a:lnTo>
                    <a:pt x="922" y="0"/>
                  </a:lnTo>
                  <a:lnTo>
                    <a:pt x="920" y="4"/>
                  </a:lnTo>
                  <a:lnTo>
                    <a:pt x="904" y="4"/>
                  </a:lnTo>
                  <a:lnTo>
                    <a:pt x="904" y="10"/>
                  </a:lnTo>
                  <a:lnTo>
                    <a:pt x="900" y="12"/>
                  </a:lnTo>
                  <a:lnTo>
                    <a:pt x="902" y="30"/>
                  </a:lnTo>
                  <a:lnTo>
                    <a:pt x="908" y="38"/>
                  </a:lnTo>
                  <a:lnTo>
                    <a:pt x="906" y="38"/>
                  </a:lnTo>
                  <a:lnTo>
                    <a:pt x="904" y="42"/>
                  </a:lnTo>
                  <a:lnTo>
                    <a:pt x="910" y="46"/>
                  </a:lnTo>
                  <a:lnTo>
                    <a:pt x="910" y="56"/>
                  </a:lnTo>
                  <a:lnTo>
                    <a:pt x="908" y="58"/>
                  </a:lnTo>
                  <a:lnTo>
                    <a:pt x="906" y="60"/>
                  </a:lnTo>
                  <a:lnTo>
                    <a:pt x="902" y="62"/>
                  </a:lnTo>
                  <a:lnTo>
                    <a:pt x="902" y="66"/>
                  </a:lnTo>
                  <a:lnTo>
                    <a:pt x="902" y="68"/>
                  </a:lnTo>
                  <a:lnTo>
                    <a:pt x="906" y="68"/>
                  </a:lnTo>
                  <a:lnTo>
                    <a:pt x="906" y="72"/>
                  </a:lnTo>
                  <a:lnTo>
                    <a:pt x="902" y="70"/>
                  </a:lnTo>
                  <a:lnTo>
                    <a:pt x="898" y="68"/>
                  </a:lnTo>
                  <a:lnTo>
                    <a:pt x="894" y="80"/>
                  </a:lnTo>
                  <a:lnTo>
                    <a:pt x="894" y="86"/>
                  </a:lnTo>
                  <a:lnTo>
                    <a:pt x="896" y="92"/>
                  </a:lnTo>
                  <a:lnTo>
                    <a:pt x="890" y="92"/>
                  </a:lnTo>
                  <a:lnTo>
                    <a:pt x="890" y="94"/>
                  </a:lnTo>
                  <a:lnTo>
                    <a:pt x="900" y="104"/>
                  </a:lnTo>
                  <a:lnTo>
                    <a:pt x="898" y="106"/>
                  </a:lnTo>
                  <a:lnTo>
                    <a:pt x="896" y="108"/>
                  </a:lnTo>
                  <a:lnTo>
                    <a:pt x="898" y="110"/>
                  </a:lnTo>
                  <a:lnTo>
                    <a:pt x="902" y="110"/>
                  </a:lnTo>
                  <a:lnTo>
                    <a:pt x="902" y="112"/>
                  </a:lnTo>
                  <a:lnTo>
                    <a:pt x="904" y="112"/>
                  </a:lnTo>
                  <a:lnTo>
                    <a:pt x="904" y="108"/>
                  </a:lnTo>
                  <a:lnTo>
                    <a:pt x="904" y="104"/>
                  </a:lnTo>
                  <a:lnTo>
                    <a:pt x="908" y="104"/>
                  </a:lnTo>
                  <a:lnTo>
                    <a:pt x="910" y="104"/>
                  </a:lnTo>
                  <a:lnTo>
                    <a:pt x="916" y="112"/>
                  </a:lnTo>
                  <a:lnTo>
                    <a:pt x="922" y="114"/>
                  </a:lnTo>
                  <a:lnTo>
                    <a:pt x="928" y="112"/>
                  </a:lnTo>
                  <a:lnTo>
                    <a:pt x="938" y="108"/>
                  </a:lnTo>
                  <a:lnTo>
                    <a:pt x="938" y="112"/>
                  </a:lnTo>
                  <a:lnTo>
                    <a:pt x="932" y="114"/>
                  </a:lnTo>
                  <a:lnTo>
                    <a:pt x="930" y="114"/>
                  </a:lnTo>
                  <a:lnTo>
                    <a:pt x="928" y="118"/>
                  </a:lnTo>
                  <a:lnTo>
                    <a:pt x="930" y="124"/>
                  </a:lnTo>
                  <a:lnTo>
                    <a:pt x="924" y="122"/>
                  </a:lnTo>
                  <a:lnTo>
                    <a:pt x="918" y="122"/>
                  </a:lnTo>
                  <a:lnTo>
                    <a:pt x="916" y="138"/>
                  </a:lnTo>
                  <a:lnTo>
                    <a:pt x="920" y="136"/>
                  </a:lnTo>
                  <a:lnTo>
                    <a:pt x="926" y="136"/>
                  </a:lnTo>
                  <a:lnTo>
                    <a:pt x="926" y="138"/>
                  </a:lnTo>
                  <a:lnTo>
                    <a:pt x="928" y="142"/>
                  </a:lnTo>
                  <a:lnTo>
                    <a:pt x="922" y="142"/>
                  </a:lnTo>
                  <a:lnTo>
                    <a:pt x="918" y="142"/>
                  </a:lnTo>
                  <a:lnTo>
                    <a:pt x="918" y="144"/>
                  </a:lnTo>
                  <a:lnTo>
                    <a:pt x="910" y="150"/>
                  </a:lnTo>
                  <a:lnTo>
                    <a:pt x="902" y="158"/>
                  </a:lnTo>
                  <a:lnTo>
                    <a:pt x="898" y="164"/>
                  </a:lnTo>
                  <a:lnTo>
                    <a:pt x="898" y="168"/>
                  </a:lnTo>
                  <a:lnTo>
                    <a:pt x="900" y="172"/>
                  </a:lnTo>
                  <a:lnTo>
                    <a:pt x="904" y="176"/>
                  </a:lnTo>
                  <a:lnTo>
                    <a:pt x="904" y="178"/>
                  </a:lnTo>
                  <a:lnTo>
                    <a:pt x="902" y="180"/>
                  </a:lnTo>
                  <a:lnTo>
                    <a:pt x="892" y="174"/>
                  </a:lnTo>
                  <a:lnTo>
                    <a:pt x="888" y="168"/>
                  </a:lnTo>
                  <a:lnTo>
                    <a:pt x="886" y="162"/>
                  </a:lnTo>
                  <a:lnTo>
                    <a:pt x="886" y="146"/>
                  </a:lnTo>
                  <a:lnTo>
                    <a:pt x="884" y="148"/>
                  </a:lnTo>
                  <a:lnTo>
                    <a:pt x="882" y="148"/>
                  </a:lnTo>
                  <a:lnTo>
                    <a:pt x="882" y="150"/>
                  </a:lnTo>
                  <a:lnTo>
                    <a:pt x="880" y="150"/>
                  </a:lnTo>
                  <a:lnTo>
                    <a:pt x="868" y="140"/>
                  </a:lnTo>
                  <a:lnTo>
                    <a:pt x="864" y="146"/>
                  </a:lnTo>
                  <a:lnTo>
                    <a:pt x="864" y="152"/>
                  </a:lnTo>
                  <a:lnTo>
                    <a:pt x="866" y="156"/>
                  </a:lnTo>
                  <a:lnTo>
                    <a:pt x="856" y="160"/>
                  </a:lnTo>
                  <a:lnTo>
                    <a:pt x="850" y="160"/>
                  </a:lnTo>
                  <a:lnTo>
                    <a:pt x="842" y="158"/>
                  </a:lnTo>
                  <a:lnTo>
                    <a:pt x="842" y="154"/>
                  </a:lnTo>
                  <a:lnTo>
                    <a:pt x="836" y="156"/>
                  </a:lnTo>
                  <a:lnTo>
                    <a:pt x="832" y="158"/>
                  </a:lnTo>
                  <a:lnTo>
                    <a:pt x="828" y="160"/>
                  </a:lnTo>
                  <a:lnTo>
                    <a:pt x="824" y="162"/>
                  </a:lnTo>
                  <a:lnTo>
                    <a:pt x="822" y="158"/>
                  </a:lnTo>
                  <a:lnTo>
                    <a:pt x="816" y="158"/>
                  </a:lnTo>
                  <a:lnTo>
                    <a:pt x="812" y="158"/>
                  </a:lnTo>
                  <a:lnTo>
                    <a:pt x="808" y="156"/>
                  </a:lnTo>
                  <a:lnTo>
                    <a:pt x="804" y="152"/>
                  </a:lnTo>
                  <a:lnTo>
                    <a:pt x="800" y="148"/>
                  </a:lnTo>
                  <a:lnTo>
                    <a:pt x="798" y="150"/>
                  </a:lnTo>
                  <a:lnTo>
                    <a:pt x="794" y="152"/>
                  </a:lnTo>
                  <a:lnTo>
                    <a:pt x="794" y="150"/>
                  </a:lnTo>
                  <a:lnTo>
                    <a:pt x="794" y="152"/>
                  </a:lnTo>
                  <a:lnTo>
                    <a:pt x="790" y="154"/>
                  </a:lnTo>
                  <a:lnTo>
                    <a:pt x="790" y="152"/>
                  </a:lnTo>
                  <a:lnTo>
                    <a:pt x="792" y="148"/>
                  </a:lnTo>
                  <a:lnTo>
                    <a:pt x="792" y="146"/>
                  </a:lnTo>
                  <a:lnTo>
                    <a:pt x="786" y="144"/>
                  </a:lnTo>
                  <a:lnTo>
                    <a:pt x="784" y="148"/>
                  </a:lnTo>
                  <a:lnTo>
                    <a:pt x="780" y="148"/>
                  </a:lnTo>
                  <a:lnTo>
                    <a:pt x="774" y="132"/>
                  </a:lnTo>
                  <a:lnTo>
                    <a:pt x="740" y="134"/>
                  </a:lnTo>
                  <a:lnTo>
                    <a:pt x="736" y="142"/>
                  </a:lnTo>
                  <a:lnTo>
                    <a:pt x="734" y="150"/>
                  </a:lnTo>
                  <a:lnTo>
                    <a:pt x="740" y="148"/>
                  </a:lnTo>
                  <a:lnTo>
                    <a:pt x="738" y="150"/>
                  </a:lnTo>
                  <a:lnTo>
                    <a:pt x="740" y="150"/>
                  </a:lnTo>
                  <a:lnTo>
                    <a:pt x="744" y="150"/>
                  </a:lnTo>
                  <a:lnTo>
                    <a:pt x="742" y="144"/>
                  </a:lnTo>
                  <a:lnTo>
                    <a:pt x="744" y="144"/>
                  </a:lnTo>
                  <a:lnTo>
                    <a:pt x="746" y="146"/>
                  </a:lnTo>
                  <a:lnTo>
                    <a:pt x="748" y="146"/>
                  </a:lnTo>
                  <a:lnTo>
                    <a:pt x="752" y="142"/>
                  </a:lnTo>
                  <a:lnTo>
                    <a:pt x="756" y="142"/>
                  </a:lnTo>
                  <a:lnTo>
                    <a:pt x="762" y="142"/>
                  </a:lnTo>
                  <a:lnTo>
                    <a:pt x="738" y="160"/>
                  </a:lnTo>
                  <a:lnTo>
                    <a:pt x="742" y="168"/>
                  </a:lnTo>
                  <a:lnTo>
                    <a:pt x="742" y="170"/>
                  </a:lnTo>
                  <a:lnTo>
                    <a:pt x="740" y="172"/>
                  </a:lnTo>
                  <a:lnTo>
                    <a:pt x="740" y="174"/>
                  </a:lnTo>
                  <a:lnTo>
                    <a:pt x="742" y="176"/>
                  </a:lnTo>
                  <a:lnTo>
                    <a:pt x="744" y="178"/>
                  </a:lnTo>
                  <a:lnTo>
                    <a:pt x="746" y="178"/>
                  </a:lnTo>
                  <a:lnTo>
                    <a:pt x="744" y="178"/>
                  </a:lnTo>
                  <a:lnTo>
                    <a:pt x="742" y="180"/>
                  </a:lnTo>
                  <a:lnTo>
                    <a:pt x="740" y="186"/>
                  </a:lnTo>
                  <a:lnTo>
                    <a:pt x="736" y="184"/>
                  </a:lnTo>
                  <a:lnTo>
                    <a:pt x="734" y="182"/>
                  </a:lnTo>
                  <a:lnTo>
                    <a:pt x="732" y="170"/>
                  </a:lnTo>
                  <a:lnTo>
                    <a:pt x="732" y="166"/>
                  </a:lnTo>
                  <a:lnTo>
                    <a:pt x="730" y="168"/>
                  </a:lnTo>
                  <a:lnTo>
                    <a:pt x="728" y="174"/>
                  </a:lnTo>
                  <a:lnTo>
                    <a:pt x="724" y="158"/>
                  </a:lnTo>
                  <a:lnTo>
                    <a:pt x="716" y="158"/>
                  </a:lnTo>
                  <a:lnTo>
                    <a:pt x="714" y="154"/>
                  </a:lnTo>
                  <a:lnTo>
                    <a:pt x="712" y="150"/>
                  </a:lnTo>
                  <a:lnTo>
                    <a:pt x="702" y="158"/>
                  </a:lnTo>
                  <a:lnTo>
                    <a:pt x="700" y="158"/>
                  </a:lnTo>
                  <a:lnTo>
                    <a:pt x="702" y="158"/>
                  </a:lnTo>
                  <a:lnTo>
                    <a:pt x="700" y="156"/>
                  </a:lnTo>
                  <a:lnTo>
                    <a:pt x="694" y="158"/>
                  </a:lnTo>
                  <a:lnTo>
                    <a:pt x="684" y="160"/>
                  </a:lnTo>
                  <a:lnTo>
                    <a:pt x="672" y="162"/>
                  </a:lnTo>
                  <a:lnTo>
                    <a:pt x="668" y="164"/>
                  </a:lnTo>
                  <a:lnTo>
                    <a:pt x="662" y="162"/>
                  </a:lnTo>
                  <a:lnTo>
                    <a:pt x="660" y="160"/>
                  </a:lnTo>
                  <a:lnTo>
                    <a:pt x="658" y="156"/>
                  </a:lnTo>
                  <a:lnTo>
                    <a:pt x="660" y="152"/>
                  </a:lnTo>
                  <a:lnTo>
                    <a:pt x="662" y="150"/>
                  </a:lnTo>
                  <a:lnTo>
                    <a:pt x="660" y="148"/>
                  </a:lnTo>
                  <a:lnTo>
                    <a:pt x="660" y="146"/>
                  </a:lnTo>
                  <a:lnTo>
                    <a:pt x="672" y="146"/>
                  </a:lnTo>
                  <a:lnTo>
                    <a:pt x="664" y="138"/>
                  </a:lnTo>
                  <a:lnTo>
                    <a:pt x="660" y="134"/>
                  </a:lnTo>
                  <a:lnTo>
                    <a:pt x="656" y="132"/>
                  </a:lnTo>
                  <a:lnTo>
                    <a:pt x="650" y="132"/>
                  </a:lnTo>
                  <a:lnTo>
                    <a:pt x="648" y="134"/>
                  </a:lnTo>
                  <a:lnTo>
                    <a:pt x="646" y="136"/>
                  </a:lnTo>
                  <a:lnTo>
                    <a:pt x="640" y="138"/>
                  </a:lnTo>
                  <a:lnTo>
                    <a:pt x="634" y="134"/>
                  </a:lnTo>
                  <a:lnTo>
                    <a:pt x="630" y="132"/>
                  </a:lnTo>
                  <a:lnTo>
                    <a:pt x="622" y="130"/>
                  </a:lnTo>
                  <a:lnTo>
                    <a:pt x="620" y="130"/>
                  </a:lnTo>
                  <a:lnTo>
                    <a:pt x="616" y="130"/>
                  </a:lnTo>
                  <a:lnTo>
                    <a:pt x="616" y="126"/>
                  </a:lnTo>
                  <a:lnTo>
                    <a:pt x="614" y="124"/>
                  </a:lnTo>
                  <a:lnTo>
                    <a:pt x="612" y="124"/>
                  </a:lnTo>
                  <a:lnTo>
                    <a:pt x="610" y="126"/>
                  </a:lnTo>
                  <a:lnTo>
                    <a:pt x="608" y="126"/>
                  </a:lnTo>
                  <a:lnTo>
                    <a:pt x="604" y="122"/>
                  </a:lnTo>
                  <a:lnTo>
                    <a:pt x="586" y="114"/>
                  </a:lnTo>
                  <a:lnTo>
                    <a:pt x="576" y="110"/>
                  </a:lnTo>
                  <a:lnTo>
                    <a:pt x="570" y="110"/>
                  </a:lnTo>
                  <a:lnTo>
                    <a:pt x="564" y="110"/>
                  </a:lnTo>
                  <a:lnTo>
                    <a:pt x="564" y="114"/>
                  </a:lnTo>
                  <a:lnTo>
                    <a:pt x="554" y="120"/>
                  </a:lnTo>
                  <a:lnTo>
                    <a:pt x="550" y="100"/>
                  </a:lnTo>
                  <a:lnTo>
                    <a:pt x="548" y="104"/>
                  </a:lnTo>
                  <a:lnTo>
                    <a:pt x="546" y="104"/>
                  </a:lnTo>
                  <a:lnTo>
                    <a:pt x="546" y="106"/>
                  </a:lnTo>
                  <a:lnTo>
                    <a:pt x="546" y="112"/>
                  </a:lnTo>
                  <a:lnTo>
                    <a:pt x="544" y="122"/>
                  </a:lnTo>
                  <a:lnTo>
                    <a:pt x="540" y="122"/>
                  </a:lnTo>
                  <a:lnTo>
                    <a:pt x="528" y="112"/>
                  </a:lnTo>
                  <a:lnTo>
                    <a:pt x="518" y="102"/>
                  </a:lnTo>
                  <a:lnTo>
                    <a:pt x="518" y="98"/>
                  </a:lnTo>
                  <a:lnTo>
                    <a:pt x="514" y="98"/>
                  </a:lnTo>
                  <a:lnTo>
                    <a:pt x="514" y="96"/>
                  </a:lnTo>
                  <a:lnTo>
                    <a:pt x="504" y="88"/>
                  </a:lnTo>
                  <a:lnTo>
                    <a:pt x="494" y="80"/>
                  </a:lnTo>
                  <a:lnTo>
                    <a:pt x="492" y="90"/>
                  </a:lnTo>
                  <a:lnTo>
                    <a:pt x="494" y="90"/>
                  </a:lnTo>
                  <a:lnTo>
                    <a:pt x="494" y="92"/>
                  </a:lnTo>
                  <a:lnTo>
                    <a:pt x="492" y="94"/>
                  </a:lnTo>
                  <a:lnTo>
                    <a:pt x="486" y="106"/>
                  </a:lnTo>
                  <a:lnTo>
                    <a:pt x="484" y="106"/>
                  </a:lnTo>
                  <a:lnTo>
                    <a:pt x="478" y="104"/>
                  </a:lnTo>
                  <a:lnTo>
                    <a:pt x="474" y="106"/>
                  </a:lnTo>
                  <a:lnTo>
                    <a:pt x="470" y="110"/>
                  </a:lnTo>
                  <a:lnTo>
                    <a:pt x="466" y="122"/>
                  </a:lnTo>
                  <a:lnTo>
                    <a:pt x="464" y="122"/>
                  </a:lnTo>
                  <a:lnTo>
                    <a:pt x="466" y="122"/>
                  </a:lnTo>
                  <a:lnTo>
                    <a:pt x="464" y="120"/>
                  </a:lnTo>
                  <a:lnTo>
                    <a:pt x="462" y="118"/>
                  </a:lnTo>
                  <a:lnTo>
                    <a:pt x="458" y="122"/>
                  </a:lnTo>
                  <a:lnTo>
                    <a:pt x="458" y="118"/>
                  </a:lnTo>
                  <a:lnTo>
                    <a:pt x="450" y="120"/>
                  </a:lnTo>
                  <a:lnTo>
                    <a:pt x="446" y="124"/>
                  </a:lnTo>
                  <a:lnTo>
                    <a:pt x="442" y="136"/>
                  </a:lnTo>
                  <a:lnTo>
                    <a:pt x="438" y="136"/>
                  </a:lnTo>
                  <a:lnTo>
                    <a:pt x="434" y="138"/>
                  </a:lnTo>
                  <a:lnTo>
                    <a:pt x="434" y="136"/>
                  </a:lnTo>
                  <a:lnTo>
                    <a:pt x="432" y="136"/>
                  </a:lnTo>
                  <a:lnTo>
                    <a:pt x="446" y="112"/>
                  </a:lnTo>
                  <a:lnTo>
                    <a:pt x="450" y="110"/>
                  </a:lnTo>
                  <a:lnTo>
                    <a:pt x="456" y="110"/>
                  </a:lnTo>
                  <a:lnTo>
                    <a:pt x="462" y="108"/>
                  </a:lnTo>
                  <a:lnTo>
                    <a:pt x="466" y="106"/>
                  </a:lnTo>
                  <a:lnTo>
                    <a:pt x="476" y="100"/>
                  </a:lnTo>
                  <a:lnTo>
                    <a:pt x="476" y="98"/>
                  </a:lnTo>
                  <a:lnTo>
                    <a:pt x="470" y="96"/>
                  </a:lnTo>
                  <a:lnTo>
                    <a:pt x="460" y="94"/>
                  </a:lnTo>
                  <a:lnTo>
                    <a:pt x="458" y="106"/>
                  </a:lnTo>
                  <a:lnTo>
                    <a:pt x="452" y="102"/>
                  </a:lnTo>
                  <a:lnTo>
                    <a:pt x="434" y="108"/>
                  </a:lnTo>
                  <a:lnTo>
                    <a:pt x="434" y="112"/>
                  </a:lnTo>
                  <a:lnTo>
                    <a:pt x="434" y="114"/>
                  </a:lnTo>
                  <a:lnTo>
                    <a:pt x="432" y="116"/>
                  </a:lnTo>
                  <a:lnTo>
                    <a:pt x="424" y="118"/>
                  </a:lnTo>
                  <a:lnTo>
                    <a:pt x="424" y="112"/>
                  </a:lnTo>
                  <a:lnTo>
                    <a:pt x="420" y="110"/>
                  </a:lnTo>
                  <a:lnTo>
                    <a:pt x="416" y="108"/>
                  </a:lnTo>
                  <a:lnTo>
                    <a:pt x="416" y="114"/>
                  </a:lnTo>
                  <a:lnTo>
                    <a:pt x="414" y="120"/>
                  </a:lnTo>
                  <a:lnTo>
                    <a:pt x="412" y="118"/>
                  </a:lnTo>
                  <a:lnTo>
                    <a:pt x="410" y="118"/>
                  </a:lnTo>
                  <a:lnTo>
                    <a:pt x="410" y="120"/>
                  </a:lnTo>
                  <a:lnTo>
                    <a:pt x="410" y="122"/>
                  </a:lnTo>
                  <a:lnTo>
                    <a:pt x="410" y="124"/>
                  </a:lnTo>
                  <a:lnTo>
                    <a:pt x="404" y="124"/>
                  </a:lnTo>
                  <a:lnTo>
                    <a:pt x="398" y="122"/>
                  </a:lnTo>
                  <a:lnTo>
                    <a:pt x="398" y="124"/>
                  </a:lnTo>
                  <a:lnTo>
                    <a:pt x="398" y="126"/>
                  </a:lnTo>
                  <a:lnTo>
                    <a:pt x="400" y="126"/>
                  </a:lnTo>
                  <a:lnTo>
                    <a:pt x="400" y="128"/>
                  </a:lnTo>
                  <a:lnTo>
                    <a:pt x="404" y="130"/>
                  </a:lnTo>
                  <a:lnTo>
                    <a:pt x="404" y="132"/>
                  </a:lnTo>
                  <a:lnTo>
                    <a:pt x="404" y="134"/>
                  </a:lnTo>
                  <a:lnTo>
                    <a:pt x="402" y="134"/>
                  </a:lnTo>
                  <a:lnTo>
                    <a:pt x="400" y="134"/>
                  </a:lnTo>
                  <a:lnTo>
                    <a:pt x="398" y="128"/>
                  </a:lnTo>
                  <a:lnTo>
                    <a:pt x="394" y="126"/>
                  </a:lnTo>
                  <a:lnTo>
                    <a:pt x="388" y="126"/>
                  </a:lnTo>
                  <a:lnTo>
                    <a:pt x="386" y="122"/>
                  </a:lnTo>
                  <a:lnTo>
                    <a:pt x="372" y="116"/>
                  </a:lnTo>
                  <a:lnTo>
                    <a:pt x="364" y="114"/>
                  </a:lnTo>
                  <a:lnTo>
                    <a:pt x="360" y="110"/>
                  </a:lnTo>
                  <a:lnTo>
                    <a:pt x="358" y="106"/>
                  </a:lnTo>
                  <a:lnTo>
                    <a:pt x="352" y="106"/>
                  </a:lnTo>
                  <a:lnTo>
                    <a:pt x="348" y="108"/>
                  </a:lnTo>
                  <a:lnTo>
                    <a:pt x="344" y="108"/>
                  </a:lnTo>
                  <a:lnTo>
                    <a:pt x="340" y="108"/>
                  </a:lnTo>
                  <a:lnTo>
                    <a:pt x="334" y="106"/>
                  </a:lnTo>
                  <a:lnTo>
                    <a:pt x="328" y="104"/>
                  </a:lnTo>
                  <a:lnTo>
                    <a:pt x="316" y="98"/>
                  </a:lnTo>
                  <a:lnTo>
                    <a:pt x="310" y="96"/>
                  </a:lnTo>
                  <a:lnTo>
                    <a:pt x="304" y="96"/>
                  </a:lnTo>
                  <a:lnTo>
                    <a:pt x="304" y="102"/>
                  </a:lnTo>
                  <a:lnTo>
                    <a:pt x="292" y="102"/>
                  </a:lnTo>
                  <a:lnTo>
                    <a:pt x="290" y="98"/>
                  </a:lnTo>
                  <a:lnTo>
                    <a:pt x="274" y="98"/>
                  </a:lnTo>
                  <a:lnTo>
                    <a:pt x="274" y="94"/>
                  </a:lnTo>
                  <a:lnTo>
                    <a:pt x="262" y="96"/>
                  </a:lnTo>
                  <a:lnTo>
                    <a:pt x="248" y="96"/>
                  </a:lnTo>
                  <a:lnTo>
                    <a:pt x="246" y="94"/>
                  </a:lnTo>
                  <a:lnTo>
                    <a:pt x="244" y="94"/>
                  </a:lnTo>
                  <a:lnTo>
                    <a:pt x="242" y="94"/>
                  </a:lnTo>
                  <a:lnTo>
                    <a:pt x="240" y="94"/>
                  </a:lnTo>
                  <a:lnTo>
                    <a:pt x="230" y="90"/>
                  </a:lnTo>
                  <a:lnTo>
                    <a:pt x="224" y="90"/>
                  </a:lnTo>
                  <a:lnTo>
                    <a:pt x="220" y="90"/>
                  </a:lnTo>
                  <a:lnTo>
                    <a:pt x="216" y="92"/>
                  </a:lnTo>
                  <a:lnTo>
                    <a:pt x="210" y="94"/>
                  </a:lnTo>
                  <a:lnTo>
                    <a:pt x="188" y="88"/>
                  </a:lnTo>
                  <a:lnTo>
                    <a:pt x="186" y="84"/>
                  </a:lnTo>
                  <a:lnTo>
                    <a:pt x="176" y="84"/>
                  </a:lnTo>
                  <a:lnTo>
                    <a:pt x="168" y="86"/>
                  </a:lnTo>
                  <a:lnTo>
                    <a:pt x="166" y="84"/>
                  </a:lnTo>
                  <a:lnTo>
                    <a:pt x="164" y="82"/>
                  </a:lnTo>
                  <a:lnTo>
                    <a:pt x="162" y="78"/>
                  </a:lnTo>
                  <a:lnTo>
                    <a:pt x="150" y="86"/>
                  </a:lnTo>
                  <a:lnTo>
                    <a:pt x="148" y="82"/>
                  </a:lnTo>
                  <a:lnTo>
                    <a:pt x="148" y="76"/>
                  </a:lnTo>
                  <a:lnTo>
                    <a:pt x="146" y="74"/>
                  </a:lnTo>
                  <a:lnTo>
                    <a:pt x="144" y="74"/>
                  </a:lnTo>
                  <a:lnTo>
                    <a:pt x="140" y="74"/>
                  </a:lnTo>
                  <a:lnTo>
                    <a:pt x="134" y="74"/>
                  </a:lnTo>
                  <a:lnTo>
                    <a:pt x="128" y="78"/>
                  </a:lnTo>
                  <a:lnTo>
                    <a:pt x="124" y="84"/>
                  </a:lnTo>
                  <a:lnTo>
                    <a:pt x="118" y="84"/>
                  </a:lnTo>
                  <a:lnTo>
                    <a:pt x="112" y="84"/>
                  </a:lnTo>
                  <a:lnTo>
                    <a:pt x="110" y="86"/>
                  </a:lnTo>
                  <a:lnTo>
                    <a:pt x="108" y="88"/>
                  </a:lnTo>
                  <a:lnTo>
                    <a:pt x="108" y="84"/>
                  </a:lnTo>
                  <a:lnTo>
                    <a:pt x="106" y="84"/>
                  </a:lnTo>
                  <a:lnTo>
                    <a:pt x="104" y="84"/>
                  </a:lnTo>
                  <a:lnTo>
                    <a:pt x="104" y="88"/>
                  </a:lnTo>
                  <a:lnTo>
                    <a:pt x="98" y="88"/>
                  </a:lnTo>
                  <a:lnTo>
                    <a:pt x="96" y="92"/>
                  </a:lnTo>
                  <a:lnTo>
                    <a:pt x="90" y="92"/>
                  </a:lnTo>
                  <a:lnTo>
                    <a:pt x="82" y="92"/>
                  </a:lnTo>
                  <a:lnTo>
                    <a:pt x="80" y="94"/>
                  </a:lnTo>
                  <a:lnTo>
                    <a:pt x="76" y="98"/>
                  </a:lnTo>
                  <a:lnTo>
                    <a:pt x="72" y="104"/>
                  </a:lnTo>
                  <a:lnTo>
                    <a:pt x="68" y="106"/>
                  </a:lnTo>
                  <a:lnTo>
                    <a:pt x="66" y="106"/>
                  </a:lnTo>
                  <a:lnTo>
                    <a:pt x="62" y="118"/>
                  </a:lnTo>
                  <a:lnTo>
                    <a:pt x="60" y="130"/>
                  </a:lnTo>
                  <a:lnTo>
                    <a:pt x="56" y="132"/>
                  </a:lnTo>
                  <a:lnTo>
                    <a:pt x="48" y="132"/>
                  </a:lnTo>
                  <a:lnTo>
                    <a:pt x="38" y="132"/>
                  </a:lnTo>
                  <a:lnTo>
                    <a:pt x="36" y="134"/>
                  </a:lnTo>
                  <a:lnTo>
                    <a:pt x="32" y="136"/>
                  </a:lnTo>
                  <a:lnTo>
                    <a:pt x="28" y="134"/>
                  </a:lnTo>
                  <a:lnTo>
                    <a:pt x="24" y="132"/>
                  </a:lnTo>
                  <a:lnTo>
                    <a:pt x="22" y="134"/>
                  </a:lnTo>
                  <a:lnTo>
                    <a:pt x="22" y="144"/>
                  </a:lnTo>
                  <a:lnTo>
                    <a:pt x="20" y="148"/>
                  </a:lnTo>
                  <a:lnTo>
                    <a:pt x="28" y="152"/>
                  </a:lnTo>
                  <a:lnTo>
                    <a:pt x="34" y="154"/>
                  </a:lnTo>
                  <a:lnTo>
                    <a:pt x="40" y="160"/>
                  </a:lnTo>
                  <a:lnTo>
                    <a:pt x="44" y="164"/>
                  </a:lnTo>
                  <a:lnTo>
                    <a:pt x="48" y="164"/>
                  </a:lnTo>
                  <a:lnTo>
                    <a:pt x="52" y="164"/>
                  </a:lnTo>
                  <a:lnTo>
                    <a:pt x="52" y="166"/>
                  </a:lnTo>
                  <a:lnTo>
                    <a:pt x="52" y="170"/>
                  </a:lnTo>
                  <a:lnTo>
                    <a:pt x="52" y="172"/>
                  </a:lnTo>
                  <a:lnTo>
                    <a:pt x="54" y="174"/>
                  </a:lnTo>
                  <a:lnTo>
                    <a:pt x="58" y="174"/>
                  </a:lnTo>
                  <a:lnTo>
                    <a:pt x="60" y="172"/>
                  </a:lnTo>
                  <a:lnTo>
                    <a:pt x="62" y="172"/>
                  </a:lnTo>
                  <a:lnTo>
                    <a:pt x="68" y="172"/>
                  </a:lnTo>
                  <a:lnTo>
                    <a:pt x="74" y="172"/>
                  </a:lnTo>
                  <a:lnTo>
                    <a:pt x="76" y="172"/>
                  </a:lnTo>
                  <a:lnTo>
                    <a:pt x="76" y="174"/>
                  </a:lnTo>
                  <a:lnTo>
                    <a:pt x="76" y="176"/>
                  </a:lnTo>
                  <a:lnTo>
                    <a:pt x="74" y="178"/>
                  </a:lnTo>
                  <a:lnTo>
                    <a:pt x="84" y="184"/>
                  </a:lnTo>
                  <a:lnTo>
                    <a:pt x="84" y="182"/>
                  </a:lnTo>
                  <a:lnTo>
                    <a:pt x="86" y="182"/>
                  </a:lnTo>
                  <a:lnTo>
                    <a:pt x="90" y="182"/>
                  </a:lnTo>
                  <a:lnTo>
                    <a:pt x="90" y="188"/>
                  </a:lnTo>
                  <a:lnTo>
                    <a:pt x="78" y="186"/>
                  </a:lnTo>
                  <a:lnTo>
                    <a:pt x="76" y="188"/>
                  </a:lnTo>
                  <a:lnTo>
                    <a:pt x="74" y="190"/>
                  </a:lnTo>
                  <a:lnTo>
                    <a:pt x="80" y="190"/>
                  </a:lnTo>
                  <a:lnTo>
                    <a:pt x="82" y="196"/>
                  </a:lnTo>
                  <a:lnTo>
                    <a:pt x="80" y="192"/>
                  </a:lnTo>
                  <a:lnTo>
                    <a:pt x="74" y="198"/>
                  </a:lnTo>
                  <a:lnTo>
                    <a:pt x="66" y="198"/>
                  </a:lnTo>
                  <a:lnTo>
                    <a:pt x="60" y="196"/>
                  </a:lnTo>
                  <a:lnTo>
                    <a:pt x="48" y="192"/>
                  </a:lnTo>
                  <a:lnTo>
                    <a:pt x="50" y="190"/>
                  </a:lnTo>
                  <a:lnTo>
                    <a:pt x="50" y="186"/>
                  </a:lnTo>
                  <a:lnTo>
                    <a:pt x="48" y="180"/>
                  </a:lnTo>
                  <a:lnTo>
                    <a:pt x="26" y="188"/>
                  </a:lnTo>
                  <a:lnTo>
                    <a:pt x="26" y="194"/>
                  </a:lnTo>
                  <a:lnTo>
                    <a:pt x="22" y="196"/>
                  </a:lnTo>
                  <a:lnTo>
                    <a:pt x="20" y="194"/>
                  </a:lnTo>
                  <a:lnTo>
                    <a:pt x="16" y="194"/>
                  </a:lnTo>
                  <a:lnTo>
                    <a:pt x="14" y="192"/>
                  </a:lnTo>
                  <a:lnTo>
                    <a:pt x="6" y="198"/>
                  </a:lnTo>
                  <a:lnTo>
                    <a:pt x="0" y="202"/>
                  </a:lnTo>
                  <a:lnTo>
                    <a:pt x="2" y="206"/>
                  </a:lnTo>
                  <a:lnTo>
                    <a:pt x="16" y="208"/>
                  </a:lnTo>
                  <a:lnTo>
                    <a:pt x="18" y="208"/>
                  </a:lnTo>
                  <a:lnTo>
                    <a:pt x="18" y="210"/>
                  </a:lnTo>
                  <a:lnTo>
                    <a:pt x="12" y="212"/>
                  </a:lnTo>
                  <a:lnTo>
                    <a:pt x="14" y="216"/>
                  </a:lnTo>
                  <a:lnTo>
                    <a:pt x="18" y="218"/>
                  </a:lnTo>
                  <a:lnTo>
                    <a:pt x="18" y="222"/>
                  </a:lnTo>
                  <a:lnTo>
                    <a:pt x="20" y="224"/>
                  </a:lnTo>
                  <a:lnTo>
                    <a:pt x="28" y="226"/>
                  </a:lnTo>
                  <a:lnTo>
                    <a:pt x="40" y="226"/>
                  </a:lnTo>
                  <a:lnTo>
                    <a:pt x="60" y="222"/>
                  </a:lnTo>
                  <a:lnTo>
                    <a:pt x="62" y="226"/>
                  </a:lnTo>
                  <a:lnTo>
                    <a:pt x="66" y="230"/>
                  </a:lnTo>
                  <a:lnTo>
                    <a:pt x="70" y="224"/>
                  </a:lnTo>
                  <a:lnTo>
                    <a:pt x="76" y="222"/>
                  </a:lnTo>
                  <a:lnTo>
                    <a:pt x="80" y="222"/>
                  </a:lnTo>
                  <a:lnTo>
                    <a:pt x="90" y="224"/>
                  </a:lnTo>
                  <a:lnTo>
                    <a:pt x="88" y="234"/>
                  </a:lnTo>
                  <a:lnTo>
                    <a:pt x="88" y="246"/>
                  </a:lnTo>
                  <a:lnTo>
                    <a:pt x="82" y="250"/>
                  </a:lnTo>
                  <a:lnTo>
                    <a:pt x="78" y="252"/>
                  </a:lnTo>
                  <a:lnTo>
                    <a:pt x="76" y="252"/>
                  </a:lnTo>
                  <a:lnTo>
                    <a:pt x="74" y="252"/>
                  </a:lnTo>
                  <a:lnTo>
                    <a:pt x="74" y="250"/>
                  </a:lnTo>
                  <a:lnTo>
                    <a:pt x="66" y="258"/>
                  </a:lnTo>
                  <a:lnTo>
                    <a:pt x="60" y="258"/>
                  </a:lnTo>
                  <a:lnTo>
                    <a:pt x="56" y="258"/>
                  </a:lnTo>
                  <a:lnTo>
                    <a:pt x="52" y="252"/>
                  </a:lnTo>
                  <a:lnTo>
                    <a:pt x="50" y="252"/>
                  </a:lnTo>
                  <a:lnTo>
                    <a:pt x="46" y="252"/>
                  </a:lnTo>
                  <a:lnTo>
                    <a:pt x="40" y="260"/>
                  </a:lnTo>
                  <a:lnTo>
                    <a:pt x="38" y="262"/>
                  </a:lnTo>
                  <a:lnTo>
                    <a:pt x="40" y="262"/>
                  </a:lnTo>
                  <a:lnTo>
                    <a:pt x="46" y="262"/>
                  </a:lnTo>
                  <a:lnTo>
                    <a:pt x="46" y="268"/>
                  </a:lnTo>
                  <a:lnTo>
                    <a:pt x="40" y="266"/>
                  </a:lnTo>
                  <a:lnTo>
                    <a:pt x="38" y="272"/>
                  </a:lnTo>
                  <a:lnTo>
                    <a:pt x="34" y="274"/>
                  </a:lnTo>
                  <a:lnTo>
                    <a:pt x="30" y="276"/>
                  </a:lnTo>
                  <a:lnTo>
                    <a:pt x="30" y="278"/>
                  </a:lnTo>
                  <a:lnTo>
                    <a:pt x="30" y="280"/>
                  </a:lnTo>
                  <a:lnTo>
                    <a:pt x="30" y="284"/>
                  </a:lnTo>
                  <a:lnTo>
                    <a:pt x="26" y="286"/>
                  </a:lnTo>
                  <a:lnTo>
                    <a:pt x="24" y="286"/>
                  </a:lnTo>
                  <a:lnTo>
                    <a:pt x="36" y="296"/>
                  </a:lnTo>
                  <a:lnTo>
                    <a:pt x="42" y="298"/>
                  </a:lnTo>
                  <a:lnTo>
                    <a:pt x="52" y="298"/>
                  </a:lnTo>
                  <a:lnTo>
                    <a:pt x="48" y="306"/>
                  </a:lnTo>
                  <a:lnTo>
                    <a:pt x="46" y="304"/>
                  </a:lnTo>
                  <a:lnTo>
                    <a:pt x="42" y="300"/>
                  </a:lnTo>
                  <a:lnTo>
                    <a:pt x="38" y="302"/>
                  </a:lnTo>
                  <a:lnTo>
                    <a:pt x="36" y="302"/>
                  </a:lnTo>
                  <a:lnTo>
                    <a:pt x="38" y="304"/>
                  </a:lnTo>
                  <a:lnTo>
                    <a:pt x="38" y="308"/>
                  </a:lnTo>
                  <a:lnTo>
                    <a:pt x="44" y="308"/>
                  </a:lnTo>
                  <a:lnTo>
                    <a:pt x="44" y="310"/>
                  </a:lnTo>
                  <a:lnTo>
                    <a:pt x="44" y="312"/>
                  </a:lnTo>
                  <a:lnTo>
                    <a:pt x="42" y="316"/>
                  </a:lnTo>
                  <a:lnTo>
                    <a:pt x="48" y="324"/>
                  </a:lnTo>
                  <a:lnTo>
                    <a:pt x="58" y="324"/>
                  </a:lnTo>
                  <a:lnTo>
                    <a:pt x="62" y="322"/>
                  </a:lnTo>
                  <a:lnTo>
                    <a:pt x="66" y="318"/>
                  </a:lnTo>
                  <a:lnTo>
                    <a:pt x="66" y="314"/>
                  </a:lnTo>
                  <a:lnTo>
                    <a:pt x="66" y="312"/>
                  </a:lnTo>
                  <a:lnTo>
                    <a:pt x="68" y="312"/>
                  </a:lnTo>
                  <a:lnTo>
                    <a:pt x="70" y="314"/>
                  </a:lnTo>
                  <a:lnTo>
                    <a:pt x="70" y="316"/>
                  </a:lnTo>
                  <a:lnTo>
                    <a:pt x="68" y="316"/>
                  </a:lnTo>
                  <a:lnTo>
                    <a:pt x="68" y="320"/>
                  </a:lnTo>
                  <a:lnTo>
                    <a:pt x="70" y="326"/>
                  </a:lnTo>
                  <a:lnTo>
                    <a:pt x="76" y="332"/>
                  </a:lnTo>
                  <a:lnTo>
                    <a:pt x="74" y="334"/>
                  </a:lnTo>
                  <a:lnTo>
                    <a:pt x="74" y="336"/>
                  </a:lnTo>
                  <a:lnTo>
                    <a:pt x="72" y="338"/>
                  </a:lnTo>
                  <a:lnTo>
                    <a:pt x="78" y="338"/>
                  </a:lnTo>
                  <a:lnTo>
                    <a:pt x="76" y="348"/>
                  </a:lnTo>
                  <a:lnTo>
                    <a:pt x="80" y="346"/>
                  </a:lnTo>
                  <a:lnTo>
                    <a:pt x="86" y="342"/>
                  </a:lnTo>
                  <a:lnTo>
                    <a:pt x="90" y="338"/>
                  </a:lnTo>
                  <a:lnTo>
                    <a:pt x="94" y="336"/>
                  </a:lnTo>
                  <a:lnTo>
                    <a:pt x="96" y="338"/>
                  </a:lnTo>
                  <a:lnTo>
                    <a:pt x="96" y="340"/>
                  </a:lnTo>
                  <a:lnTo>
                    <a:pt x="98" y="342"/>
                  </a:lnTo>
                  <a:lnTo>
                    <a:pt x="100" y="342"/>
                  </a:lnTo>
                  <a:lnTo>
                    <a:pt x="102" y="342"/>
                  </a:lnTo>
                  <a:lnTo>
                    <a:pt x="104" y="340"/>
                  </a:lnTo>
                  <a:lnTo>
                    <a:pt x="106" y="340"/>
                  </a:lnTo>
                  <a:lnTo>
                    <a:pt x="112" y="350"/>
                  </a:lnTo>
                  <a:lnTo>
                    <a:pt x="114" y="348"/>
                  </a:lnTo>
                  <a:lnTo>
                    <a:pt x="114" y="344"/>
                  </a:lnTo>
                  <a:lnTo>
                    <a:pt x="120" y="346"/>
                  </a:lnTo>
                  <a:lnTo>
                    <a:pt x="126" y="346"/>
                  </a:lnTo>
                  <a:lnTo>
                    <a:pt x="130" y="344"/>
                  </a:lnTo>
                  <a:lnTo>
                    <a:pt x="138" y="340"/>
                  </a:lnTo>
                  <a:lnTo>
                    <a:pt x="136" y="346"/>
                  </a:lnTo>
                  <a:lnTo>
                    <a:pt x="134" y="352"/>
                  </a:lnTo>
                  <a:lnTo>
                    <a:pt x="130" y="356"/>
                  </a:lnTo>
                  <a:lnTo>
                    <a:pt x="126" y="362"/>
                  </a:lnTo>
                  <a:lnTo>
                    <a:pt x="124" y="368"/>
                  </a:lnTo>
                  <a:lnTo>
                    <a:pt x="126" y="374"/>
                  </a:lnTo>
                  <a:lnTo>
                    <a:pt x="118" y="384"/>
                  </a:lnTo>
                  <a:lnTo>
                    <a:pt x="112" y="388"/>
                  </a:lnTo>
                  <a:lnTo>
                    <a:pt x="106" y="392"/>
                  </a:lnTo>
                  <a:lnTo>
                    <a:pt x="94" y="398"/>
                  </a:lnTo>
                  <a:lnTo>
                    <a:pt x="94" y="406"/>
                  </a:lnTo>
                  <a:lnTo>
                    <a:pt x="90" y="406"/>
                  </a:lnTo>
                  <a:lnTo>
                    <a:pt x="88" y="408"/>
                  </a:lnTo>
                  <a:lnTo>
                    <a:pt x="86" y="408"/>
                  </a:lnTo>
                  <a:lnTo>
                    <a:pt x="88" y="408"/>
                  </a:lnTo>
                  <a:lnTo>
                    <a:pt x="84" y="406"/>
                  </a:lnTo>
                  <a:lnTo>
                    <a:pt x="80" y="406"/>
                  </a:lnTo>
                  <a:lnTo>
                    <a:pt x="76" y="406"/>
                  </a:lnTo>
                  <a:lnTo>
                    <a:pt x="70" y="414"/>
                  </a:lnTo>
                  <a:lnTo>
                    <a:pt x="66" y="422"/>
                  </a:lnTo>
                  <a:lnTo>
                    <a:pt x="62" y="422"/>
                  </a:lnTo>
                  <a:lnTo>
                    <a:pt x="60" y="422"/>
                  </a:lnTo>
                  <a:lnTo>
                    <a:pt x="58" y="424"/>
                  </a:lnTo>
                  <a:lnTo>
                    <a:pt x="58" y="428"/>
                  </a:lnTo>
                  <a:lnTo>
                    <a:pt x="64" y="426"/>
                  </a:lnTo>
                  <a:lnTo>
                    <a:pt x="68" y="422"/>
                  </a:lnTo>
                  <a:lnTo>
                    <a:pt x="72" y="418"/>
                  </a:lnTo>
                  <a:lnTo>
                    <a:pt x="78" y="410"/>
                  </a:lnTo>
                  <a:lnTo>
                    <a:pt x="82" y="410"/>
                  </a:lnTo>
                  <a:lnTo>
                    <a:pt x="82" y="412"/>
                  </a:lnTo>
                  <a:lnTo>
                    <a:pt x="80" y="414"/>
                  </a:lnTo>
                  <a:lnTo>
                    <a:pt x="80" y="416"/>
                  </a:lnTo>
                  <a:lnTo>
                    <a:pt x="88" y="416"/>
                  </a:lnTo>
                  <a:lnTo>
                    <a:pt x="94" y="412"/>
                  </a:lnTo>
                  <a:lnTo>
                    <a:pt x="98" y="408"/>
                  </a:lnTo>
                  <a:lnTo>
                    <a:pt x="104" y="406"/>
                  </a:lnTo>
                  <a:lnTo>
                    <a:pt x="106" y="406"/>
                  </a:lnTo>
                  <a:lnTo>
                    <a:pt x="106" y="408"/>
                  </a:lnTo>
                  <a:lnTo>
                    <a:pt x="108" y="408"/>
                  </a:lnTo>
                  <a:lnTo>
                    <a:pt x="110" y="402"/>
                  </a:lnTo>
                  <a:lnTo>
                    <a:pt x="112" y="402"/>
                  </a:lnTo>
                  <a:lnTo>
                    <a:pt x="112" y="404"/>
                  </a:lnTo>
                  <a:lnTo>
                    <a:pt x="114" y="404"/>
                  </a:lnTo>
                  <a:lnTo>
                    <a:pt x="114" y="396"/>
                  </a:lnTo>
                  <a:lnTo>
                    <a:pt x="122" y="394"/>
                  </a:lnTo>
                  <a:lnTo>
                    <a:pt x="120" y="390"/>
                  </a:lnTo>
                  <a:lnTo>
                    <a:pt x="122" y="390"/>
                  </a:lnTo>
                  <a:lnTo>
                    <a:pt x="126" y="390"/>
                  </a:lnTo>
                  <a:lnTo>
                    <a:pt x="132" y="386"/>
                  </a:lnTo>
                  <a:lnTo>
                    <a:pt x="138" y="382"/>
                  </a:lnTo>
                  <a:lnTo>
                    <a:pt x="136" y="376"/>
                  </a:lnTo>
                  <a:lnTo>
                    <a:pt x="142" y="374"/>
                  </a:lnTo>
                  <a:lnTo>
                    <a:pt x="146" y="372"/>
                  </a:lnTo>
                  <a:lnTo>
                    <a:pt x="152" y="364"/>
                  </a:lnTo>
                  <a:lnTo>
                    <a:pt x="158" y="358"/>
                  </a:lnTo>
                  <a:lnTo>
                    <a:pt x="162" y="358"/>
                  </a:lnTo>
                  <a:lnTo>
                    <a:pt x="168" y="356"/>
                  </a:lnTo>
                  <a:lnTo>
                    <a:pt x="168" y="354"/>
                  </a:lnTo>
                  <a:lnTo>
                    <a:pt x="168" y="350"/>
                  </a:lnTo>
                  <a:lnTo>
                    <a:pt x="168" y="348"/>
                  </a:lnTo>
                  <a:lnTo>
                    <a:pt x="172" y="346"/>
                  </a:lnTo>
                  <a:lnTo>
                    <a:pt x="176" y="344"/>
                  </a:lnTo>
                  <a:lnTo>
                    <a:pt x="176" y="340"/>
                  </a:lnTo>
                  <a:lnTo>
                    <a:pt x="172" y="340"/>
                  </a:lnTo>
                  <a:lnTo>
                    <a:pt x="168" y="340"/>
                  </a:lnTo>
                  <a:lnTo>
                    <a:pt x="170" y="332"/>
                  </a:lnTo>
                  <a:lnTo>
                    <a:pt x="172" y="328"/>
                  </a:lnTo>
                  <a:lnTo>
                    <a:pt x="178" y="324"/>
                  </a:lnTo>
                  <a:lnTo>
                    <a:pt x="184" y="320"/>
                  </a:lnTo>
                  <a:lnTo>
                    <a:pt x="182" y="318"/>
                  </a:lnTo>
                  <a:lnTo>
                    <a:pt x="182" y="314"/>
                  </a:lnTo>
                  <a:lnTo>
                    <a:pt x="186" y="314"/>
                  </a:lnTo>
                  <a:lnTo>
                    <a:pt x="190" y="314"/>
                  </a:lnTo>
                  <a:lnTo>
                    <a:pt x="190" y="310"/>
                  </a:lnTo>
                  <a:lnTo>
                    <a:pt x="192" y="306"/>
                  </a:lnTo>
                  <a:lnTo>
                    <a:pt x="196" y="306"/>
                  </a:lnTo>
                  <a:lnTo>
                    <a:pt x="200" y="304"/>
                  </a:lnTo>
                  <a:lnTo>
                    <a:pt x="200" y="300"/>
                  </a:lnTo>
                  <a:lnTo>
                    <a:pt x="202" y="296"/>
                  </a:lnTo>
                  <a:lnTo>
                    <a:pt x="212" y="288"/>
                  </a:lnTo>
                  <a:lnTo>
                    <a:pt x="214" y="288"/>
                  </a:lnTo>
                  <a:lnTo>
                    <a:pt x="216" y="290"/>
                  </a:lnTo>
                  <a:lnTo>
                    <a:pt x="216" y="292"/>
                  </a:lnTo>
                  <a:lnTo>
                    <a:pt x="218" y="292"/>
                  </a:lnTo>
                  <a:lnTo>
                    <a:pt x="222" y="288"/>
                  </a:lnTo>
                  <a:lnTo>
                    <a:pt x="226" y="290"/>
                  </a:lnTo>
                  <a:lnTo>
                    <a:pt x="222" y="292"/>
                  </a:lnTo>
                  <a:lnTo>
                    <a:pt x="222" y="296"/>
                  </a:lnTo>
                  <a:lnTo>
                    <a:pt x="226" y="296"/>
                  </a:lnTo>
                  <a:lnTo>
                    <a:pt x="226" y="298"/>
                  </a:lnTo>
                  <a:lnTo>
                    <a:pt x="226" y="300"/>
                  </a:lnTo>
                  <a:lnTo>
                    <a:pt x="220" y="298"/>
                  </a:lnTo>
                  <a:lnTo>
                    <a:pt x="214" y="298"/>
                  </a:lnTo>
                  <a:lnTo>
                    <a:pt x="208" y="304"/>
                  </a:lnTo>
                  <a:lnTo>
                    <a:pt x="204" y="304"/>
                  </a:lnTo>
                  <a:lnTo>
                    <a:pt x="200" y="328"/>
                  </a:lnTo>
                  <a:lnTo>
                    <a:pt x="206" y="328"/>
                  </a:lnTo>
                  <a:lnTo>
                    <a:pt x="206" y="332"/>
                  </a:lnTo>
                  <a:lnTo>
                    <a:pt x="198" y="334"/>
                  </a:lnTo>
                  <a:lnTo>
                    <a:pt x="200" y="336"/>
                  </a:lnTo>
                  <a:lnTo>
                    <a:pt x="202" y="338"/>
                  </a:lnTo>
                  <a:lnTo>
                    <a:pt x="218" y="334"/>
                  </a:lnTo>
                  <a:lnTo>
                    <a:pt x="218" y="330"/>
                  </a:lnTo>
                  <a:lnTo>
                    <a:pt x="222" y="328"/>
                  </a:lnTo>
                  <a:lnTo>
                    <a:pt x="224" y="328"/>
                  </a:lnTo>
                  <a:lnTo>
                    <a:pt x="226" y="322"/>
                  </a:lnTo>
                  <a:lnTo>
                    <a:pt x="228" y="320"/>
                  </a:lnTo>
                  <a:lnTo>
                    <a:pt x="230" y="318"/>
                  </a:lnTo>
                  <a:lnTo>
                    <a:pt x="234" y="318"/>
                  </a:lnTo>
                  <a:lnTo>
                    <a:pt x="238" y="320"/>
                  </a:lnTo>
                  <a:lnTo>
                    <a:pt x="240" y="322"/>
                  </a:lnTo>
                  <a:lnTo>
                    <a:pt x="244" y="322"/>
                  </a:lnTo>
                  <a:lnTo>
                    <a:pt x="246" y="320"/>
                  </a:lnTo>
                  <a:lnTo>
                    <a:pt x="250" y="316"/>
                  </a:lnTo>
                  <a:lnTo>
                    <a:pt x="248" y="310"/>
                  </a:lnTo>
                  <a:lnTo>
                    <a:pt x="248" y="308"/>
                  </a:lnTo>
                  <a:lnTo>
                    <a:pt x="242" y="306"/>
                  </a:lnTo>
                  <a:lnTo>
                    <a:pt x="242" y="302"/>
                  </a:lnTo>
                  <a:lnTo>
                    <a:pt x="242" y="296"/>
                  </a:lnTo>
                  <a:lnTo>
                    <a:pt x="254" y="298"/>
                  </a:lnTo>
                  <a:lnTo>
                    <a:pt x="258" y="298"/>
                  </a:lnTo>
                  <a:lnTo>
                    <a:pt x="264" y="296"/>
                  </a:lnTo>
                  <a:lnTo>
                    <a:pt x="264" y="294"/>
                  </a:lnTo>
                  <a:lnTo>
                    <a:pt x="266" y="294"/>
                  </a:lnTo>
                  <a:lnTo>
                    <a:pt x="266" y="300"/>
                  </a:lnTo>
                  <a:lnTo>
                    <a:pt x="268" y="302"/>
                  </a:lnTo>
                  <a:lnTo>
                    <a:pt x="266" y="302"/>
                  </a:lnTo>
                  <a:lnTo>
                    <a:pt x="274" y="306"/>
                  </a:lnTo>
                  <a:lnTo>
                    <a:pt x="274" y="308"/>
                  </a:lnTo>
                  <a:lnTo>
                    <a:pt x="274" y="310"/>
                  </a:lnTo>
                  <a:lnTo>
                    <a:pt x="274" y="314"/>
                  </a:lnTo>
                  <a:lnTo>
                    <a:pt x="278" y="314"/>
                  </a:lnTo>
                  <a:lnTo>
                    <a:pt x="280" y="314"/>
                  </a:lnTo>
                  <a:lnTo>
                    <a:pt x="282" y="312"/>
                  </a:lnTo>
                  <a:lnTo>
                    <a:pt x="284" y="312"/>
                  </a:lnTo>
                  <a:lnTo>
                    <a:pt x="286" y="318"/>
                  </a:lnTo>
                  <a:lnTo>
                    <a:pt x="292" y="318"/>
                  </a:lnTo>
                  <a:lnTo>
                    <a:pt x="296" y="320"/>
                  </a:lnTo>
                  <a:lnTo>
                    <a:pt x="296" y="322"/>
                  </a:lnTo>
                  <a:lnTo>
                    <a:pt x="302" y="322"/>
                  </a:lnTo>
                  <a:lnTo>
                    <a:pt x="308" y="320"/>
                  </a:lnTo>
                  <a:lnTo>
                    <a:pt x="312" y="320"/>
                  </a:lnTo>
                  <a:lnTo>
                    <a:pt x="318" y="320"/>
                  </a:lnTo>
                  <a:lnTo>
                    <a:pt x="326" y="322"/>
                  </a:lnTo>
                  <a:lnTo>
                    <a:pt x="336" y="328"/>
                  </a:lnTo>
                  <a:lnTo>
                    <a:pt x="346" y="330"/>
                  </a:lnTo>
                  <a:lnTo>
                    <a:pt x="352" y="332"/>
                  </a:lnTo>
                  <a:lnTo>
                    <a:pt x="356" y="332"/>
                  </a:lnTo>
                  <a:lnTo>
                    <a:pt x="356" y="330"/>
                  </a:lnTo>
                  <a:lnTo>
                    <a:pt x="360" y="328"/>
                  </a:lnTo>
                  <a:lnTo>
                    <a:pt x="358" y="336"/>
                  </a:lnTo>
                  <a:lnTo>
                    <a:pt x="364" y="340"/>
                  </a:lnTo>
                  <a:lnTo>
                    <a:pt x="370" y="342"/>
                  </a:lnTo>
                  <a:lnTo>
                    <a:pt x="370" y="336"/>
                  </a:lnTo>
                  <a:lnTo>
                    <a:pt x="376" y="336"/>
                  </a:lnTo>
                  <a:lnTo>
                    <a:pt x="376" y="342"/>
                  </a:lnTo>
                  <a:lnTo>
                    <a:pt x="374" y="346"/>
                  </a:lnTo>
                  <a:lnTo>
                    <a:pt x="374" y="348"/>
                  </a:lnTo>
                  <a:lnTo>
                    <a:pt x="378" y="348"/>
                  </a:lnTo>
                  <a:lnTo>
                    <a:pt x="386" y="360"/>
                  </a:lnTo>
                  <a:lnTo>
                    <a:pt x="388" y="358"/>
                  </a:lnTo>
                  <a:lnTo>
                    <a:pt x="390" y="358"/>
                  </a:lnTo>
                  <a:lnTo>
                    <a:pt x="392" y="358"/>
                  </a:lnTo>
                  <a:lnTo>
                    <a:pt x="392" y="364"/>
                  </a:lnTo>
                  <a:lnTo>
                    <a:pt x="396" y="364"/>
                  </a:lnTo>
                  <a:lnTo>
                    <a:pt x="398" y="366"/>
                  </a:lnTo>
                  <a:lnTo>
                    <a:pt x="396" y="368"/>
                  </a:lnTo>
                  <a:lnTo>
                    <a:pt x="396" y="370"/>
                  </a:lnTo>
                  <a:lnTo>
                    <a:pt x="400" y="368"/>
                  </a:lnTo>
                  <a:lnTo>
                    <a:pt x="400" y="372"/>
                  </a:lnTo>
                  <a:lnTo>
                    <a:pt x="400" y="376"/>
                  </a:lnTo>
                  <a:lnTo>
                    <a:pt x="410" y="382"/>
                  </a:lnTo>
                  <a:lnTo>
                    <a:pt x="410" y="384"/>
                  </a:lnTo>
                  <a:lnTo>
                    <a:pt x="410" y="386"/>
                  </a:lnTo>
                  <a:lnTo>
                    <a:pt x="414" y="394"/>
                  </a:lnTo>
                  <a:lnTo>
                    <a:pt x="418" y="400"/>
                  </a:lnTo>
                  <a:lnTo>
                    <a:pt x="420" y="400"/>
                  </a:lnTo>
                  <a:lnTo>
                    <a:pt x="422" y="402"/>
                  </a:lnTo>
                  <a:lnTo>
                    <a:pt x="422" y="404"/>
                  </a:lnTo>
                  <a:lnTo>
                    <a:pt x="424" y="404"/>
                  </a:lnTo>
                  <a:lnTo>
                    <a:pt x="424" y="402"/>
                  </a:lnTo>
                  <a:lnTo>
                    <a:pt x="424" y="398"/>
                  </a:lnTo>
                  <a:lnTo>
                    <a:pt x="430" y="402"/>
                  </a:lnTo>
                  <a:lnTo>
                    <a:pt x="428" y="404"/>
                  </a:lnTo>
                  <a:lnTo>
                    <a:pt x="428" y="406"/>
                  </a:lnTo>
                  <a:lnTo>
                    <a:pt x="434" y="408"/>
                  </a:lnTo>
                  <a:lnTo>
                    <a:pt x="432" y="400"/>
                  </a:lnTo>
                  <a:lnTo>
                    <a:pt x="434" y="400"/>
                  </a:lnTo>
                  <a:lnTo>
                    <a:pt x="434" y="402"/>
                  </a:lnTo>
                  <a:lnTo>
                    <a:pt x="438" y="402"/>
                  </a:lnTo>
                  <a:lnTo>
                    <a:pt x="438" y="396"/>
                  </a:lnTo>
                  <a:lnTo>
                    <a:pt x="440" y="390"/>
                  </a:lnTo>
                  <a:lnTo>
                    <a:pt x="436" y="390"/>
                  </a:lnTo>
                  <a:lnTo>
                    <a:pt x="434" y="390"/>
                  </a:lnTo>
                  <a:lnTo>
                    <a:pt x="430" y="388"/>
                  </a:lnTo>
                  <a:lnTo>
                    <a:pt x="430" y="396"/>
                  </a:lnTo>
                  <a:lnTo>
                    <a:pt x="422" y="394"/>
                  </a:lnTo>
                  <a:lnTo>
                    <a:pt x="422" y="390"/>
                  </a:lnTo>
                  <a:lnTo>
                    <a:pt x="420" y="384"/>
                  </a:lnTo>
                  <a:lnTo>
                    <a:pt x="414" y="382"/>
                  </a:lnTo>
                  <a:lnTo>
                    <a:pt x="420" y="380"/>
                  </a:lnTo>
                  <a:lnTo>
                    <a:pt x="418" y="374"/>
                  </a:lnTo>
                  <a:lnTo>
                    <a:pt x="414" y="374"/>
                  </a:lnTo>
                  <a:lnTo>
                    <a:pt x="416" y="370"/>
                  </a:lnTo>
                  <a:lnTo>
                    <a:pt x="414" y="368"/>
                  </a:lnTo>
                  <a:lnTo>
                    <a:pt x="412" y="366"/>
                  </a:lnTo>
                  <a:lnTo>
                    <a:pt x="402" y="364"/>
                  </a:lnTo>
                  <a:lnTo>
                    <a:pt x="400" y="364"/>
                  </a:lnTo>
                  <a:lnTo>
                    <a:pt x="402" y="364"/>
                  </a:lnTo>
                  <a:lnTo>
                    <a:pt x="412" y="360"/>
                  </a:lnTo>
                  <a:lnTo>
                    <a:pt x="412" y="362"/>
                  </a:lnTo>
                  <a:lnTo>
                    <a:pt x="414" y="364"/>
                  </a:lnTo>
                  <a:lnTo>
                    <a:pt x="414" y="362"/>
                  </a:lnTo>
                  <a:lnTo>
                    <a:pt x="414" y="356"/>
                  </a:lnTo>
                  <a:lnTo>
                    <a:pt x="414" y="352"/>
                  </a:lnTo>
                  <a:lnTo>
                    <a:pt x="414" y="350"/>
                  </a:lnTo>
                  <a:lnTo>
                    <a:pt x="422" y="362"/>
                  </a:lnTo>
                  <a:lnTo>
                    <a:pt x="428" y="362"/>
                  </a:lnTo>
                  <a:lnTo>
                    <a:pt x="428" y="366"/>
                  </a:lnTo>
                  <a:lnTo>
                    <a:pt x="432" y="366"/>
                  </a:lnTo>
                  <a:lnTo>
                    <a:pt x="434" y="366"/>
                  </a:lnTo>
                  <a:lnTo>
                    <a:pt x="434" y="368"/>
                  </a:lnTo>
                  <a:lnTo>
                    <a:pt x="432" y="370"/>
                  </a:lnTo>
                  <a:lnTo>
                    <a:pt x="434" y="374"/>
                  </a:lnTo>
                  <a:lnTo>
                    <a:pt x="436" y="376"/>
                  </a:lnTo>
                  <a:lnTo>
                    <a:pt x="436" y="378"/>
                  </a:lnTo>
                  <a:lnTo>
                    <a:pt x="436" y="382"/>
                  </a:lnTo>
                  <a:lnTo>
                    <a:pt x="438" y="386"/>
                  </a:lnTo>
                  <a:lnTo>
                    <a:pt x="444" y="386"/>
                  </a:lnTo>
                  <a:lnTo>
                    <a:pt x="444" y="392"/>
                  </a:lnTo>
                  <a:lnTo>
                    <a:pt x="446" y="394"/>
                  </a:lnTo>
                  <a:lnTo>
                    <a:pt x="442" y="396"/>
                  </a:lnTo>
                  <a:lnTo>
                    <a:pt x="442" y="400"/>
                  </a:lnTo>
                  <a:lnTo>
                    <a:pt x="444" y="400"/>
                  </a:lnTo>
                  <a:lnTo>
                    <a:pt x="446" y="402"/>
                  </a:lnTo>
                  <a:lnTo>
                    <a:pt x="446" y="396"/>
                  </a:lnTo>
                  <a:lnTo>
                    <a:pt x="450" y="400"/>
                  </a:lnTo>
                  <a:lnTo>
                    <a:pt x="454" y="400"/>
                  </a:lnTo>
                  <a:lnTo>
                    <a:pt x="452" y="402"/>
                  </a:lnTo>
                  <a:lnTo>
                    <a:pt x="452" y="404"/>
                  </a:lnTo>
                  <a:lnTo>
                    <a:pt x="456" y="402"/>
                  </a:lnTo>
                  <a:lnTo>
                    <a:pt x="456" y="418"/>
                  </a:lnTo>
                  <a:lnTo>
                    <a:pt x="458" y="416"/>
                  </a:lnTo>
                  <a:lnTo>
                    <a:pt x="460" y="412"/>
                  </a:lnTo>
                  <a:lnTo>
                    <a:pt x="462" y="426"/>
                  </a:lnTo>
                  <a:lnTo>
                    <a:pt x="466" y="424"/>
                  </a:lnTo>
                  <a:lnTo>
                    <a:pt x="468" y="426"/>
                  </a:lnTo>
                  <a:lnTo>
                    <a:pt x="468" y="420"/>
                  </a:lnTo>
                  <a:lnTo>
                    <a:pt x="470" y="418"/>
                  </a:lnTo>
                  <a:lnTo>
                    <a:pt x="470" y="420"/>
                  </a:lnTo>
                  <a:lnTo>
                    <a:pt x="470" y="426"/>
                  </a:lnTo>
                  <a:lnTo>
                    <a:pt x="466" y="430"/>
                  </a:lnTo>
                  <a:lnTo>
                    <a:pt x="468" y="432"/>
                  </a:lnTo>
                  <a:lnTo>
                    <a:pt x="468" y="434"/>
                  </a:lnTo>
                  <a:lnTo>
                    <a:pt x="472" y="436"/>
                  </a:lnTo>
                  <a:lnTo>
                    <a:pt x="476" y="436"/>
                  </a:lnTo>
                  <a:lnTo>
                    <a:pt x="478" y="432"/>
                  </a:lnTo>
                  <a:lnTo>
                    <a:pt x="482" y="430"/>
                  </a:lnTo>
                  <a:lnTo>
                    <a:pt x="484" y="428"/>
                  </a:lnTo>
                  <a:lnTo>
                    <a:pt x="484" y="430"/>
                  </a:lnTo>
                  <a:lnTo>
                    <a:pt x="478" y="436"/>
                  </a:lnTo>
                  <a:lnTo>
                    <a:pt x="476" y="438"/>
                  </a:lnTo>
                  <a:lnTo>
                    <a:pt x="476" y="440"/>
                  </a:lnTo>
                  <a:lnTo>
                    <a:pt x="476" y="442"/>
                  </a:lnTo>
                  <a:lnTo>
                    <a:pt x="474" y="440"/>
                  </a:lnTo>
                  <a:lnTo>
                    <a:pt x="474" y="444"/>
                  </a:lnTo>
                  <a:lnTo>
                    <a:pt x="472" y="446"/>
                  </a:lnTo>
                  <a:lnTo>
                    <a:pt x="478" y="448"/>
                  </a:lnTo>
                  <a:lnTo>
                    <a:pt x="478" y="464"/>
                  </a:lnTo>
                  <a:lnTo>
                    <a:pt x="484" y="468"/>
                  </a:lnTo>
                  <a:lnTo>
                    <a:pt x="482" y="470"/>
                  </a:lnTo>
                  <a:lnTo>
                    <a:pt x="486" y="470"/>
                  </a:lnTo>
                  <a:lnTo>
                    <a:pt x="488" y="466"/>
                  </a:lnTo>
                  <a:lnTo>
                    <a:pt x="486" y="466"/>
                  </a:lnTo>
                  <a:lnTo>
                    <a:pt x="486" y="464"/>
                  </a:lnTo>
                  <a:lnTo>
                    <a:pt x="490" y="464"/>
                  </a:lnTo>
                  <a:lnTo>
                    <a:pt x="494" y="462"/>
                  </a:lnTo>
                  <a:lnTo>
                    <a:pt x="492" y="472"/>
                  </a:lnTo>
                  <a:lnTo>
                    <a:pt x="488" y="472"/>
                  </a:lnTo>
                  <a:lnTo>
                    <a:pt x="488" y="474"/>
                  </a:lnTo>
                  <a:lnTo>
                    <a:pt x="490" y="476"/>
                  </a:lnTo>
                  <a:lnTo>
                    <a:pt x="490" y="478"/>
                  </a:lnTo>
                  <a:lnTo>
                    <a:pt x="492" y="478"/>
                  </a:lnTo>
                  <a:lnTo>
                    <a:pt x="492" y="482"/>
                  </a:lnTo>
                  <a:lnTo>
                    <a:pt x="494" y="482"/>
                  </a:lnTo>
                  <a:lnTo>
                    <a:pt x="494" y="478"/>
                  </a:lnTo>
                  <a:lnTo>
                    <a:pt x="508" y="486"/>
                  </a:lnTo>
                  <a:lnTo>
                    <a:pt x="508" y="510"/>
                  </a:lnTo>
                  <a:lnTo>
                    <a:pt x="514" y="508"/>
                  </a:lnTo>
                  <a:lnTo>
                    <a:pt x="522" y="508"/>
                  </a:lnTo>
                  <a:lnTo>
                    <a:pt x="520" y="514"/>
                  </a:lnTo>
                  <a:lnTo>
                    <a:pt x="508" y="514"/>
                  </a:lnTo>
                  <a:lnTo>
                    <a:pt x="508" y="510"/>
                  </a:lnTo>
                  <a:lnTo>
                    <a:pt x="504" y="510"/>
                  </a:lnTo>
                  <a:lnTo>
                    <a:pt x="500" y="510"/>
                  </a:lnTo>
                  <a:lnTo>
                    <a:pt x="502" y="518"/>
                  </a:lnTo>
                  <a:lnTo>
                    <a:pt x="504" y="526"/>
                  </a:lnTo>
                  <a:lnTo>
                    <a:pt x="512" y="524"/>
                  </a:lnTo>
                  <a:lnTo>
                    <a:pt x="516" y="524"/>
                  </a:lnTo>
                  <a:lnTo>
                    <a:pt x="522" y="526"/>
                  </a:lnTo>
                  <a:lnTo>
                    <a:pt x="522" y="530"/>
                  </a:lnTo>
                  <a:lnTo>
                    <a:pt x="520" y="532"/>
                  </a:lnTo>
                  <a:lnTo>
                    <a:pt x="526" y="532"/>
                  </a:lnTo>
                  <a:lnTo>
                    <a:pt x="528" y="530"/>
                  </a:lnTo>
                  <a:lnTo>
                    <a:pt x="534" y="534"/>
                  </a:lnTo>
                  <a:lnTo>
                    <a:pt x="540" y="540"/>
                  </a:lnTo>
                  <a:lnTo>
                    <a:pt x="540" y="538"/>
                  </a:lnTo>
                  <a:lnTo>
                    <a:pt x="542" y="538"/>
                  </a:lnTo>
                  <a:lnTo>
                    <a:pt x="542" y="542"/>
                  </a:lnTo>
                  <a:lnTo>
                    <a:pt x="542" y="544"/>
                  </a:lnTo>
                  <a:lnTo>
                    <a:pt x="544" y="548"/>
                  </a:lnTo>
                  <a:lnTo>
                    <a:pt x="546" y="550"/>
                  </a:lnTo>
                  <a:lnTo>
                    <a:pt x="552" y="552"/>
                  </a:lnTo>
                  <a:lnTo>
                    <a:pt x="558" y="552"/>
                  </a:lnTo>
                  <a:lnTo>
                    <a:pt x="566" y="552"/>
                  </a:lnTo>
                  <a:lnTo>
                    <a:pt x="568" y="552"/>
                  </a:lnTo>
                  <a:lnTo>
                    <a:pt x="564" y="542"/>
                  </a:lnTo>
                  <a:lnTo>
                    <a:pt x="556" y="534"/>
                  </a:lnTo>
                  <a:lnTo>
                    <a:pt x="548" y="532"/>
                  </a:lnTo>
                  <a:lnTo>
                    <a:pt x="546" y="530"/>
                  </a:lnTo>
                  <a:lnTo>
                    <a:pt x="542" y="528"/>
                  </a:lnTo>
                  <a:lnTo>
                    <a:pt x="536" y="522"/>
                  </a:lnTo>
                  <a:lnTo>
                    <a:pt x="538" y="520"/>
                  </a:lnTo>
                  <a:lnTo>
                    <a:pt x="538" y="518"/>
                  </a:lnTo>
                  <a:lnTo>
                    <a:pt x="524" y="516"/>
                  </a:lnTo>
                  <a:lnTo>
                    <a:pt x="536" y="514"/>
                  </a:lnTo>
                  <a:lnTo>
                    <a:pt x="542" y="510"/>
                  </a:lnTo>
                  <a:lnTo>
                    <a:pt x="544" y="518"/>
                  </a:lnTo>
                  <a:lnTo>
                    <a:pt x="556" y="522"/>
                  </a:lnTo>
                  <a:lnTo>
                    <a:pt x="556" y="526"/>
                  </a:lnTo>
                  <a:lnTo>
                    <a:pt x="554" y="526"/>
                  </a:lnTo>
                  <a:lnTo>
                    <a:pt x="554" y="528"/>
                  </a:lnTo>
                  <a:lnTo>
                    <a:pt x="556" y="528"/>
                  </a:lnTo>
                  <a:lnTo>
                    <a:pt x="558" y="530"/>
                  </a:lnTo>
                  <a:lnTo>
                    <a:pt x="560" y="528"/>
                  </a:lnTo>
                  <a:lnTo>
                    <a:pt x="562" y="526"/>
                  </a:lnTo>
                  <a:lnTo>
                    <a:pt x="564" y="526"/>
                  </a:lnTo>
                  <a:lnTo>
                    <a:pt x="562" y="528"/>
                  </a:lnTo>
                  <a:lnTo>
                    <a:pt x="560" y="530"/>
                  </a:lnTo>
                  <a:lnTo>
                    <a:pt x="568" y="534"/>
                  </a:lnTo>
                  <a:lnTo>
                    <a:pt x="570" y="538"/>
                  </a:lnTo>
                  <a:lnTo>
                    <a:pt x="572" y="540"/>
                  </a:lnTo>
                  <a:lnTo>
                    <a:pt x="572" y="544"/>
                  </a:lnTo>
                  <a:lnTo>
                    <a:pt x="572" y="546"/>
                  </a:lnTo>
                  <a:lnTo>
                    <a:pt x="570" y="552"/>
                  </a:lnTo>
                  <a:lnTo>
                    <a:pt x="570" y="554"/>
                  </a:lnTo>
                  <a:lnTo>
                    <a:pt x="568" y="558"/>
                  </a:lnTo>
                  <a:lnTo>
                    <a:pt x="544" y="554"/>
                  </a:lnTo>
                  <a:lnTo>
                    <a:pt x="546" y="564"/>
                  </a:lnTo>
                  <a:lnTo>
                    <a:pt x="552" y="572"/>
                  </a:lnTo>
                  <a:lnTo>
                    <a:pt x="556" y="578"/>
                  </a:lnTo>
                  <a:lnTo>
                    <a:pt x="556" y="582"/>
                  </a:lnTo>
                  <a:lnTo>
                    <a:pt x="556" y="592"/>
                  </a:lnTo>
                  <a:lnTo>
                    <a:pt x="554" y="598"/>
                  </a:lnTo>
                  <a:lnTo>
                    <a:pt x="554" y="610"/>
                  </a:lnTo>
                  <a:lnTo>
                    <a:pt x="556" y="622"/>
                  </a:lnTo>
                  <a:lnTo>
                    <a:pt x="550" y="644"/>
                  </a:lnTo>
                  <a:lnTo>
                    <a:pt x="550" y="656"/>
                  </a:lnTo>
                  <a:lnTo>
                    <a:pt x="552" y="668"/>
                  </a:lnTo>
                  <a:lnTo>
                    <a:pt x="556" y="670"/>
                  </a:lnTo>
                  <a:lnTo>
                    <a:pt x="556" y="678"/>
                  </a:lnTo>
                  <a:lnTo>
                    <a:pt x="556" y="682"/>
                  </a:lnTo>
                  <a:lnTo>
                    <a:pt x="556" y="684"/>
                  </a:lnTo>
                  <a:lnTo>
                    <a:pt x="552" y="702"/>
                  </a:lnTo>
                  <a:lnTo>
                    <a:pt x="554" y="704"/>
                  </a:lnTo>
                  <a:lnTo>
                    <a:pt x="556" y="708"/>
                  </a:lnTo>
                  <a:lnTo>
                    <a:pt x="558" y="714"/>
                  </a:lnTo>
                  <a:lnTo>
                    <a:pt x="560" y="718"/>
                  </a:lnTo>
                  <a:lnTo>
                    <a:pt x="560" y="722"/>
                  </a:lnTo>
                  <a:lnTo>
                    <a:pt x="560" y="726"/>
                  </a:lnTo>
                  <a:lnTo>
                    <a:pt x="570" y="742"/>
                  </a:lnTo>
                  <a:lnTo>
                    <a:pt x="572" y="740"/>
                  </a:lnTo>
                  <a:lnTo>
                    <a:pt x="574" y="738"/>
                  </a:lnTo>
                  <a:lnTo>
                    <a:pt x="572" y="736"/>
                  </a:lnTo>
                  <a:lnTo>
                    <a:pt x="576" y="738"/>
                  </a:lnTo>
                  <a:lnTo>
                    <a:pt x="578" y="738"/>
                  </a:lnTo>
                  <a:lnTo>
                    <a:pt x="576" y="740"/>
                  </a:lnTo>
                  <a:lnTo>
                    <a:pt x="576" y="744"/>
                  </a:lnTo>
                  <a:lnTo>
                    <a:pt x="576" y="748"/>
                  </a:lnTo>
                  <a:lnTo>
                    <a:pt x="574" y="752"/>
                  </a:lnTo>
                  <a:lnTo>
                    <a:pt x="584" y="756"/>
                  </a:lnTo>
                  <a:lnTo>
                    <a:pt x="580" y="760"/>
                  </a:lnTo>
                  <a:lnTo>
                    <a:pt x="580" y="764"/>
                  </a:lnTo>
                  <a:lnTo>
                    <a:pt x="580" y="768"/>
                  </a:lnTo>
                  <a:lnTo>
                    <a:pt x="582" y="772"/>
                  </a:lnTo>
                  <a:lnTo>
                    <a:pt x="588" y="776"/>
                  </a:lnTo>
                  <a:lnTo>
                    <a:pt x="596" y="782"/>
                  </a:lnTo>
                  <a:lnTo>
                    <a:pt x="594" y="784"/>
                  </a:lnTo>
                  <a:lnTo>
                    <a:pt x="592" y="786"/>
                  </a:lnTo>
                  <a:lnTo>
                    <a:pt x="596" y="788"/>
                  </a:lnTo>
                  <a:lnTo>
                    <a:pt x="596" y="792"/>
                  </a:lnTo>
                  <a:lnTo>
                    <a:pt x="598" y="794"/>
                  </a:lnTo>
                  <a:lnTo>
                    <a:pt x="598" y="804"/>
                  </a:lnTo>
                  <a:lnTo>
                    <a:pt x="600" y="804"/>
                  </a:lnTo>
                  <a:lnTo>
                    <a:pt x="600" y="802"/>
                  </a:lnTo>
                  <a:lnTo>
                    <a:pt x="602" y="802"/>
                  </a:lnTo>
                  <a:lnTo>
                    <a:pt x="616" y="808"/>
                  </a:lnTo>
                  <a:lnTo>
                    <a:pt x="616" y="814"/>
                  </a:lnTo>
                  <a:lnTo>
                    <a:pt x="618" y="814"/>
                  </a:lnTo>
                  <a:lnTo>
                    <a:pt x="620" y="812"/>
                  </a:lnTo>
                  <a:lnTo>
                    <a:pt x="622" y="812"/>
                  </a:lnTo>
                  <a:lnTo>
                    <a:pt x="626" y="816"/>
                  </a:lnTo>
                  <a:lnTo>
                    <a:pt x="628" y="820"/>
                  </a:lnTo>
                  <a:lnTo>
                    <a:pt x="634" y="822"/>
                  </a:lnTo>
                  <a:lnTo>
                    <a:pt x="634" y="826"/>
                  </a:lnTo>
                  <a:lnTo>
                    <a:pt x="634" y="830"/>
                  </a:lnTo>
                  <a:lnTo>
                    <a:pt x="636" y="838"/>
                  </a:lnTo>
                  <a:lnTo>
                    <a:pt x="638" y="844"/>
                  </a:lnTo>
                  <a:lnTo>
                    <a:pt x="642" y="844"/>
                  </a:lnTo>
                  <a:lnTo>
                    <a:pt x="642" y="848"/>
                  </a:lnTo>
                  <a:lnTo>
                    <a:pt x="644" y="852"/>
                  </a:lnTo>
                  <a:lnTo>
                    <a:pt x="644" y="856"/>
                  </a:lnTo>
                  <a:lnTo>
                    <a:pt x="646" y="862"/>
                  </a:lnTo>
                  <a:lnTo>
                    <a:pt x="648" y="866"/>
                  </a:lnTo>
                  <a:lnTo>
                    <a:pt x="652" y="870"/>
                  </a:lnTo>
                  <a:lnTo>
                    <a:pt x="660" y="876"/>
                  </a:lnTo>
                  <a:lnTo>
                    <a:pt x="666" y="878"/>
                  </a:lnTo>
                  <a:lnTo>
                    <a:pt x="670" y="884"/>
                  </a:lnTo>
                  <a:lnTo>
                    <a:pt x="672" y="892"/>
                  </a:lnTo>
                  <a:lnTo>
                    <a:pt x="672" y="910"/>
                  </a:lnTo>
                  <a:lnTo>
                    <a:pt x="660" y="912"/>
                  </a:lnTo>
                  <a:lnTo>
                    <a:pt x="676" y="922"/>
                  </a:lnTo>
                  <a:lnTo>
                    <a:pt x="676" y="926"/>
                  </a:lnTo>
                  <a:lnTo>
                    <a:pt x="682" y="928"/>
                  </a:lnTo>
                  <a:lnTo>
                    <a:pt x="688" y="930"/>
                  </a:lnTo>
                  <a:lnTo>
                    <a:pt x="692" y="938"/>
                  </a:lnTo>
                  <a:lnTo>
                    <a:pt x="696" y="938"/>
                  </a:lnTo>
                  <a:lnTo>
                    <a:pt x="696" y="944"/>
                  </a:lnTo>
                  <a:lnTo>
                    <a:pt x="696" y="950"/>
                  </a:lnTo>
                  <a:lnTo>
                    <a:pt x="696" y="954"/>
                  </a:lnTo>
                  <a:lnTo>
                    <a:pt x="698" y="960"/>
                  </a:lnTo>
                  <a:lnTo>
                    <a:pt x="700" y="962"/>
                  </a:lnTo>
                  <a:lnTo>
                    <a:pt x="704" y="964"/>
                  </a:lnTo>
                  <a:lnTo>
                    <a:pt x="704" y="968"/>
                  </a:lnTo>
                  <a:lnTo>
                    <a:pt x="714" y="978"/>
                  </a:lnTo>
                  <a:lnTo>
                    <a:pt x="720" y="986"/>
                  </a:lnTo>
                  <a:lnTo>
                    <a:pt x="724" y="992"/>
                  </a:lnTo>
                  <a:lnTo>
                    <a:pt x="724" y="988"/>
                  </a:lnTo>
                  <a:lnTo>
                    <a:pt x="728" y="988"/>
                  </a:lnTo>
                  <a:lnTo>
                    <a:pt x="728" y="984"/>
                  </a:lnTo>
                  <a:lnTo>
                    <a:pt x="728" y="980"/>
                  </a:lnTo>
                  <a:lnTo>
                    <a:pt x="724" y="978"/>
                  </a:lnTo>
                  <a:lnTo>
                    <a:pt x="720" y="974"/>
                  </a:lnTo>
                  <a:lnTo>
                    <a:pt x="720" y="972"/>
                  </a:lnTo>
                  <a:lnTo>
                    <a:pt x="718" y="968"/>
                  </a:lnTo>
                  <a:lnTo>
                    <a:pt x="716" y="968"/>
                  </a:lnTo>
                  <a:lnTo>
                    <a:pt x="712" y="966"/>
                  </a:lnTo>
                  <a:lnTo>
                    <a:pt x="714" y="964"/>
                  </a:lnTo>
                  <a:lnTo>
                    <a:pt x="714" y="960"/>
                  </a:lnTo>
                  <a:lnTo>
                    <a:pt x="710" y="960"/>
                  </a:lnTo>
                  <a:lnTo>
                    <a:pt x="708" y="944"/>
                  </a:lnTo>
                  <a:lnTo>
                    <a:pt x="702" y="928"/>
                  </a:lnTo>
                  <a:lnTo>
                    <a:pt x="700" y="928"/>
                  </a:lnTo>
                  <a:lnTo>
                    <a:pt x="698" y="926"/>
                  </a:lnTo>
                  <a:lnTo>
                    <a:pt x="696" y="922"/>
                  </a:lnTo>
                  <a:lnTo>
                    <a:pt x="698" y="916"/>
                  </a:lnTo>
                  <a:lnTo>
                    <a:pt x="694" y="916"/>
                  </a:lnTo>
                  <a:lnTo>
                    <a:pt x="688" y="906"/>
                  </a:lnTo>
                  <a:lnTo>
                    <a:pt x="686" y="894"/>
                  </a:lnTo>
                  <a:lnTo>
                    <a:pt x="680" y="894"/>
                  </a:lnTo>
                  <a:lnTo>
                    <a:pt x="678" y="886"/>
                  </a:lnTo>
                  <a:lnTo>
                    <a:pt x="678" y="878"/>
                  </a:lnTo>
                  <a:lnTo>
                    <a:pt x="672" y="878"/>
                  </a:lnTo>
                  <a:lnTo>
                    <a:pt x="670" y="870"/>
                  </a:lnTo>
                  <a:lnTo>
                    <a:pt x="666" y="862"/>
                  </a:lnTo>
                  <a:lnTo>
                    <a:pt x="660" y="856"/>
                  </a:lnTo>
                  <a:lnTo>
                    <a:pt x="662" y="852"/>
                  </a:lnTo>
                  <a:lnTo>
                    <a:pt x="662" y="846"/>
                  </a:lnTo>
                  <a:lnTo>
                    <a:pt x="672" y="852"/>
                  </a:lnTo>
                  <a:lnTo>
                    <a:pt x="674" y="850"/>
                  </a:lnTo>
                  <a:lnTo>
                    <a:pt x="676" y="848"/>
                  </a:lnTo>
                  <a:lnTo>
                    <a:pt x="682" y="848"/>
                  </a:lnTo>
                  <a:lnTo>
                    <a:pt x="682" y="854"/>
                  </a:lnTo>
                  <a:lnTo>
                    <a:pt x="686" y="854"/>
                  </a:lnTo>
                  <a:lnTo>
                    <a:pt x="686" y="856"/>
                  </a:lnTo>
                  <a:lnTo>
                    <a:pt x="684" y="860"/>
                  </a:lnTo>
                  <a:lnTo>
                    <a:pt x="684" y="864"/>
                  </a:lnTo>
                  <a:lnTo>
                    <a:pt x="692" y="870"/>
                  </a:lnTo>
                  <a:lnTo>
                    <a:pt x="692" y="876"/>
                  </a:lnTo>
                  <a:lnTo>
                    <a:pt x="694" y="882"/>
                  </a:lnTo>
                  <a:lnTo>
                    <a:pt x="702" y="890"/>
                  </a:lnTo>
                  <a:lnTo>
                    <a:pt x="702" y="894"/>
                  </a:lnTo>
                  <a:lnTo>
                    <a:pt x="702" y="898"/>
                  </a:lnTo>
                  <a:lnTo>
                    <a:pt x="704" y="898"/>
                  </a:lnTo>
                  <a:lnTo>
                    <a:pt x="708" y="900"/>
                  </a:lnTo>
                  <a:lnTo>
                    <a:pt x="710" y="904"/>
                  </a:lnTo>
                  <a:lnTo>
                    <a:pt x="714" y="912"/>
                  </a:lnTo>
                  <a:lnTo>
                    <a:pt x="720" y="912"/>
                  </a:lnTo>
                  <a:lnTo>
                    <a:pt x="874" y="918"/>
                  </a:lnTo>
                  <a:lnTo>
                    <a:pt x="878" y="918"/>
                  </a:lnTo>
                  <a:lnTo>
                    <a:pt x="878" y="914"/>
                  </a:lnTo>
                  <a:lnTo>
                    <a:pt x="878" y="912"/>
                  </a:lnTo>
                  <a:lnTo>
                    <a:pt x="880" y="910"/>
                  </a:lnTo>
                  <a:lnTo>
                    <a:pt x="884" y="908"/>
                  </a:lnTo>
                  <a:lnTo>
                    <a:pt x="890" y="906"/>
                  </a:lnTo>
                  <a:lnTo>
                    <a:pt x="892" y="904"/>
                  </a:lnTo>
                  <a:lnTo>
                    <a:pt x="892" y="902"/>
                  </a:lnTo>
                  <a:lnTo>
                    <a:pt x="892" y="900"/>
                  </a:lnTo>
                  <a:lnTo>
                    <a:pt x="892" y="898"/>
                  </a:lnTo>
                  <a:lnTo>
                    <a:pt x="898" y="896"/>
                  </a:lnTo>
                  <a:lnTo>
                    <a:pt x="902" y="896"/>
                  </a:lnTo>
                  <a:lnTo>
                    <a:pt x="908" y="882"/>
                  </a:lnTo>
                  <a:lnTo>
                    <a:pt x="912" y="884"/>
                  </a:lnTo>
                  <a:lnTo>
                    <a:pt x="916" y="884"/>
                  </a:lnTo>
                  <a:lnTo>
                    <a:pt x="920" y="882"/>
                  </a:lnTo>
                  <a:lnTo>
                    <a:pt x="924" y="880"/>
                  </a:lnTo>
                  <a:lnTo>
                    <a:pt x="930" y="874"/>
                  </a:lnTo>
                  <a:lnTo>
                    <a:pt x="936" y="876"/>
                  </a:lnTo>
                  <a:lnTo>
                    <a:pt x="944" y="878"/>
                  </a:lnTo>
                  <a:lnTo>
                    <a:pt x="954" y="882"/>
                  </a:lnTo>
                  <a:lnTo>
                    <a:pt x="956" y="886"/>
                  </a:lnTo>
                  <a:lnTo>
                    <a:pt x="956" y="888"/>
                  </a:lnTo>
                  <a:lnTo>
                    <a:pt x="960" y="888"/>
                  </a:lnTo>
                  <a:lnTo>
                    <a:pt x="962" y="888"/>
                  </a:lnTo>
                  <a:lnTo>
                    <a:pt x="964" y="886"/>
                  </a:lnTo>
                  <a:lnTo>
                    <a:pt x="966" y="886"/>
                  </a:lnTo>
                  <a:lnTo>
                    <a:pt x="964" y="880"/>
                  </a:lnTo>
                  <a:lnTo>
                    <a:pt x="970" y="876"/>
                  </a:lnTo>
                  <a:lnTo>
                    <a:pt x="976" y="884"/>
                  </a:lnTo>
                  <a:lnTo>
                    <a:pt x="980" y="884"/>
                  </a:lnTo>
                  <a:lnTo>
                    <a:pt x="984" y="884"/>
                  </a:lnTo>
                  <a:lnTo>
                    <a:pt x="984" y="888"/>
                  </a:lnTo>
                  <a:lnTo>
                    <a:pt x="986" y="886"/>
                  </a:lnTo>
                  <a:lnTo>
                    <a:pt x="988" y="886"/>
                  </a:lnTo>
                  <a:lnTo>
                    <a:pt x="986" y="884"/>
                  </a:lnTo>
                  <a:lnTo>
                    <a:pt x="982" y="882"/>
                  </a:lnTo>
                  <a:lnTo>
                    <a:pt x="982" y="880"/>
                  </a:lnTo>
                  <a:lnTo>
                    <a:pt x="984" y="878"/>
                  </a:lnTo>
                  <a:lnTo>
                    <a:pt x="984" y="876"/>
                  </a:lnTo>
                  <a:lnTo>
                    <a:pt x="986" y="874"/>
                  </a:lnTo>
                  <a:lnTo>
                    <a:pt x="976" y="870"/>
                  </a:lnTo>
                  <a:lnTo>
                    <a:pt x="974" y="870"/>
                  </a:lnTo>
                  <a:lnTo>
                    <a:pt x="972" y="866"/>
                  </a:lnTo>
                  <a:lnTo>
                    <a:pt x="976" y="868"/>
                  </a:lnTo>
                  <a:lnTo>
                    <a:pt x="978" y="868"/>
                  </a:lnTo>
                  <a:lnTo>
                    <a:pt x="982" y="868"/>
                  </a:lnTo>
                  <a:lnTo>
                    <a:pt x="982" y="864"/>
                  </a:lnTo>
                  <a:lnTo>
                    <a:pt x="996" y="866"/>
                  </a:lnTo>
                  <a:lnTo>
                    <a:pt x="996" y="864"/>
                  </a:lnTo>
                  <a:lnTo>
                    <a:pt x="998" y="864"/>
                  </a:lnTo>
                  <a:lnTo>
                    <a:pt x="1000" y="866"/>
                  </a:lnTo>
                  <a:lnTo>
                    <a:pt x="1002" y="868"/>
                  </a:lnTo>
                  <a:lnTo>
                    <a:pt x="1004" y="868"/>
                  </a:lnTo>
                  <a:lnTo>
                    <a:pt x="1008" y="864"/>
                  </a:lnTo>
                  <a:lnTo>
                    <a:pt x="1014" y="866"/>
                  </a:lnTo>
                  <a:lnTo>
                    <a:pt x="1016" y="864"/>
                  </a:lnTo>
                  <a:lnTo>
                    <a:pt x="1018" y="864"/>
                  </a:lnTo>
                  <a:lnTo>
                    <a:pt x="1020" y="864"/>
                  </a:lnTo>
                  <a:lnTo>
                    <a:pt x="1020" y="866"/>
                  </a:lnTo>
                  <a:lnTo>
                    <a:pt x="1020" y="868"/>
                  </a:lnTo>
                  <a:lnTo>
                    <a:pt x="1024" y="870"/>
                  </a:lnTo>
                  <a:lnTo>
                    <a:pt x="1030" y="870"/>
                  </a:lnTo>
                  <a:lnTo>
                    <a:pt x="1030" y="874"/>
                  </a:lnTo>
                  <a:lnTo>
                    <a:pt x="1032" y="876"/>
                  </a:lnTo>
                  <a:lnTo>
                    <a:pt x="1036" y="876"/>
                  </a:lnTo>
                  <a:lnTo>
                    <a:pt x="1040" y="878"/>
                  </a:lnTo>
                  <a:lnTo>
                    <a:pt x="1044" y="872"/>
                  </a:lnTo>
                  <a:lnTo>
                    <a:pt x="1048" y="872"/>
                  </a:lnTo>
                  <a:lnTo>
                    <a:pt x="1050" y="872"/>
                  </a:lnTo>
                  <a:lnTo>
                    <a:pt x="1052" y="878"/>
                  </a:lnTo>
                  <a:lnTo>
                    <a:pt x="1054" y="882"/>
                  </a:lnTo>
                  <a:lnTo>
                    <a:pt x="1060" y="884"/>
                  </a:lnTo>
                  <a:lnTo>
                    <a:pt x="1060" y="890"/>
                  </a:lnTo>
                  <a:lnTo>
                    <a:pt x="1060" y="898"/>
                  </a:lnTo>
                  <a:lnTo>
                    <a:pt x="1060" y="912"/>
                  </a:lnTo>
                  <a:lnTo>
                    <a:pt x="1064" y="910"/>
                  </a:lnTo>
                  <a:lnTo>
                    <a:pt x="1068" y="910"/>
                  </a:lnTo>
                  <a:lnTo>
                    <a:pt x="1064" y="914"/>
                  </a:lnTo>
                  <a:lnTo>
                    <a:pt x="1064" y="918"/>
                  </a:lnTo>
                  <a:lnTo>
                    <a:pt x="1064" y="922"/>
                  </a:lnTo>
                  <a:lnTo>
                    <a:pt x="1072" y="926"/>
                  </a:lnTo>
                  <a:lnTo>
                    <a:pt x="1072" y="930"/>
                  </a:lnTo>
                  <a:lnTo>
                    <a:pt x="1074" y="936"/>
                  </a:lnTo>
                  <a:lnTo>
                    <a:pt x="1080" y="942"/>
                  </a:lnTo>
                  <a:lnTo>
                    <a:pt x="1078" y="944"/>
                  </a:lnTo>
                  <a:lnTo>
                    <a:pt x="1080" y="948"/>
                  </a:lnTo>
                  <a:lnTo>
                    <a:pt x="1084" y="950"/>
                  </a:lnTo>
                  <a:lnTo>
                    <a:pt x="1088" y="952"/>
                  </a:lnTo>
                  <a:lnTo>
                    <a:pt x="1092" y="936"/>
                  </a:lnTo>
                  <a:lnTo>
                    <a:pt x="1092" y="928"/>
                  </a:lnTo>
                  <a:lnTo>
                    <a:pt x="1092" y="918"/>
                  </a:lnTo>
                  <a:lnTo>
                    <a:pt x="1086" y="898"/>
                  </a:lnTo>
                  <a:lnTo>
                    <a:pt x="1082" y="896"/>
                  </a:lnTo>
                  <a:lnTo>
                    <a:pt x="1084" y="894"/>
                  </a:lnTo>
                  <a:lnTo>
                    <a:pt x="1086" y="892"/>
                  </a:lnTo>
                  <a:lnTo>
                    <a:pt x="1084" y="890"/>
                  </a:lnTo>
                  <a:lnTo>
                    <a:pt x="1080" y="882"/>
                  </a:lnTo>
                  <a:lnTo>
                    <a:pt x="1080" y="876"/>
                  </a:lnTo>
                  <a:lnTo>
                    <a:pt x="1080" y="868"/>
                  </a:lnTo>
                  <a:lnTo>
                    <a:pt x="1074" y="866"/>
                  </a:lnTo>
                  <a:lnTo>
                    <a:pt x="1074" y="864"/>
                  </a:lnTo>
                  <a:lnTo>
                    <a:pt x="1076" y="864"/>
                  </a:lnTo>
                  <a:lnTo>
                    <a:pt x="1078" y="864"/>
                  </a:lnTo>
                  <a:lnTo>
                    <a:pt x="1076" y="862"/>
                  </a:lnTo>
                  <a:lnTo>
                    <a:pt x="1078" y="862"/>
                  </a:lnTo>
                  <a:lnTo>
                    <a:pt x="1080" y="860"/>
                  </a:lnTo>
                  <a:lnTo>
                    <a:pt x="1082" y="860"/>
                  </a:lnTo>
                  <a:lnTo>
                    <a:pt x="1080" y="860"/>
                  </a:lnTo>
                  <a:lnTo>
                    <a:pt x="1078" y="858"/>
                  </a:lnTo>
                  <a:lnTo>
                    <a:pt x="1078" y="856"/>
                  </a:lnTo>
                  <a:lnTo>
                    <a:pt x="1080" y="852"/>
                  </a:lnTo>
                  <a:lnTo>
                    <a:pt x="1084" y="842"/>
                  </a:lnTo>
                  <a:lnTo>
                    <a:pt x="1084" y="838"/>
                  </a:lnTo>
                  <a:lnTo>
                    <a:pt x="1084" y="834"/>
                  </a:lnTo>
                  <a:lnTo>
                    <a:pt x="1088" y="834"/>
                  </a:lnTo>
                  <a:lnTo>
                    <a:pt x="1090" y="834"/>
                  </a:lnTo>
                  <a:lnTo>
                    <a:pt x="1092" y="832"/>
                  </a:lnTo>
                  <a:lnTo>
                    <a:pt x="1092" y="828"/>
                  </a:lnTo>
                  <a:lnTo>
                    <a:pt x="1100" y="826"/>
                  </a:lnTo>
                  <a:lnTo>
                    <a:pt x="1106" y="822"/>
                  </a:lnTo>
                  <a:lnTo>
                    <a:pt x="1106" y="818"/>
                  </a:lnTo>
                  <a:lnTo>
                    <a:pt x="1106" y="816"/>
                  </a:lnTo>
                  <a:lnTo>
                    <a:pt x="1108" y="816"/>
                  </a:lnTo>
                  <a:lnTo>
                    <a:pt x="1112" y="814"/>
                  </a:lnTo>
                  <a:lnTo>
                    <a:pt x="1114" y="814"/>
                  </a:lnTo>
                  <a:lnTo>
                    <a:pt x="1118" y="812"/>
                  </a:lnTo>
                  <a:lnTo>
                    <a:pt x="1122" y="812"/>
                  </a:lnTo>
                  <a:lnTo>
                    <a:pt x="1124" y="808"/>
                  </a:lnTo>
                  <a:lnTo>
                    <a:pt x="1124" y="806"/>
                  </a:lnTo>
                  <a:lnTo>
                    <a:pt x="1128" y="800"/>
                  </a:lnTo>
                  <a:lnTo>
                    <a:pt x="1132" y="798"/>
                  </a:lnTo>
                  <a:lnTo>
                    <a:pt x="1128" y="790"/>
                  </a:lnTo>
                  <a:lnTo>
                    <a:pt x="1136" y="788"/>
                  </a:lnTo>
                  <a:lnTo>
                    <a:pt x="1134" y="784"/>
                  </a:lnTo>
                  <a:lnTo>
                    <a:pt x="1148" y="782"/>
                  </a:lnTo>
                  <a:lnTo>
                    <a:pt x="1146" y="780"/>
                  </a:lnTo>
                  <a:lnTo>
                    <a:pt x="1144" y="776"/>
                  </a:lnTo>
                  <a:lnTo>
                    <a:pt x="1136" y="776"/>
                  </a:lnTo>
                  <a:lnTo>
                    <a:pt x="1136" y="772"/>
                  </a:lnTo>
                  <a:lnTo>
                    <a:pt x="1140" y="772"/>
                  </a:lnTo>
                  <a:lnTo>
                    <a:pt x="1144" y="770"/>
                  </a:lnTo>
                  <a:lnTo>
                    <a:pt x="1144" y="764"/>
                  </a:lnTo>
                  <a:lnTo>
                    <a:pt x="1140" y="762"/>
                  </a:lnTo>
                  <a:lnTo>
                    <a:pt x="1136" y="762"/>
                  </a:lnTo>
                  <a:lnTo>
                    <a:pt x="1134" y="758"/>
                  </a:lnTo>
                  <a:lnTo>
                    <a:pt x="1132" y="756"/>
                  </a:lnTo>
                  <a:lnTo>
                    <a:pt x="1136" y="752"/>
                  </a:lnTo>
                  <a:lnTo>
                    <a:pt x="1138" y="748"/>
                  </a:lnTo>
                  <a:lnTo>
                    <a:pt x="1136" y="746"/>
                  </a:lnTo>
                  <a:lnTo>
                    <a:pt x="1136" y="742"/>
                  </a:lnTo>
                  <a:lnTo>
                    <a:pt x="1134" y="740"/>
                  </a:lnTo>
                  <a:lnTo>
                    <a:pt x="1128" y="738"/>
                  </a:lnTo>
                  <a:lnTo>
                    <a:pt x="1130" y="736"/>
                  </a:lnTo>
                  <a:lnTo>
                    <a:pt x="1132" y="736"/>
                  </a:lnTo>
                  <a:lnTo>
                    <a:pt x="1132" y="732"/>
                  </a:lnTo>
                  <a:lnTo>
                    <a:pt x="1130" y="730"/>
                  </a:lnTo>
                  <a:lnTo>
                    <a:pt x="1134" y="726"/>
                  </a:lnTo>
                  <a:lnTo>
                    <a:pt x="1134" y="724"/>
                  </a:lnTo>
                  <a:lnTo>
                    <a:pt x="1136" y="714"/>
                  </a:lnTo>
                  <a:lnTo>
                    <a:pt x="1140" y="712"/>
                  </a:lnTo>
                  <a:lnTo>
                    <a:pt x="1144" y="712"/>
                  </a:lnTo>
                  <a:lnTo>
                    <a:pt x="1146" y="714"/>
                  </a:lnTo>
                  <a:lnTo>
                    <a:pt x="1146" y="716"/>
                  </a:lnTo>
                  <a:lnTo>
                    <a:pt x="1142" y="720"/>
                  </a:lnTo>
                  <a:lnTo>
                    <a:pt x="1140" y="728"/>
                  </a:lnTo>
                  <a:lnTo>
                    <a:pt x="1140" y="734"/>
                  </a:lnTo>
                  <a:lnTo>
                    <a:pt x="1138" y="736"/>
                  </a:lnTo>
                  <a:lnTo>
                    <a:pt x="1140" y="740"/>
                  </a:lnTo>
                  <a:lnTo>
                    <a:pt x="1144" y="738"/>
                  </a:lnTo>
                  <a:lnTo>
                    <a:pt x="1146" y="738"/>
                  </a:lnTo>
                  <a:lnTo>
                    <a:pt x="1148" y="738"/>
                  </a:lnTo>
                  <a:lnTo>
                    <a:pt x="1148" y="742"/>
                  </a:lnTo>
                  <a:lnTo>
                    <a:pt x="1154" y="742"/>
                  </a:lnTo>
                  <a:lnTo>
                    <a:pt x="1158" y="722"/>
                  </a:lnTo>
                  <a:lnTo>
                    <a:pt x="1154" y="722"/>
                  </a:lnTo>
                  <a:lnTo>
                    <a:pt x="1152" y="720"/>
                  </a:lnTo>
                  <a:lnTo>
                    <a:pt x="1152" y="716"/>
                  </a:lnTo>
                  <a:lnTo>
                    <a:pt x="1162" y="716"/>
                  </a:lnTo>
                  <a:lnTo>
                    <a:pt x="1168" y="714"/>
                  </a:lnTo>
                  <a:lnTo>
                    <a:pt x="1176" y="700"/>
                  </a:lnTo>
                  <a:lnTo>
                    <a:pt x="1170" y="696"/>
                  </a:lnTo>
                  <a:lnTo>
                    <a:pt x="1170" y="694"/>
                  </a:lnTo>
                  <a:lnTo>
                    <a:pt x="1170" y="692"/>
                  </a:lnTo>
                  <a:lnTo>
                    <a:pt x="1172" y="692"/>
                  </a:lnTo>
                  <a:lnTo>
                    <a:pt x="1172" y="690"/>
                  </a:lnTo>
                  <a:lnTo>
                    <a:pt x="1176" y="684"/>
                  </a:lnTo>
                  <a:lnTo>
                    <a:pt x="1182" y="680"/>
                  </a:lnTo>
                  <a:lnTo>
                    <a:pt x="1190" y="680"/>
                  </a:lnTo>
                  <a:lnTo>
                    <a:pt x="1192" y="676"/>
                  </a:lnTo>
                  <a:lnTo>
                    <a:pt x="1196" y="676"/>
                  </a:lnTo>
                  <a:lnTo>
                    <a:pt x="1198" y="678"/>
                  </a:lnTo>
                  <a:lnTo>
                    <a:pt x="1200" y="678"/>
                  </a:lnTo>
                  <a:lnTo>
                    <a:pt x="1202" y="678"/>
                  </a:lnTo>
                  <a:lnTo>
                    <a:pt x="1204" y="670"/>
                  </a:lnTo>
                  <a:lnTo>
                    <a:pt x="1206" y="672"/>
                  </a:lnTo>
                  <a:lnTo>
                    <a:pt x="1208" y="674"/>
                  </a:lnTo>
                  <a:lnTo>
                    <a:pt x="1210" y="674"/>
                  </a:lnTo>
                  <a:lnTo>
                    <a:pt x="1212" y="674"/>
                  </a:lnTo>
                  <a:lnTo>
                    <a:pt x="1212" y="672"/>
                  </a:lnTo>
                  <a:lnTo>
                    <a:pt x="1214" y="672"/>
                  </a:lnTo>
                  <a:lnTo>
                    <a:pt x="1218" y="670"/>
                  </a:lnTo>
                  <a:lnTo>
                    <a:pt x="1208" y="666"/>
                  </a:lnTo>
                  <a:lnTo>
                    <a:pt x="1210" y="662"/>
                  </a:lnTo>
                  <a:lnTo>
                    <a:pt x="1214" y="660"/>
                  </a:lnTo>
                  <a:lnTo>
                    <a:pt x="1214" y="658"/>
                  </a:lnTo>
                  <a:lnTo>
                    <a:pt x="1212" y="656"/>
                  </a:lnTo>
                  <a:lnTo>
                    <a:pt x="1212" y="654"/>
                  </a:lnTo>
                  <a:lnTo>
                    <a:pt x="1216" y="652"/>
                  </a:lnTo>
                  <a:lnTo>
                    <a:pt x="1218" y="646"/>
                  </a:lnTo>
                  <a:lnTo>
                    <a:pt x="1220" y="638"/>
                  </a:lnTo>
                  <a:lnTo>
                    <a:pt x="1226" y="638"/>
                  </a:lnTo>
                  <a:lnTo>
                    <a:pt x="1230" y="638"/>
                  </a:lnTo>
                  <a:lnTo>
                    <a:pt x="1234" y="634"/>
                  </a:lnTo>
                  <a:lnTo>
                    <a:pt x="1238" y="626"/>
                  </a:lnTo>
                  <a:lnTo>
                    <a:pt x="1238" y="632"/>
                  </a:lnTo>
                  <a:lnTo>
                    <a:pt x="1244" y="628"/>
                  </a:lnTo>
                  <a:lnTo>
                    <a:pt x="1244" y="630"/>
                  </a:lnTo>
                  <a:lnTo>
                    <a:pt x="1246" y="630"/>
                  </a:lnTo>
                  <a:lnTo>
                    <a:pt x="1248" y="632"/>
                  </a:lnTo>
                  <a:lnTo>
                    <a:pt x="1258" y="624"/>
                  </a:lnTo>
                  <a:lnTo>
                    <a:pt x="1254" y="614"/>
                  </a:lnTo>
                  <a:lnTo>
                    <a:pt x="1260" y="618"/>
                  </a:lnTo>
                  <a:lnTo>
                    <a:pt x="1264" y="618"/>
                  </a:lnTo>
                  <a:lnTo>
                    <a:pt x="1266" y="616"/>
                  </a:lnTo>
                  <a:lnTo>
                    <a:pt x="1272" y="616"/>
                  </a:lnTo>
                  <a:lnTo>
                    <a:pt x="1270" y="612"/>
                  </a:lnTo>
                  <a:lnTo>
                    <a:pt x="1268" y="610"/>
                  </a:lnTo>
                  <a:lnTo>
                    <a:pt x="1270" y="610"/>
                  </a:lnTo>
                  <a:lnTo>
                    <a:pt x="1272" y="610"/>
                  </a:lnTo>
                  <a:lnTo>
                    <a:pt x="1272" y="614"/>
                  </a:lnTo>
                  <a:lnTo>
                    <a:pt x="1280" y="606"/>
                  </a:lnTo>
                  <a:lnTo>
                    <a:pt x="1286" y="598"/>
                  </a:lnTo>
                  <a:lnTo>
                    <a:pt x="1286" y="600"/>
                  </a:lnTo>
                  <a:lnTo>
                    <a:pt x="1288" y="600"/>
                  </a:lnTo>
                  <a:lnTo>
                    <a:pt x="1290" y="602"/>
                  </a:lnTo>
                  <a:lnTo>
                    <a:pt x="1286" y="602"/>
                  </a:lnTo>
                  <a:lnTo>
                    <a:pt x="1286" y="606"/>
                  </a:lnTo>
                  <a:lnTo>
                    <a:pt x="1284" y="612"/>
                  </a:lnTo>
                  <a:lnTo>
                    <a:pt x="1300" y="608"/>
                  </a:lnTo>
                  <a:lnTo>
                    <a:pt x="1302" y="610"/>
                  </a:lnTo>
                  <a:lnTo>
                    <a:pt x="1302" y="612"/>
                  </a:lnTo>
                  <a:lnTo>
                    <a:pt x="1300" y="612"/>
                  </a:lnTo>
                  <a:lnTo>
                    <a:pt x="1298" y="614"/>
                  </a:lnTo>
                  <a:lnTo>
                    <a:pt x="1298" y="618"/>
                  </a:lnTo>
                  <a:lnTo>
                    <a:pt x="1288" y="616"/>
                  </a:lnTo>
                  <a:lnTo>
                    <a:pt x="1278" y="620"/>
                  </a:lnTo>
                  <a:lnTo>
                    <a:pt x="1278" y="622"/>
                  </a:lnTo>
                  <a:lnTo>
                    <a:pt x="1272" y="622"/>
                  </a:lnTo>
                  <a:lnTo>
                    <a:pt x="1266" y="632"/>
                  </a:lnTo>
                  <a:lnTo>
                    <a:pt x="1266" y="634"/>
                  </a:lnTo>
                  <a:lnTo>
                    <a:pt x="1268" y="636"/>
                  </a:lnTo>
                  <a:lnTo>
                    <a:pt x="1274" y="640"/>
                  </a:lnTo>
                  <a:lnTo>
                    <a:pt x="1276" y="644"/>
                  </a:lnTo>
                  <a:lnTo>
                    <a:pt x="1280" y="644"/>
                  </a:lnTo>
                  <a:lnTo>
                    <a:pt x="1280" y="642"/>
                  </a:lnTo>
                  <a:lnTo>
                    <a:pt x="1282" y="642"/>
                  </a:lnTo>
                  <a:lnTo>
                    <a:pt x="1282" y="644"/>
                  </a:lnTo>
                  <a:lnTo>
                    <a:pt x="1284" y="646"/>
                  </a:lnTo>
                  <a:lnTo>
                    <a:pt x="1292" y="640"/>
                  </a:lnTo>
                  <a:lnTo>
                    <a:pt x="1292" y="636"/>
                  </a:lnTo>
                  <a:lnTo>
                    <a:pt x="1292" y="632"/>
                  </a:lnTo>
                  <a:lnTo>
                    <a:pt x="1294" y="630"/>
                  </a:lnTo>
                  <a:lnTo>
                    <a:pt x="1298" y="628"/>
                  </a:lnTo>
                  <a:lnTo>
                    <a:pt x="1298" y="630"/>
                  </a:lnTo>
                  <a:lnTo>
                    <a:pt x="1300" y="630"/>
                  </a:lnTo>
                  <a:lnTo>
                    <a:pt x="1302" y="630"/>
                  </a:lnTo>
                  <a:lnTo>
                    <a:pt x="1304" y="624"/>
                  </a:lnTo>
                  <a:lnTo>
                    <a:pt x="1308" y="624"/>
                  </a:lnTo>
                  <a:lnTo>
                    <a:pt x="1314" y="624"/>
                  </a:lnTo>
                  <a:lnTo>
                    <a:pt x="1314" y="622"/>
                  </a:lnTo>
                  <a:lnTo>
                    <a:pt x="1320" y="620"/>
                  </a:lnTo>
                  <a:lnTo>
                    <a:pt x="1322" y="618"/>
                  </a:lnTo>
                  <a:lnTo>
                    <a:pt x="1324" y="616"/>
                  </a:lnTo>
                  <a:lnTo>
                    <a:pt x="1324" y="612"/>
                  </a:lnTo>
                  <a:lnTo>
                    <a:pt x="1328" y="612"/>
                  </a:lnTo>
                  <a:lnTo>
                    <a:pt x="1324" y="600"/>
                  </a:lnTo>
                  <a:lnTo>
                    <a:pt x="1318" y="606"/>
                  </a:lnTo>
                  <a:lnTo>
                    <a:pt x="1312" y="606"/>
                  </a:lnTo>
                  <a:lnTo>
                    <a:pt x="1308" y="606"/>
                  </a:lnTo>
                  <a:lnTo>
                    <a:pt x="1304" y="602"/>
                  </a:lnTo>
                  <a:lnTo>
                    <a:pt x="1302" y="602"/>
                  </a:lnTo>
                  <a:lnTo>
                    <a:pt x="1300" y="602"/>
                  </a:lnTo>
                  <a:lnTo>
                    <a:pt x="1300" y="604"/>
                  </a:lnTo>
                  <a:lnTo>
                    <a:pt x="1298" y="604"/>
                  </a:lnTo>
                  <a:lnTo>
                    <a:pt x="1298" y="602"/>
                  </a:lnTo>
                  <a:lnTo>
                    <a:pt x="1296" y="600"/>
                  </a:lnTo>
                  <a:lnTo>
                    <a:pt x="1300" y="600"/>
                  </a:lnTo>
                  <a:lnTo>
                    <a:pt x="1300" y="598"/>
                  </a:lnTo>
                  <a:lnTo>
                    <a:pt x="1302" y="596"/>
                  </a:lnTo>
                  <a:lnTo>
                    <a:pt x="1288" y="592"/>
                  </a:lnTo>
                  <a:lnTo>
                    <a:pt x="1290" y="586"/>
                  </a:lnTo>
                  <a:lnTo>
                    <a:pt x="1290" y="584"/>
                  </a:lnTo>
                  <a:lnTo>
                    <a:pt x="1288" y="582"/>
                  </a:lnTo>
                  <a:lnTo>
                    <a:pt x="1290" y="582"/>
                  </a:lnTo>
                  <a:lnTo>
                    <a:pt x="1290" y="578"/>
                  </a:lnTo>
                  <a:lnTo>
                    <a:pt x="1288" y="580"/>
                  </a:lnTo>
                  <a:lnTo>
                    <a:pt x="1286" y="580"/>
                  </a:lnTo>
                  <a:lnTo>
                    <a:pt x="1284" y="580"/>
                  </a:lnTo>
                  <a:lnTo>
                    <a:pt x="1286" y="576"/>
                  </a:lnTo>
                  <a:lnTo>
                    <a:pt x="1286" y="574"/>
                  </a:lnTo>
                  <a:lnTo>
                    <a:pt x="1288" y="570"/>
                  </a:lnTo>
                  <a:lnTo>
                    <a:pt x="1290" y="566"/>
                  </a:lnTo>
                  <a:lnTo>
                    <a:pt x="1290" y="564"/>
                  </a:lnTo>
                  <a:lnTo>
                    <a:pt x="1288" y="564"/>
                  </a:lnTo>
                  <a:lnTo>
                    <a:pt x="1278" y="566"/>
                  </a:lnTo>
                  <a:lnTo>
                    <a:pt x="1272" y="566"/>
                  </a:lnTo>
                  <a:lnTo>
                    <a:pt x="1270" y="558"/>
                  </a:lnTo>
                  <a:lnTo>
                    <a:pt x="1272" y="558"/>
                  </a:lnTo>
                  <a:lnTo>
                    <a:pt x="1274" y="556"/>
                  </a:lnTo>
                  <a:lnTo>
                    <a:pt x="1278" y="562"/>
                  </a:lnTo>
                  <a:lnTo>
                    <a:pt x="1280" y="560"/>
                  </a:lnTo>
                  <a:lnTo>
                    <a:pt x="1284" y="560"/>
                  </a:lnTo>
                  <a:lnTo>
                    <a:pt x="1286" y="556"/>
                  </a:lnTo>
                  <a:lnTo>
                    <a:pt x="1286" y="552"/>
                  </a:lnTo>
                  <a:lnTo>
                    <a:pt x="1292" y="552"/>
                  </a:lnTo>
                  <a:lnTo>
                    <a:pt x="1292" y="548"/>
                  </a:lnTo>
                  <a:lnTo>
                    <a:pt x="1292" y="542"/>
                  </a:lnTo>
                  <a:lnTo>
                    <a:pt x="1294" y="544"/>
                  </a:lnTo>
                  <a:lnTo>
                    <a:pt x="1294" y="542"/>
                  </a:lnTo>
                  <a:lnTo>
                    <a:pt x="1296" y="540"/>
                  </a:lnTo>
                  <a:lnTo>
                    <a:pt x="1292" y="538"/>
                  </a:lnTo>
                  <a:lnTo>
                    <a:pt x="1290" y="534"/>
                  </a:lnTo>
                  <a:lnTo>
                    <a:pt x="1290" y="532"/>
                  </a:lnTo>
                  <a:lnTo>
                    <a:pt x="1284" y="532"/>
                  </a:lnTo>
                  <a:lnTo>
                    <a:pt x="1276" y="532"/>
                  </a:lnTo>
                  <a:lnTo>
                    <a:pt x="1266" y="534"/>
                  </a:lnTo>
                  <a:lnTo>
                    <a:pt x="1258" y="538"/>
                  </a:lnTo>
                  <a:lnTo>
                    <a:pt x="1246" y="546"/>
                  </a:lnTo>
                  <a:lnTo>
                    <a:pt x="1234" y="556"/>
                  </a:lnTo>
                  <a:lnTo>
                    <a:pt x="1224" y="566"/>
                  </a:lnTo>
                  <a:lnTo>
                    <a:pt x="1216" y="576"/>
                  </a:lnTo>
                  <a:lnTo>
                    <a:pt x="1222" y="568"/>
                  </a:lnTo>
                  <a:lnTo>
                    <a:pt x="1224" y="558"/>
                  </a:lnTo>
                  <a:lnTo>
                    <a:pt x="1222" y="558"/>
                  </a:lnTo>
                  <a:lnTo>
                    <a:pt x="1220" y="558"/>
                  </a:lnTo>
                  <a:lnTo>
                    <a:pt x="1222" y="556"/>
                  </a:lnTo>
                  <a:lnTo>
                    <a:pt x="1224" y="554"/>
                  </a:lnTo>
                  <a:lnTo>
                    <a:pt x="1226" y="554"/>
                  </a:lnTo>
                  <a:lnTo>
                    <a:pt x="1230" y="548"/>
                  </a:lnTo>
                  <a:lnTo>
                    <a:pt x="1234" y="542"/>
                  </a:lnTo>
                  <a:lnTo>
                    <a:pt x="1238" y="542"/>
                  </a:lnTo>
                  <a:lnTo>
                    <a:pt x="1240" y="542"/>
                  </a:lnTo>
                  <a:lnTo>
                    <a:pt x="1240" y="540"/>
                  </a:lnTo>
                  <a:lnTo>
                    <a:pt x="1240" y="536"/>
                  </a:lnTo>
                  <a:lnTo>
                    <a:pt x="1244" y="536"/>
                  </a:lnTo>
                  <a:lnTo>
                    <a:pt x="1246" y="536"/>
                  </a:lnTo>
                  <a:lnTo>
                    <a:pt x="1256" y="526"/>
                  </a:lnTo>
                  <a:lnTo>
                    <a:pt x="1260" y="522"/>
                  </a:lnTo>
                  <a:lnTo>
                    <a:pt x="1262" y="518"/>
                  </a:lnTo>
                  <a:lnTo>
                    <a:pt x="1266" y="516"/>
                  </a:lnTo>
                  <a:lnTo>
                    <a:pt x="1278" y="514"/>
                  </a:lnTo>
                  <a:lnTo>
                    <a:pt x="1288" y="514"/>
                  </a:lnTo>
                  <a:lnTo>
                    <a:pt x="1300" y="516"/>
                  </a:lnTo>
                  <a:lnTo>
                    <a:pt x="1308" y="516"/>
                  </a:lnTo>
                  <a:lnTo>
                    <a:pt x="1310" y="512"/>
                  </a:lnTo>
                  <a:lnTo>
                    <a:pt x="1312" y="512"/>
                  </a:lnTo>
                  <a:lnTo>
                    <a:pt x="1316" y="512"/>
                  </a:lnTo>
                  <a:lnTo>
                    <a:pt x="1316" y="514"/>
                  </a:lnTo>
                  <a:lnTo>
                    <a:pt x="1318" y="516"/>
                  </a:lnTo>
                  <a:lnTo>
                    <a:pt x="1320" y="516"/>
                  </a:lnTo>
                  <a:lnTo>
                    <a:pt x="1322" y="514"/>
                  </a:lnTo>
                  <a:lnTo>
                    <a:pt x="1324" y="512"/>
                  </a:lnTo>
                  <a:lnTo>
                    <a:pt x="1328" y="518"/>
                  </a:lnTo>
                  <a:lnTo>
                    <a:pt x="1334" y="518"/>
                  </a:lnTo>
                  <a:lnTo>
                    <a:pt x="1334" y="514"/>
                  </a:lnTo>
                  <a:lnTo>
                    <a:pt x="1338" y="514"/>
                  </a:lnTo>
                  <a:lnTo>
                    <a:pt x="1340" y="516"/>
                  </a:lnTo>
                  <a:lnTo>
                    <a:pt x="1344" y="516"/>
                  </a:lnTo>
                  <a:lnTo>
                    <a:pt x="1344" y="512"/>
                  </a:lnTo>
                  <a:lnTo>
                    <a:pt x="1348" y="512"/>
                  </a:lnTo>
                  <a:lnTo>
                    <a:pt x="1352" y="512"/>
                  </a:lnTo>
                  <a:lnTo>
                    <a:pt x="1352" y="508"/>
                  </a:lnTo>
                  <a:lnTo>
                    <a:pt x="1354" y="506"/>
                  </a:lnTo>
                  <a:lnTo>
                    <a:pt x="1358" y="504"/>
                  </a:lnTo>
                  <a:lnTo>
                    <a:pt x="1362" y="504"/>
                  </a:lnTo>
                  <a:lnTo>
                    <a:pt x="1364" y="502"/>
                  </a:lnTo>
                  <a:lnTo>
                    <a:pt x="1362" y="496"/>
                  </a:lnTo>
                  <a:lnTo>
                    <a:pt x="1364" y="494"/>
                  </a:lnTo>
                  <a:lnTo>
                    <a:pt x="1366" y="490"/>
                  </a:lnTo>
                  <a:close/>
                  <a:moveTo>
                    <a:pt x="1032" y="186"/>
                  </a:moveTo>
                  <a:lnTo>
                    <a:pt x="1032" y="186"/>
                  </a:lnTo>
                  <a:lnTo>
                    <a:pt x="1034" y="182"/>
                  </a:lnTo>
                  <a:lnTo>
                    <a:pt x="1036" y="182"/>
                  </a:lnTo>
                  <a:lnTo>
                    <a:pt x="1040" y="182"/>
                  </a:lnTo>
                  <a:lnTo>
                    <a:pt x="1042" y="186"/>
                  </a:lnTo>
                  <a:lnTo>
                    <a:pt x="1040" y="188"/>
                  </a:lnTo>
                  <a:lnTo>
                    <a:pt x="1036" y="190"/>
                  </a:lnTo>
                  <a:lnTo>
                    <a:pt x="1036" y="186"/>
                  </a:lnTo>
                  <a:lnTo>
                    <a:pt x="1032" y="186"/>
                  </a:lnTo>
                  <a:close/>
                  <a:moveTo>
                    <a:pt x="912" y="38"/>
                  </a:moveTo>
                  <a:lnTo>
                    <a:pt x="912" y="38"/>
                  </a:lnTo>
                  <a:lnTo>
                    <a:pt x="916" y="38"/>
                  </a:lnTo>
                  <a:lnTo>
                    <a:pt x="914" y="42"/>
                  </a:lnTo>
                  <a:lnTo>
                    <a:pt x="910" y="40"/>
                  </a:lnTo>
                  <a:lnTo>
                    <a:pt x="910" y="38"/>
                  </a:lnTo>
                  <a:lnTo>
                    <a:pt x="912" y="38"/>
                  </a:lnTo>
                  <a:close/>
                  <a:moveTo>
                    <a:pt x="412" y="378"/>
                  </a:moveTo>
                  <a:lnTo>
                    <a:pt x="412" y="378"/>
                  </a:lnTo>
                  <a:lnTo>
                    <a:pt x="414" y="378"/>
                  </a:lnTo>
                  <a:lnTo>
                    <a:pt x="414" y="382"/>
                  </a:lnTo>
                  <a:lnTo>
                    <a:pt x="410" y="378"/>
                  </a:lnTo>
                  <a:lnTo>
                    <a:pt x="408" y="378"/>
                  </a:lnTo>
                  <a:lnTo>
                    <a:pt x="412" y="378"/>
                  </a:lnTo>
                  <a:close/>
                  <a:moveTo>
                    <a:pt x="396" y="354"/>
                  </a:moveTo>
                  <a:lnTo>
                    <a:pt x="396" y="354"/>
                  </a:lnTo>
                  <a:lnTo>
                    <a:pt x="396" y="350"/>
                  </a:lnTo>
                  <a:lnTo>
                    <a:pt x="396" y="348"/>
                  </a:lnTo>
                  <a:lnTo>
                    <a:pt x="398" y="346"/>
                  </a:lnTo>
                  <a:lnTo>
                    <a:pt x="402" y="348"/>
                  </a:lnTo>
                  <a:lnTo>
                    <a:pt x="404" y="350"/>
                  </a:lnTo>
                  <a:lnTo>
                    <a:pt x="402" y="352"/>
                  </a:lnTo>
                  <a:lnTo>
                    <a:pt x="396" y="354"/>
                  </a:lnTo>
                  <a:close/>
                  <a:moveTo>
                    <a:pt x="412" y="344"/>
                  </a:moveTo>
                  <a:lnTo>
                    <a:pt x="412" y="344"/>
                  </a:lnTo>
                  <a:lnTo>
                    <a:pt x="410" y="342"/>
                  </a:lnTo>
                  <a:lnTo>
                    <a:pt x="412" y="340"/>
                  </a:lnTo>
                  <a:lnTo>
                    <a:pt x="414" y="342"/>
                  </a:lnTo>
                  <a:lnTo>
                    <a:pt x="414" y="344"/>
                  </a:lnTo>
                  <a:lnTo>
                    <a:pt x="412" y="344"/>
                  </a:lnTo>
                  <a:close/>
                  <a:moveTo>
                    <a:pt x="568" y="574"/>
                  </a:moveTo>
                  <a:lnTo>
                    <a:pt x="568" y="574"/>
                  </a:lnTo>
                  <a:lnTo>
                    <a:pt x="572" y="574"/>
                  </a:lnTo>
                  <a:lnTo>
                    <a:pt x="574" y="572"/>
                  </a:lnTo>
                  <a:lnTo>
                    <a:pt x="574" y="574"/>
                  </a:lnTo>
                  <a:lnTo>
                    <a:pt x="568" y="578"/>
                  </a:lnTo>
                  <a:lnTo>
                    <a:pt x="566" y="578"/>
                  </a:lnTo>
                  <a:lnTo>
                    <a:pt x="568" y="574"/>
                  </a:lnTo>
                  <a:close/>
                  <a:moveTo>
                    <a:pt x="574" y="568"/>
                  </a:moveTo>
                  <a:lnTo>
                    <a:pt x="574" y="568"/>
                  </a:lnTo>
                  <a:lnTo>
                    <a:pt x="574" y="560"/>
                  </a:lnTo>
                  <a:lnTo>
                    <a:pt x="574" y="558"/>
                  </a:lnTo>
                  <a:lnTo>
                    <a:pt x="576" y="556"/>
                  </a:lnTo>
                  <a:lnTo>
                    <a:pt x="574" y="568"/>
                  </a:lnTo>
                  <a:close/>
                  <a:moveTo>
                    <a:pt x="620" y="252"/>
                  </a:moveTo>
                  <a:lnTo>
                    <a:pt x="620" y="254"/>
                  </a:lnTo>
                  <a:lnTo>
                    <a:pt x="618" y="252"/>
                  </a:lnTo>
                  <a:lnTo>
                    <a:pt x="604" y="254"/>
                  </a:lnTo>
                  <a:lnTo>
                    <a:pt x="588" y="254"/>
                  </a:lnTo>
                  <a:lnTo>
                    <a:pt x="588" y="250"/>
                  </a:lnTo>
                  <a:lnTo>
                    <a:pt x="592" y="250"/>
                  </a:lnTo>
                  <a:lnTo>
                    <a:pt x="596" y="248"/>
                  </a:lnTo>
                  <a:lnTo>
                    <a:pt x="596" y="246"/>
                  </a:lnTo>
                  <a:lnTo>
                    <a:pt x="600" y="244"/>
                  </a:lnTo>
                  <a:lnTo>
                    <a:pt x="604" y="248"/>
                  </a:lnTo>
                  <a:lnTo>
                    <a:pt x="608" y="250"/>
                  </a:lnTo>
                  <a:lnTo>
                    <a:pt x="620" y="252"/>
                  </a:lnTo>
                  <a:close/>
                  <a:moveTo>
                    <a:pt x="604" y="206"/>
                  </a:moveTo>
                  <a:lnTo>
                    <a:pt x="604" y="206"/>
                  </a:lnTo>
                  <a:lnTo>
                    <a:pt x="604" y="212"/>
                  </a:lnTo>
                  <a:lnTo>
                    <a:pt x="612" y="216"/>
                  </a:lnTo>
                  <a:lnTo>
                    <a:pt x="614" y="216"/>
                  </a:lnTo>
                  <a:lnTo>
                    <a:pt x="616" y="218"/>
                  </a:lnTo>
                  <a:lnTo>
                    <a:pt x="616" y="220"/>
                  </a:lnTo>
                  <a:lnTo>
                    <a:pt x="614" y="220"/>
                  </a:lnTo>
                  <a:lnTo>
                    <a:pt x="614" y="218"/>
                  </a:lnTo>
                  <a:lnTo>
                    <a:pt x="612" y="216"/>
                  </a:lnTo>
                  <a:lnTo>
                    <a:pt x="600" y="218"/>
                  </a:lnTo>
                  <a:lnTo>
                    <a:pt x="596" y="218"/>
                  </a:lnTo>
                  <a:lnTo>
                    <a:pt x="592" y="220"/>
                  </a:lnTo>
                  <a:lnTo>
                    <a:pt x="588" y="224"/>
                  </a:lnTo>
                  <a:lnTo>
                    <a:pt x="586" y="228"/>
                  </a:lnTo>
                  <a:lnTo>
                    <a:pt x="584" y="228"/>
                  </a:lnTo>
                  <a:lnTo>
                    <a:pt x="582" y="228"/>
                  </a:lnTo>
                  <a:lnTo>
                    <a:pt x="582" y="226"/>
                  </a:lnTo>
                  <a:lnTo>
                    <a:pt x="588" y="220"/>
                  </a:lnTo>
                  <a:lnTo>
                    <a:pt x="594" y="214"/>
                  </a:lnTo>
                  <a:lnTo>
                    <a:pt x="598" y="214"/>
                  </a:lnTo>
                  <a:lnTo>
                    <a:pt x="602" y="214"/>
                  </a:lnTo>
                  <a:lnTo>
                    <a:pt x="598" y="212"/>
                  </a:lnTo>
                  <a:lnTo>
                    <a:pt x="598" y="210"/>
                  </a:lnTo>
                  <a:lnTo>
                    <a:pt x="592" y="210"/>
                  </a:lnTo>
                  <a:lnTo>
                    <a:pt x="588" y="210"/>
                  </a:lnTo>
                  <a:lnTo>
                    <a:pt x="586" y="214"/>
                  </a:lnTo>
                  <a:lnTo>
                    <a:pt x="580" y="220"/>
                  </a:lnTo>
                  <a:lnTo>
                    <a:pt x="578" y="224"/>
                  </a:lnTo>
                  <a:lnTo>
                    <a:pt x="574" y="224"/>
                  </a:lnTo>
                  <a:lnTo>
                    <a:pt x="564" y="222"/>
                  </a:lnTo>
                  <a:lnTo>
                    <a:pt x="560" y="216"/>
                  </a:lnTo>
                  <a:lnTo>
                    <a:pt x="564" y="216"/>
                  </a:lnTo>
                  <a:lnTo>
                    <a:pt x="564" y="214"/>
                  </a:lnTo>
                  <a:lnTo>
                    <a:pt x="564" y="212"/>
                  </a:lnTo>
                  <a:lnTo>
                    <a:pt x="562" y="212"/>
                  </a:lnTo>
                  <a:lnTo>
                    <a:pt x="562" y="210"/>
                  </a:lnTo>
                  <a:lnTo>
                    <a:pt x="570" y="200"/>
                  </a:lnTo>
                  <a:lnTo>
                    <a:pt x="568" y="198"/>
                  </a:lnTo>
                  <a:lnTo>
                    <a:pt x="566" y="196"/>
                  </a:lnTo>
                  <a:lnTo>
                    <a:pt x="568" y="196"/>
                  </a:lnTo>
                  <a:lnTo>
                    <a:pt x="576" y="196"/>
                  </a:lnTo>
                  <a:lnTo>
                    <a:pt x="582" y="196"/>
                  </a:lnTo>
                  <a:lnTo>
                    <a:pt x="578" y="192"/>
                  </a:lnTo>
                  <a:lnTo>
                    <a:pt x="574" y="188"/>
                  </a:lnTo>
                  <a:lnTo>
                    <a:pt x="564" y="186"/>
                  </a:lnTo>
                  <a:lnTo>
                    <a:pt x="556" y="186"/>
                  </a:lnTo>
                  <a:lnTo>
                    <a:pt x="552" y="186"/>
                  </a:lnTo>
                  <a:lnTo>
                    <a:pt x="550" y="188"/>
                  </a:lnTo>
                  <a:lnTo>
                    <a:pt x="550" y="182"/>
                  </a:lnTo>
                  <a:lnTo>
                    <a:pt x="558" y="182"/>
                  </a:lnTo>
                  <a:lnTo>
                    <a:pt x="570" y="182"/>
                  </a:lnTo>
                  <a:lnTo>
                    <a:pt x="582" y="178"/>
                  </a:lnTo>
                  <a:lnTo>
                    <a:pt x="590" y="176"/>
                  </a:lnTo>
                  <a:lnTo>
                    <a:pt x="596" y="174"/>
                  </a:lnTo>
                  <a:lnTo>
                    <a:pt x="604" y="174"/>
                  </a:lnTo>
                  <a:lnTo>
                    <a:pt x="614" y="178"/>
                  </a:lnTo>
                  <a:lnTo>
                    <a:pt x="610" y="182"/>
                  </a:lnTo>
                  <a:lnTo>
                    <a:pt x="608" y="182"/>
                  </a:lnTo>
                  <a:lnTo>
                    <a:pt x="608" y="180"/>
                  </a:lnTo>
                  <a:lnTo>
                    <a:pt x="606" y="180"/>
                  </a:lnTo>
                  <a:lnTo>
                    <a:pt x="604" y="180"/>
                  </a:lnTo>
                  <a:lnTo>
                    <a:pt x="598" y="184"/>
                  </a:lnTo>
                  <a:lnTo>
                    <a:pt x="600" y="186"/>
                  </a:lnTo>
                  <a:lnTo>
                    <a:pt x="604" y="188"/>
                  </a:lnTo>
                  <a:lnTo>
                    <a:pt x="614" y="190"/>
                  </a:lnTo>
                  <a:lnTo>
                    <a:pt x="620" y="192"/>
                  </a:lnTo>
                  <a:lnTo>
                    <a:pt x="624" y="190"/>
                  </a:lnTo>
                  <a:lnTo>
                    <a:pt x="626" y="190"/>
                  </a:lnTo>
                  <a:lnTo>
                    <a:pt x="628" y="188"/>
                  </a:lnTo>
                  <a:lnTo>
                    <a:pt x="630" y="190"/>
                  </a:lnTo>
                  <a:lnTo>
                    <a:pt x="630" y="194"/>
                  </a:lnTo>
                  <a:lnTo>
                    <a:pt x="626" y="198"/>
                  </a:lnTo>
                  <a:lnTo>
                    <a:pt x="624" y="200"/>
                  </a:lnTo>
                  <a:lnTo>
                    <a:pt x="626" y="204"/>
                  </a:lnTo>
                  <a:lnTo>
                    <a:pt x="628" y="206"/>
                  </a:lnTo>
                  <a:lnTo>
                    <a:pt x="616" y="208"/>
                  </a:lnTo>
                  <a:lnTo>
                    <a:pt x="604" y="206"/>
                  </a:lnTo>
                  <a:close/>
                  <a:moveTo>
                    <a:pt x="686" y="290"/>
                  </a:moveTo>
                  <a:lnTo>
                    <a:pt x="686" y="290"/>
                  </a:lnTo>
                  <a:lnTo>
                    <a:pt x="676" y="286"/>
                  </a:lnTo>
                  <a:lnTo>
                    <a:pt x="672" y="296"/>
                  </a:lnTo>
                  <a:lnTo>
                    <a:pt x="658" y="300"/>
                  </a:lnTo>
                  <a:lnTo>
                    <a:pt x="650" y="302"/>
                  </a:lnTo>
                  <a:lnTo>
                    <a:pt x="644" y="302"/>
                  </a:lnTo>
                  <a:lnTo>
                    <a:pt x="642" y="298"/>
                  </a:lnTo>
                  <a:lnTo>
                    <a:pt x="640" y="294"/>
                  </a:lnTo>
                  <a:lnTo>
                    <a:pt x="636" y="294"/>
                  </a:lnTo>
                  <a:lnTo>
                    <a:pt x="634" y="294"/>
                  </a:lnTo>
                  <a:lnTo>
                    <a:pt x="628" y="292"/>
                  </a:lnTo>
                  <a:lnTo>
                    <a:pt x="626" y="290"/>
                  </a:lnTo>
                  <a:lnTo>
                    <a:pt x="624" y="286"/>
                  </a:lnTo>
                  <a:lnTo>
                    <a:pt x="634" y="288"/>
                  </a:lnTo>
                  <a:lnTo>
                    <a:pt x="638" y="288"/>
                  </a:lnTo>
                  <a:lnTo>
                    <a:pt x="644" y="286"/>
                  </a:lnTo>
                  <a:lnTo>
                    <a:pt x="650" y="280"/>
                  </a:lnTo>
                  <a:lnTo>
                    <a:pt x="652" y="278"/>
                  </a:lnTo>
                  <a:lnTo>
                    <a:pt x="654" y="276"/>
                  </a:lnTo>
                  <a:lnTo>
                    <a:pt x="658" y="276"/>
                  </a:lnTo>
                  <a:lnTo>
                    <a:pt x="662" y="278"/>
                  </a:lnTo>
                  <a:lnTo>
                    <a:pt x="654" y="264"/>
                  </a:lnTo>
                  <a:lnTo>
                    <a:pt x="650" y="256"/>
                  </a:lnTo>
                  <a:lnTo>
                    <a:pt x="650" y="254"/>
                  </a:lnTo>
                  <a:lnTo>
                    <a:pt x="650" y="252"/>
                  </a:lnTo>
                  <a:lnTo>
                    <a:pt x="658" y="254"/>
                  </a:lnTo>
                  <a:lnTo>
                    <a:pt x="662" y="260"/>
                  </a:lnTo>
                  <a:lnTo>
                    <a:pt x="666" y="266"/>
                  </a:lnTo>
                  <a:lnTo>
                    <a:pt x="668" y="272"/>
                  </a:lnTo>
                  <a:lnTo>
                    <a:pt x="680" y="272"/>
                  </a:lnTo>
                  <a:lnTo>
                    <a:pt x="692" y="272"/>
                  </a:lnTo>
                  <a:lnTo>
                    <a:pt x="696" y="268"/>
                  </a:lnTo>
                  <a:lnTo>
                    <a:pt x="700" y="264"/>
                  </a:lnTo>
                  <a:lnTo>
                    <a:pt x="704" y="258"/>
                  </a:lnTo>
                  <a:lnTo>
                    <a:pt x="708" y="254"/>
                  </a:lnTo>
                  <a:lnTo>
                    <a:pt x="716" y="252"/>
                  </a:lnTo>
                  <a:lnTo>
                    <a:pt x="726" y="252"/>
                  </a:lnTo>
                  <a:lnTo>
                    <a:pt x="722" y="256"/>
                  </a:lnTo>
                  <a:lnTo>
                    <a:pt x="724" y="260"/>
                  </a:lnTo>
                  <a:lnTo>
                    <a:pt x="718" y="262"/>
                  </a:lnTo>
                  <a:lnTo>
                    <a:pt x="714" y="264"/>
                  </a:lnTo>
                  <a:lnTo>
                    <a:pt x="714" y="266"/>
                  </a:lnTo>
                  <a:lnTo>
                    <a:pt x="712" y="270"/>
                  </a:lnTo>
                  <a:lnTo>
                    <a:pt x="706" y="272"/>
                  </a:lnTo>
                  <a:lnTo>
                    <a:pt x="698" y="276"/>
                  </a:lnTo>
                  <a:lnTo>
                    <a:pt x="698" y="280"/>
                  </a:lnTo>
                  <a:lnTo>
                    <a:pt x="692" y="284"/>
                  </a:lnTo>
                  <a:lnTo>
                    <a:pt x="686" y="290"/>
                  </a:lnTo>
                  <a:close/>
                  <a:moveTo>
                    <a:pt x="702" y="684"/>
                  </a:moveTo>
                  <a:lnTo>
                    <a:pt x="702" y="684"/>
                  </a:lnTo>
                  <a:lnTo>
                    <a:pt x="700" y="688"/>
                  </a:lnTo>
                  <a:lnTo>
                    <a:pt x="694" y="680"/>
                  </a:lnTo>
                  <a:lnTo>
                    <a:pt x="690" y="674"/>
                  </a:lnTo>
                  <a:lnTo>
                    <a:pt x="692" y="672"/>
                  </a:lnTo>
                  <a:lnTo>
                    <a:pt x="696" y="670"/>
                  </a:lnTo>
                  <a:lnTo>
                    <a:pt x="696" y="676"/>
                  </a:lnTo>
                  <a:lnTo>
                    <a:pt x="700" y="676"/>
                  </a:lnTo>
                  <a:lnTo>
                    <a:pt x="702" y="676"/>
                  </a:lnTo>
                  <a:lnTo>
                    <a:pt x="702" y="682"/>
                  </a:lnTo>
                  <a:lnTo>
                    <a:pt x="702" y="684"/>
                  </a:lnTo>
                  <a:close/>
                  <a:moveTo>
                    <a:pt x="714" y="352"/>
                  </a:moveTo>
                  <a:lnTo>
                    <a:pt x="714" y="352"/>
                  </a:lnTo>
                  <a:lnTo>
                    <a:pt x="712" y="354"/>
                  </a:lnTo>
                  <a:lnTo>
                    <a:pt x="712" y="358"/>
                  </a:lnTo>
                  <a:lnTo>
                    <a:pt x="704" y="358"/>
                  </a:lnTo>
                  <a:lnTo>
                    <a:pt x="700" y="352"/>
                  </a:lnTo>
                  <a:lnTo>
                    <a:pt x="704" y="352"/>
                  </a:lnTo>
                  <a:lnTo>
                    <a:pt x="728" y="328"/>
                  </a:lnTo>
                  <a:lnTo>
                    <a:pt x="730" y="330"/>
                  </a:lnTo>
                  <a:lnTo>
                    <a:pt x="732" y="332"/>
                  </a:lnTo>
                  <a:lnTo>
                    <a:pt x="736" y="332"/>
                  </a:lnTo>
                  <a:lnTo>
                    <a:pt x="738" y="330"/>
                  </a:lnTo>
                  <a:lnTo>
                    <a:pt x="742" y="328"/>
                  </a:lnTo>
                  <a:lnTo>
                    <a:pt x="756" y="330"/>
                  </a:lnTo>
                  <a:lnTo>
                    <a:pt x="744" y="334"/>
                  </a:lnTo>
                  <a:lnTo>
                    <a:pt x="734" y="338"/>
                  </a:lnTo>
                  <a:lnTo>
                    <a:pt x="714" y="352"/>
                  </a:lnTo>
                  <a:close/>
                  <a:moveTo>
                    <a:pt x="764" y="142"/>
                  </a:moveTo>
                  <a:lnTo>
                    <a:pt x="764" y="142"/>
                  </a:lnTo>
                  <a:lnTo>
                    <a:pt x="762" y="138"/>
                  </a:lnTo>
                  <a:lnTo>
                    <a:pt x="762" y="136"/>
                  </a:lnTo>
                  <a:lnTo>
                    <a:pt x="764" y="136"/>
                  </a:lnTo>
                  <a:lnTo>
                    <a:pt x="768" y="140"/>
                  </a:lnTo>
                  <a:lnTo>
                    <a:pt x="768" y="142"/>
                  </a:lnTo>
                  <a:lnTo>
                    <a:pt x="764" y="142"/>
                  </a:lnTo>
                  <a:close/>
                  <a:moveTo>
                    <a:pt x="802" y="354"/>
                  </a:moveTo>
                  <a:lnTo>
                    <a:pt x="802" y="354"/>
                  </a:lnTo>
                  <a:lnTo>
                    <a:pt x="808" y="350"/>
                  </a:lnTo>
                  <a:lnTo>
                    <a:pt x="810" y="354"/>
                  </a:lnTo>
                  <a:lnTo>
                    <a:pt x="810" y="358"/>
                  </a:lnTo>
                  <a:lnTo>
                    <a:pt x="808" y="360"/>
                  </a:lnTo>
                  <a:lnTo>
                    <a:pt x="802" y="360"/>
                  </a:lnTo>
                  <a:lnTo>
                    <a:pt x="802" y="354"/>
                  </a:lnTo>
                  <a:close/>
                  <a:moveTo>
                    <a:pt x="800" y="398"/>
                  </a:moveTo>
                  <a:lnTo>
                    <a:pt x="800" y="398"/>
                  </a:lnTo>
                  <a:lnTo>
                    <a:pt x="800" y="396"/>
                  </a:lnTo>
                  <a:lnTo>
                    <a:pt x="802" y="394"/>
                  </a:lnTo>
                  <a:lnTo>
                    <a:pt x="806" y="396"/>
                  </a:lnTo>
                  <a:lnTo>
                    <a:pt x="804" y="396"/>
                  </a:lnTo>
                  <a:lnTo>
                    <a:pt x="800" y="398"/>
                  </a:lnTo>
                  <a:close/>
                  <a:moveTo>
                    <a:pt x="816" y="390"/>
                  </a:moveTo>
                  <a:lnTo>
                    <a:pt x="816" y="390"/>
                  </a:lnTo>
                  <a:lnTo>
                    <a:pt x="810" y="390"/>
                  </a:lnTo>
                  <a:lnTo>
                    <a:pt x="810" y="384"/>
                  </a:lnTo>
                  <a:lnTo>
                    <a:pt x="808" y="380"/>
                  </a:lnTo>
                  <a:lnTo>
                    <a:pt x="810" y="372"/>
                  </a:lnTo>
                  <a:lnTo>
                    <a:pt x="814" y="366"/>
                  </a:lnTo>
                  <a:lnTo>
                    <a:pt x="818" y="362"/>
                  </a:lnTo>
                  <a:lnTo>
                    <a:pt x="824" y="364"/>
                  </a:lnTo>
                  <a:lnTo>
                    <a:pt x="820" y="378"/>
                  </a:lnTo>
                  <a:lnTo>
                    <a:pt x="816" y="390"/>
                  </a:lnTo>
                  <a:close/>
                  <a:moveTo>
                    <a:pt x="826" y="244"/>
                  </a:moveTo>
                  <a:lnTo>
                    <a:pt x="826" y="244"/>
                  </a:lnTo>
                  <a:lnTo>
                    <a:pt x="824" y="240"/>
                  </a:lnTo>
                  <a:lnTo>
                    <a:pt x="824" y="238"/>
                  </a:lnTo>
                  <a:lnTo>
                    <a:pt x="828" y="234"/>
                  </a:lnTo>
                  <a:lnTo>
                    <a:pt x="832" y="232"/>
                  </a:lnTo>
                  <a:lnTo>
                    <a:pt x="834" y="232"/>
                  </a:lnTo>
                  <a:lnTo>
                    <a:pt x="836" y="232"/>
                  </a:lnTo>
                  <a:lnTo>
                    <a:pt x="836" y="234"/>
                  </a:lnTo>
                  <a:lnTo>
                    <a:pt x="840" y="238"/>
                  </a:lnTo>
                  <a:lnTo>
                    <a:pt x="832" y="246"/>
                  </a:lnTo>
                  <a:lnTo>
                    <a:pt x="826" y="244"/>
                  </a:lnTo>
                  <a:close/>
                  <a:moveTo>
                    <a:pt x="846" y="470"/>
                  </a:moveTo>
                  <a:lnTo>
                    <a:pt x="846" y="470"/>
                  </a:lnTo>
                  <a:lnTo>
                    <a:pt x="846" y="484"/>
                  </a:lnTo>
                  <a:lnTo>
                    <a:pt x="844" y="484"/>
                  </a:lnTo>
                  <a:lnTo>
                    <a:pt x="842" y="482"/>
                  </a:lnTo>
                  <a:lnTo>
                    <a:pt x="842" y="474"/>
                  </a:lnTo>
                  <a:lnTo>
                    <a:pt x="842" y="466"/>
                  </a:lnTo>
                  <a:lnTo>
                    <a:pt x="834" y="460"/>
                  </a:lnTo>
                  <a:lnTo>
                    <a:pt x="838" y="460"/>
                  </a:lnTo>
                  <a:lnTo>
                    <a:pt x="842" y="460"/>
                  </a:lnTo>
                  <a:lnTo>
                    <a:pt x="842" y="458"/>
                  </a:lnTo>
                  <a:lnTo>
                    <a:pt x="842" y="454"/>
                  </a:lnTo>
                  <a:lnTo>
                    <a:pt x="844" y="460"/>
                  </a:lnTo>
                  <a:lnTo>
                    <a:pt x="848" y="464"/>
                  </a:lnTo>
                  <a:lnTo>
                    <a:pt x="848" y="468"/>
                  </a:lnTo>
                  <a:lnTo>
                    <a:pt x="848" y="470"/>
                  </a:lnTo>
                  <a:lnTo>
                    <a:pt x="846" y="470"/>
                  </a:lnTo>
                  <a:close/>
                  <a:moveTo>
                    <a:pt x="864" y="516"/>
                  </a:moveTo>
                  <a:lnTo>
                    <a:pt x="864" y="516"/>
                  </a:lnTo>
                  <a:lnTo>
                    <a:pt x="862" y="508"/>
                  </a:lnTo>
                  <a:lnTo>
                    <a:pt x="860" y="500"/>
                  </a:lnTo>
                  <a:lnTo>
                    <a:pt x="852" y="494"/>
                  </a:lnTo>
                  <a:lnTo>
                    <a:pt x="850" y="488"/>
                  </a:lnTo>
                  <a:lnTo>
                    <a:pt x="850" y="484"/>
                  </a:lnTo>
                  <a:lnTo>
                    <a:pt x="852" y="484"/>
                  </a:lnTo>
                  <a:lnTo>
                    <a:pt x="850" y="482"/>
                  </a:lnTo>
                  <a:lnTo>
                    <a:pt x="852" y="482"/>
                  </a:lnTo>
                  <a:lnTo>
                    <a:pt x="858" y="488"/>
                  </a:lnTo>
                  <a:lnTo>
                    <a:pt x="862" y="496"/>
                  </a:lnTo>
                  <a:lnTo>
                    <a:pt x="870" y="512"/>
                  </a:lnTo>
                  <a:lnTo>
                    <a:pt x="864" y="516"/>
                  </a:lnTo>
                  <a:close/>
                  <a:moveTo>
                    <a:pt x="890" y="494"/>
                  </a:moveTo>
                  <a:lnTo>
                    <a:pt x="890" y="494"/>
                  </a:lnTo>
                  <a:lnTo>
                    <a:pt x="890" y="498"/>
                  </a:lnTo>
                  <a:lnTo>
                    <a:pt x="890" y="502"/>
                  </a:lnTo>
                  <a:lnTo>
                    <a:pt x="892" y="508"/>
                  </a:lnTo>
                  <a:lnTo>
                    <a:pt x="892" y="506"/>
                  </a:lnTo>
                  <a:lnTo>
                    <a:pt x="890" y="506"/>
                  </a:lnTo>
                  <a:lnTo>
                    <a:pt x="888" y="510"/>
                  </a:lnTo>
                  <a:lnTo>
                    <a:pt x="886" y="510"/>
                  </a:lnTo>
                  <a:lnTo>
                    <a:pt x="884" y="510"/>
                  </a:lnTo>
                  <a:lnTo>
                    <a:pt x="882" y="500"/>
                  </a:lnTo>
                  <a:lnTo>
                    <a:pt x="884" y="490"/>
                  </a:lnTo>
                  <a:lnTo>
                    <a:pt x="880" y="486"/>
                  </a:lnTo>
                  <a:lnTo>
                    <a:pt x="880" y="484"/>
                  </a:lnTo>
                  <a:lnTo>
                    <a:pt x="876" y="484"/>
                  </a:lnTo>
                  <a:lnTo>
                    <a:pt x="872" y="484"/>
                  </a:lnTo>
                  <a:lnTo>
                    <a:pt x="874" y="476"/>
                  </a:lnTo>
                  <a:lnTo>
                    <a:pt x="872" y="474"/>
                  </a:lnTo>
                  <a:lnTo>
                    <a:pt x="870" y="474"/>
                  </a:lnTo>
                  <a:lnTo>
                    <a:pt x="870" y="476"/>
                  </a:lnTo>
                  <a:lnTo>
                    <a:pt x="868" y="478"/>
                  </a:lnTo>
                  <a:lnTo>
                    <a:pt x="868" y="474"/>
                  </a:lnTo>
                  <a:lnTo>
                    <a:pt x="866" y="470"/>
                  </a:lnTo>
                  <a:lnTo>
                    <a:pt x="862" y="468"/>
                  </a:lnTo>
                  <a:lnTo>
                    <a:pt x="856" y="466"/>
                  </a:lnTo>
                  <a:lnTo>
                    <a:pt x="858" y="458"/>
                  </a:lnTo>
                  <a:lnTo>
                    <a:pt x="852" y="458"/>
                  </a:lnTo>
                  <a:lnTo>
                    <a:pt x="852" y="456"/>
                  </a:lnTo>
                  <a:lnTo>
                    <a:pt x="850" y="454"/>
                  </a:lnTo>
                  <a:lnTo>
                    <a:pt x="850" y="452"/>
                  </a:lnTo>
                  <a:lnTo>
                    <a:pt x="858" y="440"/>
                  </a:lnTo>
                  <a:lnTo>
                    <a:pt x="860" y="442"/>
                  </a:lnTo>
                  <a:lnTo>
                    <a:pt x="862" y="442"/>
                  </a:lnTo>
                  <a:lnTo>
                    <a:pt x="864" y="442"/>
                  </a:lnTo>
                  <a:lnTo>
                    <a:pt x="864" y="438"/>
                  </a:lnTo>
                  <a:lnTo>
                    <a:pt x="864" y="436"/>
                  </a:lnTo>
                  <a:lnTo>
                    <a:pt x="866" y="434"/>
                  </a:lnTo>
                  <a:lnTo>
                    <a:pt x="866" y="438"/>
                  </a:lnTo>
                  <a:lnTo>
                    <a:pt x="868" y="438"/>
                  </a:lnTo>
                  <a:lnTo>
                    <a:pt x="870" y="438"/>
                  </a:lnTo>
                  <a:lnTo>
                    <a:pt x="868" y="444"/>
                  </a:lnTo>
                  <a:lnTo>
                    <a:pt x="868" y="450"/>
                  </a:lnTo>
                  <a:lnTo>
                    <a:pt x="870" y="454"/>
                  </a:lnTo>
                  <a:lnTo>
                    <a:pt x="874" y="460"/>
                  </a:lnTo>
                  <a:lnTo>
                    <a:pt x="880" y="470"/>
                  </a:lnTo>
                  <a:lnTo>
                    <a:pt x="880" y="474"/>
                  </a:lnTo>
                  <a:lnTo>
                    <a:pt x="880" y="478"/>
                  </a:lnTo>
                  <a:lnTo>
                    <a:pt x="884" y="484"/>
                  </a:lnTo>
                  <a:lnTo>
                    <a:pt x="890" y="490"/>
                  </a:lnTo>
                  <a:lnTo>
                    <a:pt x="892" y="490"/>
                  </a:lnTo>
                  <a:lnTo>
                    <a:pt x="894" y="490"/>
                  </a:lnTo>
                  <a:lnTo>
                    <a:pt x="892" y="492"/>
                  </a:lnTo>
                  <a:lnTo>
                    <a:pt x="890" y="494"/>
                  </a:lnTo>
                  <a:close/>
                  <a:moveTo>
                    <a:pt x="1106" y="622"/>
                  </a:moveTo>
                  <a:lnTo>
                    <a:pt x="1106" y="622"/>
                  </a:lnTo>
                  <a:lnTo>
                    <a:pt x="1106" y="628"/>
                  </a:lnTo>
                  <a:lnTo>
                    <a:pt x="1102" y="628"/>
                  </a:lnTo>
                  <a:lnTo>
                    <a:pt x="1102" y="626"/>
                  </a:lnTo>
                  <a:lnTo>
                    <a:pt x="1104" y="624"/>
                  </a:lnTo>
                  <a:lnTo>
                    <a:pt x="1106" y="622"/>
                  </a:lnTo>
                  <a:close/>
                  <a:moveTo>
                    <a:pt x="1092" y="588"/>
                  </a:moveTo>
                  <a:lnTo>
                    <a:pt x="1092" y="588"/>
                  </a:lnTo>
                  <a:lnTo>
                    <a:pt x="1094" y="588"/>
                  </a:lnTo>
                  <a:lnTo>
                    <a:pt x="1096" y="586"/>
                  </a:lnTo>
                  <a:lnTo>
                    <a:pt x="1100" y="588"/>
                  </a:lnTo>
                  <a:lnTo>
                    <a:pt x="1100" y="590"/>
                  </a:lnTo>
                  <a:lnTo>
                    <a:pt x="1098" y="592"/>
                  </a:lnTo>
                  <a:lnTo>
                    <a:pt x="1092" y="590"/>
                  </a:lnTo>
                  <a:lnTo>
                    <a:pt x="1090" y="590"/>
                  </a:lnTo>
                  <a:lnTo>
                    <a:pt x="1092" y="588"/>
                  </a:lnTo>
                  <a:close/>
                  <a:moveTo>
                    <a:pt x="986" y="516"/>
                  </a:moveTo>
                  <a:lnTo>
                    <a:pt x="990" y="514"/>
                  </a:lnTo>
                  <a:lnTo>
                    <a:pt x="1000" y="522"/>
                  </a:lnTo>
                  <a:lnTo>
                    <a:pt x="1002" y="526"/>
                  </a:lnTo>
                  <a:lnTo>
                    <a:pt x="1000" y="528"/>
                  </a:lnTo>
                  <a:lnTo>
                    <a:pt x="996" y="528"/>
                  </a:lnTo>
                  <a:lnTo>
                    <a:pt x="992" y="528"/>
                  </a:lnTo>
                  <a:lnTo>
                    <a:pt x="990" y="526"/>
                  </a:lnTo>
                  <a:lnTo>
                    <a:pt x="988" y="526"/>
                  </a:lnTo>
                  <a:lnTo>
                    <a:pt x="986" y="526"/>
                  </a:lnTo>
                  <a:lnTo>
                    <a:pt x="986" y="516"/>
                  </a:lnTo>
                  <a:close/>
                  <a:moveTo>
                    <a:pt x="952" y="876"/>
                  </a:moveTo>
                  <a:lnTo>
                    <a:pt x="952" y="876"/>
                  </a:lnTo>
                  <a:lnTo>
                    <a:pt x="952" y="874"/>
                  </a:lnTo>
                  <a:lnTo>
                    <a:pt x="952" y="872"/>
                  </a:lnTo>
                  <a:lnTo>
                    <a:pt x="954" y="872"/>
                  </a:lnTo>
                  <a:lnTo>
                    <a:pt x="956" y="874"/>
                  </a:lnTo>
                  <a:lnTo>
                    <a:pt x="954" y="876"/>
                  </a:lnTo>
                  <a:lnTo>
                    <a:pt x="952" y="876"/>
                  </a:lnTo>
                  <a:close/>
                  <a:moveTo>
                    <a:pt x="1048" y="638"/>
                  </a:moveTo>
                  <a:lnTo>
                    <a:pt x="1048" y="638"/>
                  </a:lnTo>
                  <a:lnTo>
                    <a:pt x="1052" y="628"/>
                  </a:lnTo>
                  <a:lnTo>
                    <a:pt x="1052" y="622"/>
                  </a:lnTo>
                  <a:lnTo>
                    <a:pt x="1052" y="614"/>
                  </a:lnTo>
                  <a:lnTo>
                    <a:pt x="1048" y="606"/>
                  </a:lnTo>
                  <a:lnTo>
                    <a:pt x="1040" y="606"/>
                  </a:lnTo>
                  <a:lnTo>
                    <a:pt x="1040" y="604"/>
                  </a:lnTo>
                  <a:lnTo>
                    <a:pt x="1036" y="600"/>
                  </a:lnTo>
                  <a:lnTo>
                    <a:pt x="1034" y="606"/>
                  </a:lnTo>
                  <a:lnTo>
                    <a:pt x="1030" y="610"/>
                  </a:lnTo>
                  <a:lnTo>
                    <a:pt x="1028" y="610"/>
                  </a:lnTo>
                  <a:lnTo>
                    <a:pt x="1028" y="616"/>
                  </a:lnTo>
                  <a:lnTo>
                    <a:pt x="1024" y="616"/>
                  </a:lnTo>
                  <a:lnTo>
                    <a:pt x="1020" y="616"/>
                  </a:lnTo>
                  <a:lnTo>
                    <a:pt x="1018" y="618"/>
                  </a:lnTo>
                  <a:lnTo>
                    <a:pt x="1020" y="622"/>
                  </a:lnTo>
                  <a:lnTo>
                    <a:pt x="1020" y="628"/>
                  </a:lnTo>
                  <a:lnTo>
                    <a:pt x="1016" y="628"/>
                  </a:lnTo>
                  <a:lnTo>
                    <a:pt x="1018" y="644"/>
                  </a:lnTo>
                  <a:lnTo>
                    <a:pt x="1018" y="650"/>
                  </a:lnTo>
                  <a:lnTo>
                    <a:pt x="1018" y="658"/>
                  </a:lnTo>
                  <a:lnTo>
                    <a:pt x="1008" y="672"/>
                  </a:lnTo>
                  <a:lnTo>
                    <a:pt x="1006" y="672"/>
                  </a:lnTo>
                  <a:lnTo>
                    <a:pt x="1002" y="672"/>
                  </a:lnTo>
                  <a:lnTo>
                    <a:pt x="998" y="662"/>
                  </a:lnTo>
                  <a:lnTo>
                    <a:pt x="996" y="650"/>
                  </a:lnTo>
                  <a:lnTo>
                    <a:pt x="998" y="640"/>
                  </a:lnTo>
                  <a:lnTo>
                    <a:pt x="1000" y="626"/>
                  </a:lnTo>
                  <a:lnTo>
                    <a:pt x="1004" y="626"/>
                  </a:lnTo>
                  <a:lnTo>
                    <a:pt x="1006" y="622"/>
                  </a:lnTo>
                  <a:lnTo>
                    <a:pt x="1006" y="614"/>
                  </a:lnTo>
                  <a:lnTo>
                    <a:pt x="1004" y="616"/>
                  </a:lnTo>
                  <a:lnTo>
                    <a:pt x="1000" y="618"/>
                  </a:lnTo>
                  <a:lnTo>
                    <a:pt x="1000" y="622"/>
                  </a:lnTo>
                  <a:lnTo>
                    <a:pt x="998" y="622"/>
                  </a:lnTo>
                  <a:lnTo>
                    <a:pt x="994" y="622"/>
                  </a:lnTo>
                  <a:lnTo>
                    <a:pt x="1002" y="610"/>
                  </a:lnTo>
                  <a:lnTo>
                    <a:pt x="1004" y="604"/>
                  </a:lnTo>
                  <a:lnTo>
                    <a:pt x="1008" y="600"/>
                  </a:lnTo>
                  <a:lnTo>
                    <a:pt x="1014" y="600"/>
                  </a:lnTo>
                  <a:lnTo>
                    <a:pt x="1024" y="598"/>
                  </a:lnTo>
                  <a:lnTo>
                    <a:pt x="1026" y="594"/>
                  </a:lnTo>
                  <a:lnTo>
                    <a:pt x="1028" y="594"/>
                  </a:lnTo>
                  <a:lnTo>
                    <a:pt x="1030" y="596"/>
                  </a:lnTo>
                  <a:lnTo>
                    <a:pt x="1032" y="596"/>
                  </a:lnTo>
                  <a:lnTo>
                    <a:pt x="1034" y="598"/>
                  </a:lnTo>
                  <a:lnTo>
                    <a:pt x="1038" y="598"/>
                  </a:lnTo>
                  <a:lnTo>
                    <a:pt x="1038" y="594"/>
                  </a:lnTo>
                  <a:lnTo>
                    <a:pt x="1040" y="594"/>
                  </a:lnTo>
                  <a:lnTo>
                    <a:pt x="1042" y="598"/>
                  </a:lnTo>
                  <a:lnTo>
                    <a:pt x="1046" y="598"/>
                  </a:lnTo>
                  <a:lnTo>
                    <a:pt x="1048" y="596"/>
                  </a:lnTo>
                  <a:lnTo>
                    <a:pt x="1046" y="596"/>
                  </a:lnTo>
                  <a:lnTo>
                    <a:pt x="1044" y="594"/>
                  </a:lnTo>
                  <a:lnTo>
                    <a:pt x="1042" y="590"/>
                  </a:lnTo>
                  <a:lnTo>
                    <a:pt x="1038" y="590"/>
                  </a:lnTo>
                  <a:lnTo>
                    <a:pt x="1032" y="590"/>
                  </a:lnTo>
                  <a:lnTo>
                    <a:pt x="1032" y="580"/>
                  </a:lnTo>
                  <a:lnTo>
                    <a:pt x="1028" y="582"/>
                  </a:lnTo>
                  <a:lnTo>
                    <a:pt x="1022" y="584"/>
                  </a:lnTo>
                  <a:lnTo>
                    <a:pt x="1016" y="588"/>
                  </a:lnTo>
                  <a:lnTo>
                    <a:pt x="1008" y="588"/>
                  </a:lnTo>
                  <a:lnTo>
                    <a:pt x="1004" y="586"/>
                  </a:lnTo>
                  <a:lnTo>
                    <a:pt x="1002" y="584"/>
                  </a:lnTo>
                  <a:lnTo>
                    <a:pt x="1000" y="578"/>
                  </a:lnTo>
                  <a:lnTo>
                    <a:pt x="996" y="578"/>
                  </a:lnTo>
                  <a:lnTo>
                    <a:pt x="994" y="580"/>
                  </a:lnTo>
                  <a:lnTo>
                    <a:pt x="988" y="580"/>
                  </a:lnTo>
                  <a:lnTo>
                    <a:pt x="990" y="580"/>
                  </a:lnTo>
                  <a:lnTo>
                    <a:pt x="988" y="578"/>
                  </a:lnTo>
                  <a:lnTo>
                    <a:pt x="988" y="576"/>
                  </a:lnTo>
                  <a:lnTo>
                    <a:pt x="994" y="574"/>
                  </a:lnTo>
                  <a:lnTo>
                    <a:pt x="996" y="572"/>
                  </a:lnTo>
                  <a:lnTo>
                    <a:pt x="998" y="572"/>
                  </a:lnTo>
                  <a:lnTo>
                    <a:pt x="996" y="570"/>
                  </a:lnTo>
                  <a:lnTo>
                    <a:pt x="996" y="568"/>
                  </a:lnTo>
                  <a:lnTo>
                    <a:pt x="984" y="576"/>
                  </a:lnTo>
                  <a:lnTo>
                    <a:pt x="970" y="582"/>
                  </a:lnTo>
                  <a:lnTo>
                    <a:pt x="970" y="584"/>
                  </a:lnTo>
                  <a:lnTo>
                    <a:pt x="966" y="584"/>
                  </a:lnTo>
                  <a:lnTo>
                    <a:pt x="964" y="582"/>
                  </a:lnTo>
                  <a:lnTo>
                    <a:pt x="962" y="580"/>
                  </a:lnTo>
                  <a:lnTo>
                    <a:pt x="960" y="578"/>
                  </a:lnTo>
                  <a:lnTo>
                    <a:pt x="946" y="580"/>
                  </a:lnTo>
                  <a:lnTo>
                    <a:pt x="954" y="572"/>
                  </a:lnTo>
                  <a:lnTo>
                    <a:pt x="960" y="568"/>
                  </a:lnTo>
                  <a:lnTo>
                    <a:pt x="966" y="566"/>
                  </a:lnTo>
                  <a:lnTo>
                    <a:pt x="972" y="564"/>
                  </a:lnTo>
                  <a:lnTo>
                    <a:pt x="978" y="560"/>
                  </a:lnTo>
                  <a:lnTo>
                    <a:pt x="980" y="554"/>
                  </a:lnTo>
                  <a:lnTo>
                    <a:pt x="982" y="550"/>
                  </a:lnTo>
                  <a:lnTo>
                    <a:pt x="984" y="548"/>
                  </a:lnTo>
                  <a:lnTo>
                    <a:pt x="986" y="548"/>
                  </a:lnTo>
                  <a:lnTo>
                    <a:pt x="990" y="548"/>
                  </a:lnTo>
                  <a:lnTo>
                    <a:pt x="990" y="546"/>
                  </a:lnTo>
                  <a:lnTo>
                    <a:pt x="990" y="542"/>
                  </a:lnTo>
                  <a:lnTo>
                    <a:pt x="992" y="546"/>
                  </a:lnTo>
                  <a:lnTo>
                    <a:pt x="994" y="548"/>
                  </a:lnTo>
                  <a:lnTo>
                    <a:pt x="994" y="544"/>
                  </a:lnTo>
                  <a:lnTo>
                    <a:pt x="994" y="542"/>
                  </a:lnTo>
                  <a:lnTo>
                    <a:pt x="996" y="540"/>
                  </a:lnTo>
                  <a:lnTo>
                    <a:pt x="1004" y="540"/>
                  </a:lnTo>
                  <a:lnTo>
                    <a:pt x="1014" y="542"/>
                  </a:lnTo>
                  <a:lnTo>
                    <a:pt x="1018" y="552"/>
                  </a:lnTo>
                  <a:lnTo>
                    <a:pt x="1020" y="556"/>
                  </a:lnTo>
                  <a:lnTo>
                    <a:pt x="1024" y="560"/>
                  </a:lnTo>
                  <a:lnTo>
                    <a:pt x="1028" y="560"/>
                  </a:lnTo>
                  <a:lnTo>
                    <a:pt x="1032" y="560"/>
                  </a:lnTo>
                  <a:lnTo>
                    <a:pt x="1032" y="568"/>
                  </a:lnTo>
                  <a:lnTo>
                    <a:pt x="1038" y="570"/>
                  </a:lnTo>
                  <a:lnTo>
                    <a:pt x="1040" y="574"/>
                  </a:lnTo>
                  <a:lnTo>
                    <a:pt x="1038" y="578"/>
                  </a:lnTo>
                  <a:lnTo>
                    <a:pt x="1038" y="582"/>
                  </a:lnTo>
                  <a:lnTo>
                    <a:pt x="1040" y="586"/>
                  </a:lnTo>
                  <a:lnTo>
                    <a:pt x="1044" y="586"/>
                  </a:lnTo>
                  <a:lnTo>
                    <a:pt x="1046" y="586"/>
                  </a:lnTo>
                  <a:lnTo>
                    <a:pt x="1046" y="590"/>
                  </a:lnTo>
                  <a:lnTo>
                    <a:pt x="1064" y="594"/>
                  </a:lnTo>
                  <a:lnTo>
                    <a:pt x="1080" y="598"/>
                  </a:lnTo>
                  <a:lnTo>
                    <a:pt x="1082" y="596"/>
                  </a:lnTo>
                  <a:lnTo>
                    <a:pt x="1086" y="596"/>
                  </a:lnTo>
                  <a:lnTo>
                    <a:pt x="1090" y="602"/>
                  </a:lnTo>
                  <a:lnTo>
                    <a:pt x="1096" y="604"/>
                  </a:lnTo>
                  <a:lnTo>
                    <a:pt x="1096" y="608"/>
                  </a:lnTo>
                  <a:lnTo>
                    <a:pt x="1096" y="614"/>
                  </a:lnTo>
                  <a:lnTo>
                    <a:pt x="1098" y="616"/>
                  </a:lnTo>
                  <a:lnTo>
                    <a:pt x="1102" y="620"/>
                  </a:lnTo>
                  <a:lnTo>
                    <a:pt x="1096" y="620"/>
                  </a:lnTo>
                  <a:lnTo>
                    <a:pt x="1096" y="626"/>
                  </a:lnTo>
                  <a:lnTo>
                    <a:pt x="1092" y="626"/>
                  </a:lnTo>
                  <a:lnTo>
                    <a:pt x="1090" y="624"/>
                  </a:lnTo>
                  <a:lnTo>
                    <a:pt x="1090" y="622"/>
                  </a:lnTo>
                  <a:lnTo>
                    <a:pt x="1080" y="620"/>
                  </a:lnTo>
                  <a:lnTo>
                    <a:pt x="1076" y="624"/>
                  </a:lnTo>
                  <a:lnTo>
                    <a:pt x="1074" y="630"/>
                  </a:lnTo>
                  <a:lnTo>
                    <a:pt x="1074" y="646"/>
                  </a:lnTo>
                  <a:lnTo>
                    <a:pt x="1068" y="648"/>
                  </a:lnTo>
                  <a:lnTo>
                    <a:pt x="1066" y="650"/>
                  </a:lnTo>
                  <a:lnTo>
                    <a:pt x="1060" y="632"/>
                  </a:lnTo>
                  <a:lnTo>
                    <a:pt x="1054" y="632"/>
                  </a:lnTo>
                  <a:lnTo>
                    <a:pt x="1052" y="636"/>
                  </a:lnTo>
                  <a:lnTo>
                    <a:pt x="1048" y="638"/>
                  </a:lnTo>
                  <a:close/>
                  <a:moveTo>
                    <a:pt x="1064" y="654"/>
                  </a:moveTo>
                  <a:lnTo>
                    <a:pt x="1064" y="654"/>
                  </a:lnTo>
                  <a:lnTo>
                    <a:pt x="1062" y="658"/>
                  </a:lnTo>
                  <a:lnTo>
                    <a:pt x="1062" y="662"/>
                  </a:lnTo>
                  <a:lnTo>
                    <a:pt x="1060" y="662"/>
                  </a:lnTo>
                  <a:lnTo>
                    <a:pt x="1060" y="658"/>
                  </a:lnTo>
                  <a:lnTo>
                    <a:pt x="1062" y="656"/>
                  </a:lnTo>
                  <a:lnTo>
                    <a:pt x="1064" y="654"/>
                  </a:lnTo>
                  <a:close/>
                  <a:moveTo>
                    <a:pt x="1106" y="646"/>
                  </a:moveTo>
                  <a:lnTo>
                    <a:pt x="1106" y="646"/>
                  </a:lnTo>
                  <a:lnTo>
                    <a:pt x="1106" y="650"/>
                  </a:lnTo>
                  <a:lnTo>
                    <a:pt x="1108" y="654"/>
                  </a:lnTo>
                  <a:lnTo>
                    <a:pt x="1098" y="662"/>
                  </a:lnTo>
                  <a:lnTo>
                    <a:pt x="1092" y="666"/>
                  </a:lnTo>
                  <a:lnTo>
                    <a:pt x="1086" y="670"/>
                  </a:lnTo>
                  <a:lnTo>
                    <a:pt x="1082" y="668"/>
                  </a:lnTo>
                  <a:lnTo>
                    <a:pt x="1078" y="670"/>
                  </a:lnTo>
                  <a:lnTo>
                    <a:pt x="1078" y="672"/>
                  </a:lnTo>
                  <a:lnTo>
                    <a:pt x="1074" y="676"/>
                  </a:lnTo>
                  <a:lnTo>
                    <a:pt x="1070" y="678"/>
                  </a:lnTo>
                  <a:lnTo>
                    <a:pt x="1064" y="680"/>
                  </a:lnTo>
                  <a:lnTo>
                    <a:pt x="1060" y="680"/>
                  </a:lnTo>
                  <a:lnTo>
                    <a:pt x="1058" y="676"/>
                  </a:lnTo>
                  <a:lnTo>
                    <a:pt x="1060" y="676"/>
                  </a:lnTo>
                  <a:lnTo>
                    <a:pt x="1058" y="672"/>
                  </a:lnTo>
                  <a:lnTo>
                    <a:pt x="1054" y="672"/>
                  </a:lnTo>
                  <a:lnTo>
                    <a:pt x="1050" y="672"/>
                  </a:lnTo>
                  <a:lnTo>
                    <a:pt x="1056" y="666"/>
                  </a:lnTo>
                  <a:lnTo>
                    <a:pt x="1058" y="664"/>
                  </a:lnTo>
                  <a:lnTo>
                    <a:pt x="1060" y="662"/>
                  </a:lnTo>
                  <a:lnTo>
                    <a:pt x="1060" y="664"/>
                  </a:lnTo>
                  <a:lnTo>
                    <a:pt x="1060" y="666"/>
                  </a:lnTo>
                  <a:lnTo>
                    <a:pt x="1062" y="668"/>
                  </a:lnTo>
                  <a:lnTo>
                    <a:pt x="1066" y="668"/>
                  </a:lnTo>
                  <a:lnTo>
                    <a:pt x="1068" y="666"/>
                  </a:lnTo>
                  <a:lnTo>
                    <a:pt x="1070" y="664"/>
                  </a:lnTo>
                  <a:lnTo>
                    <a:pt x="1082" y="654"/>
                  </a:lnTo>
                  <a:lnTo>
                    <a:pt x="1090" y="654"/>
                  </a:lnTo>
                  <a:lnTo>
                    <a:pt x="1092" y="650"/>
                  </a:lnTo>
                  <a:lnTo>
                    <a:pt x="1098" y="650"/>
                  </a:lnTo>
                  <a:lnTo>
                    <a:pt x="1104" y="650"/>
                  </a:lnTo>
                  <a:lnTo>
                    <a:pt x="1104" y="646"/>
                  </a:lnTo>
                  <a:lnTo>
                    <a:pt x="1096" y="644"/>
                  </a:lnTo>
                  <a:lnTo>
                    <a:pt x="1102" y="642"/>
                  </a:lnTo>
                  <a:lnTo>
                    <a:pt x="1104" y="640"/>
                  </a:lnTo>
                  <a:lnTo>
                    <a:pt x="1108" y="636"/>
                  </a:lnTo>
                  <a:lnTo>
                    <a:pt x="1114" y="636"/>
                  </a:lnTo>
                  <a:lnTo>
                    <a:pt x="1120" y="636"/>
                  </a:lnTo>
                  <a:lnTo>
                    <a:pt x="1130" y="638"/>
                  </a:lnTo>
                  <a:lnTo>
                    <a:pt x="1132" y="636"/>
                  </a:lnTo>
                  <a:lnTo>
                    <a:pt x="1134" y="634"/>
                  </a:lnTo>
                  <a:lnTo>
                    <a:pt x="1130" y="634"/>
                  </a:lnTo>
                  <a:lnTo>
                    <a:pt x="1126" y="632"/>
                  </a:lnTo>
                  <a:lnTo>
                    <a:pt x="1124" y="628"/>
                  </a:lnTo>
                  <a:lnTo>
                    <a:pt x="1132" y="630"/>
                  </a:lnTo>
                  <a:lnTo>
                    <a:pt x="1140" y="630"/>
                  </a:lnTo>
                  <a:lnTo>
                    <a:pt x="1148" y="624"/>
                  </a:lnTo>
                  <a:lnTo>
                    <a:pt x="1146" y="634"/>
                  </a:lnTo>
                  <a:lnTo>
                    <a:pt x="1142" y="638"/>
                  </a:lnTo>
                  <a:lnTo>
                    <a:pt x="1138" y="642"/>
                  </a:lnTo>
                  <a:lnTo>
                    <a:pt x="1134" y="644"/>
                  </a:lnTo>
                  <a:lnTo>
                    <a:pt x="1122" y="646"/>
                  </a:lnTo>
                  <a:lnTo>
                    <a:pt x="1106" y="646"/>
                  </a:lnTo>
                  <a:close/>
                  <a:moveTo>
                    <a:pt x="1148" y="714"/>
                  </a:moveTo>
                  <a:lnTo>
                    <a:pt x="1148" y="714"/>
                  </a:lnTo>
                  <a:lnTo>
                    <a:pt x="1146" y="714"/>
                  </a:lnTo>
                  <a:lnTo>
                    <a:pt x="1146" y="712"/>
                  </a:lnTo>
                  <a:lnTo>
                    <a:pt x="1148" y="710"/>
                  </a:lnTo>
                  <a:lnTo>
                    <a:pt x="1150" y="710"/>
                  </a:lnTo>
                  <a:lnTo>
                    <a:pt x="1148" y="714"/>
                  </a:lnTo>
                  <a:close/>
                  <a:moveTo>
                    <a:pt x="1164" y="394"/>
                  </a:moveTo>
                  <a:lnTo>
                    <a:pt x="1164" y="394"/>
                  </a:lnTo>
                  <a:lnTo>
                    <a:pt x="1168" y="396"/>
                  </a:lnTo>
                  <a:lnTo>
                    <a:pt x="1168" y="398"/>
                  </a:lnTo>
                  <a:lnTo>
                    <a:pt x="1166" y="400"/>
                  </a:lnTo>
                  <a:lnTo>
                    <a:pt x="1162" y="400"/>
                  </a:lnTo>
                  <a:lnTo>
                    <a:pt x="1162" y="396"/>
                  </a:lnTo>
                  <a:lnTo>
                    <a:pt x="1162" y="394"/>
                  </a:lnTo>
                  <a:lnTo>
                    <a:pt x="1164" y="394"/>
                  </a:lnTo>
                  <a:close/>
                  <a:moveTo>
                    <a:pt x="1170" y="612"/>
                  </a:moveTo>
                  <a:lnTo>
                    <a:pt x="1170" y="612"/>
                  </a:lnTo>
                  <a:lnTo>
                    <a:pt x="1168" y="608"/>
                  </a:lnTo>
                  <a:lnTo>
                    <a:pt x="1168" y="606"/>
                  </a:lnTo>
                  <a:lnTo>
                    <a:pt x="1170" y="606"/>
                  </a:lnTo>
                  <a:lnTo>
                    <a:pt x="1172" y="608"/>
                  </a:lnTo>
                  <a:lnTo>
                    <a:pt x="1174" y="610"/>
                  </a:lnTo>
                  <a:lnTo>
                    <a:pt x="1174" y="612"/>
                  </a:lnTo>
                  <a:lnTo>
                    <a:pt x="1170" y="612"/>
                  </a:lnTo>
                  <a:close/>
                  <a:moveTo>
                    <a:pt x="1180" y="404"/>
                  </a:moveTo>
                  <a:lnTo>
                    <a:pt x="1180" y="404"/>
                  </a:lnTo>
                  <a:lnTo>
                    <a:pt x="1178" y="410"/>
                  </a:lnTo>
                  <a:lnTo>
                    <a:pt x="1178" y="408"/>
                  </a:lnTo>
                  <a:lnTo>
                    <a:pt x="1180" y="404"/>
                  </a:lnTo>
                  <a:close/>
                  <a:moveTo>
                    <a:pt x="1178" y="624"/>
                  </a:moveTo>
                  <a:lnTo>
                    <a:pt x="1178" y="624"/>
                  </a:lnTo>
                  <a:lnTo>
                    <a:pt x="1178" y="620"/>
                  </a:lnTo>
                  <a:lnTo>
                    <a:pt x="1180" y="620"/>
                  </a:lnTo>
                  <a:lnTo>
                    <a:pt x="1182" y="620"/>
                  </a:lnTo>
                  <a:lnTo>
                    <a:pt x="1180" y="622"/>
                  </a:lnTo>
                  <a:lnTo>
                    <a:pt x="1178" y="624"/>
                  </a:lnTo>
                  <a:close/>
                  <a:moveTo>
                    <a:pt x="1192" y="498"/>
                  </a:moveTo>
                  <a:lnTo>
                    <a:pt x="1192" y="498"/>
                  </a:lnTo>
                  <a:lnTo>
                    <a:pt x="1188" y="506"/>
                  </a:lnTo>
                  <a:lnTo>
                    <a:pt x="1184" y="510"/>
                  </a:lnTo>
                  <a:lnTo>
                    <a:pt x="1180" y="512"/>
                  </a:lnTo>
                  <a:lnTo>
                    <a:pt x="1178" y="512"/>
                  </a:lnTo>
                  <a:lnTo>
                    <a:pt x="1176" y="512"/>
                  </a:lnTo>
                  <a:lnTo>
                    <a:pt x="1180" y="506"/>
                  </a:lnTo>
                  <a:lnTo>
                    <a:pt x="1190" y="496"/>
                  </a:lnTo>
                  <a:lnTo>
                    <a:pt x="1192" y="496"/>
                  </a:lnTo>
                  <a:lnTo>
                    <a:pt x="1192" y="498"/>
                  </a:lnTo>
                  <a:close/>
                  <a:moveTo>
                    <a:pt x="1272" y="606"/>
                  </a:moveTo>
                  <a:lnTo>
                    <a:pt x="1272" y="606"/>
                  </a:lnTo>
                  <a:lnTo>
                    <a:pt x="1274" y="606"/>
                  </a:lnTo>
                  <a:lnTo>
                    <a:pt x="1272" y="608"/>
                  </a:lnTo>
                  <a:lnTo>
                    <a:pt x="1272" y="610"/>
                  </a:lnTo>
                  <a:lnTo>
                    <a:pt x="1270" y="606"/>
                  </a:lnTo>
                  <a:lnTo>
                    <a:pt x="1272" y="606"/>
                  </a:lnTo>
                  <a:close/>
                  <a:moveTo>
                    <a:pt x="1226" y="470"/>
                  </a:moveTo>
                  <a:lnTo>
                    <a:pt x="1226" y="470"/>
                  </a:lnTo>
                  <a:lnTo>
                    <a:pt x="1224" y="470"/>
                  </a:lnTo>
                  <a:lnTo>
                    <a:pt x="1226" y="468"/>
                  </a:lnTo>
                  <a:lnTo>
                    <a:pt x="1224" y="468"/>
                  </a:lnTo>
                  <a:lnTo>
                    <a:pt x="1226" y="464"/>
                  </a:lnTo>
                  <a:lnTo>
                    <a:pt x="1228" y="460"/>
                  </a:lnTo>
                  <a:lnTo>
                    <a:pt x="1230" y="458"/>
                  </a:lnTo>
                  <a:lnTo>
                    <a:pt x="1232" y="458"/>
                  </a:lnTo>
                  <a:lnTo>
                    <a:pt x="1232" y="462"/>
                  </a:lnTo>
                  <a:lnTo>
                    <a:pt x="1232" y="466"/>
                  </a:lnTo>
                  <a:lnTo>
                    <a:pt x="1226" y="470"/>
                  </a:lnTo>
                  <a:close/>
                  <a:moveTo>
                    <a:pt x="1242" y="444"/>
                  </a:moveTo>
                  <a:lnTo>
                    <a:pt x="1242" y="444"/>
                  </a:lnTo>
                  <a:lnTo>
                    <a:pt x="1238" y="444"/>
                  </a:lnTo>
                  <a:lnTo>
                    <a:pt x="1236" y="442"/>
                  </a:lnTo>
                  <a:lnTo>
                    <a:pt x="1238" y="438"/>
                  </a:lnTo>
                  <a:lnTo>
                    <a:pt x="1242" y="436"/>
                  </a:lnTo>
                  <a:lnTo>
                    <a:pt x="1244" y="438"/>
                  </a:lnTo>
                  <a:lnTo>
                    <a:pt x="1244" y="440"/>
                  </a:lnTo>
                  <a:lnTo>
                    <a:pt x="1242" y="444"/>
                  </a:lnTo>
                  <a:close/>
                  <a:moveTo>
                    <a:pt x="1298" y="460"/>
                  </a:moveTo>
                  <a:lnTo>
                    <a:pt x="1298" y="460"/>
                  </a:lnTo>
                  <a:lnTo>
                    <a:pt x="1298" y="462"/>
                  </a:lnTo>
                  <a:lnTo>
                    <a:pt x="1296" y="462"/>
                  </a:lnTo>
                  <a:lnTo>
                    <a:pt x="1294" y="456"/>
                  </a:lnTo>
                  <a:lnTo>
                    <a:pt x="1292" y="452"/>
                  </a:lnTo>
                  <a:lnTo>
                    <a:pt x="1294" y="452"/>
                  </a:lnTo>
                  <a:lnTo>
                    <a:pt x="1296" y="454"/>
                  </a:lnTo>
                  <a:lnTo>
                    <a:pt x="1298" y="458"/>
                  </a:lnTo>
                  <a:lnTo>
                    <a:pt x="1300" y="460"/>
                  </a:lnTo>
                  <a:lnTo>
                    <a:pt x="1298" y="460"/>
                  </a:lnTo>
                  <a:close/>
                </a:path>
              </a:pathLst>
            </a:custGeom>
            <a:solidFill>
              <a:srgbClr val="B7BCBE"/>
            </a:solidFill>
            <a:ln w="3175" cmpd="sng">
              <a:solidFill>
                <a:schemeClr val="bg1"/>
              </a:solidFill>
              <a:prstDash val="solid"/>
              <a:round/>
            </a:ln>
          </p:spPr>
          <p:txBody>
            <a:bodyPr/>
            <a:lstStyle/>
            <a:p>
              <a:endParaRPr lang="en-GB"/>
            </a:p>
          </p:txBody>
        </p:sp>
        <p:sp>
          <p:nvSpPr>
            <p:cNvPr id="249" name="Freeform 312"/>
            <p:cNvSpPr/>
            <p:nvPr/>
          </p:nvSpPr>
          <p:spPr bwMode="auto">
            <a:xfrm>
              <a:off x="5866646" y="3578219"/>
              <a:ext cx="69385" cy="92049"/>
            </a:xfrm>
            <a:custGeom>
              <a:gdLst>
                <a:gd name="T0" fmla="*/ 8 w 24"/>
                <a:gd name="T1" fmla="*/ 30 h 32"/>
                <a:gd name="T2" fmla="*/ 8 w 24"/>
                <a:gd name="T3" fmla="*/ 30 h 32"/>
                <a:gd name="T4" fmla="*/ 6 w 24"/>
                <a:gd name="T5" fmla="*/ 26 h 32"/>
                <a:gd name="T6" fmla="*/ 6 w 24"/>
                <a:gd name="T7" fmla="*/ 22 h 32"/>
                <a:gd name="T8" fmla="*/ 6 w 24"/>
                <a:gd name="T9" fmla="*/ 22 h 32"/>
                <a:gd name="T10" fmla="*/ 12 w 24"/>
                <a:gd name="T11" fmla="*/ 18 h 32"/>
                <a:gd name="T12" fmla="*/ 12 w 24"/>
                <a:gd name="T13" fmla="*/ 18 h 32"/>
                <a:gd name="T14" fmla="*/ 12 w 24"/>
                <a:gd name="T15" fmla="*/ 14 h 32"/>
                <a:gd name="T16" fmla="*/ 12 w 24"/>
                <a:gd name="T17" fmla="*/ 12 h 32"/>
                <a:gd name="T18" fmla="*/ 12 w 24"/>
                <a:gd name="T19" fmla="*/ 8 h 32"/>
                <a:gd name="T20" fmla="*/ 12 w 24"/>
                <a:gd name="T21" fmla="*/ 8 h 32"/>
                <a:gd name="T22" fmla="*/ 20 w 24"/>
                <a:gd name="T23" fmla="*/ 4 h 32"/>
                <a:gd name="T24" fmla="*/ 24 w 24"/>
                <a:gd name="T25" fmla="*/ 2 h 32"/>
                <a:gd name="T26" fmla="*/ 24 w 24"/>
                <a:gd name="T27" fmla="*/ 0 h 32"/>
                <a:gd name="T28" fmla="*/ 22 w 24"/>
                <a:gd name="T29" fmla="*/ 0 h 32"/>
                <a:gd name="T30" fmla="*/ 18 w 24"/>
                <a:gd name="T31" fmla="*/ 4 h 32"/>
                <a:gd name="T32" fmla="*/ 18 w 24"/>
                <a:gd name="T33" fmla="*/ 4 h 32"/>
                <a:gd name="T34" fmla="*/ 14 w 24"/>
                <a:gd name="T35" fmla="*/ 4 h 32"/>
                <a:gd name="T36" fmla="*/ 10 w 24"/>
                <a:gd name="T37" fmla="*/ 2 h 32"/>
                <a:gd name="T38" fmla="*/ 10 w 24"/>
                <a:gd name="T39" fmla="*/ 2 h 32"/>
                <a:gd name="T40" fmla="*/ 4 w 24"/>
                <a:gd name="T41" fmla="*/ 14 h 32"/>
                <a:gd name="T42" fmla="*/ 0 w 24"/>
                <a:gd name="T43" fmla="*/ 30 h 32"/>
                <a:gd name="T44" fmla="*/ 6 w 24"/>
                <a:gd name="T45" fmla="*/ 32 h 32"/>
                <a:gd name="T46" fmla="*/ 6 w 24"/>
                <a:gd name="T47" fmla="*/ 32 h 32"/>
                <a:gd name="T48" fmla="*/ 8 w 24"/>
                <a:gd name="T49" fmla="*/ 30 h 32"/>
                <a:gd name="T50" fmla="*/ 8 w 24"/>
                <a:gd name="T51" fmla="*/ 30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32"/>
                <a:gd name="T80" fmla="*/ 24 w 24"/>
                <a:gd name="T81" fmla="*/ 32 h 32"/>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32">
                  <a:moveTo>
                    <a:pt x="8" y="30"/>
                  </a:moveTo>
                  <a:lnTo>
                    <a:pt x="8" y="30"/>
                  </a:lnTo>
                  <a:lnTo>
                    <a:pt x="6" y="26"/>
                  </a:lnTo>
                  <a:lnTo>
                    <a:pt x="6" y="22"/>
                  </a:lnTo>
                  <a:lnTo>
                    <a:pt x="12" y="18"/>
                  </a:lnTo>
                  <a:lnTo>
                    <a:pt x="12" y="14"/>
                  </a:lnTo>
                  <a:lnTo>
                    <a:pt x="12" y="12"/>
                  </a:lnTo>
                  <a:lnTo>
                    <a:pt x="12" y="8"/>
                  </a:lnTo>
                  <a:lnTo>
                    <a:pt x="20" y="4"/>
                  </a:lnTo>
                  <a:lnTo>
                    <a:pt x="24" y="2"/>
                  </a:lnTo>
                  <a:lnTo>
                    <a:pt x="24" y="0"/>
                  </a:lnTo>
                  <a:lnTo>
                    <a:pt x="22" y="0"/>
                  </a:lnTo>
                  <a:lnTo>
                    <a:pt x="18" y="4"/>
                  </a:lnTo>
                  <a:lnTo>
                    <a:pt x="14" y="4"/>
                  </a:lnTo>
                  <a:lnTo>
                    <a:pt x="10" y="2"/>
                  </a:lnTo>
                  <a:lnTo>
                    <a:pt x="4" y="14"/>
                  </a:lnTo>
                  <a:lnTo>
                    <a:pt x="0" y="30"/>
                  </a:lnTo>
                  <a:lnTo>
                    <a:pt x="6" y="32"/>
                  </a:lnTo>
                  <a:lnTo>
                    <a:pt x="8" y="30"/>
                  </a:lnTo>
                  <a:close/>
                </a:path>
              </a:pathLst>
            </a:custGeom>
            <a:solidFill>
              <a:srgbClr val="B7BCBE"/>
            </a:solidFill>
            <a:ln w="3175" cmpd="sng">
              <a:solidFill>
                <a:schemeClr val="bg1"/>
              </a:solidFill>
              <a:prstDash val="solid"/>
              <a:round/>
            </a:ln>
          </p:spPr>
          <p:txBody>
            <a:bodyPr/>
            <a:lstStyle/>
            <a:p>
              <a:endParaRPr lang="en-GB"/>
            </a:p>
          </p:txBody>
        </p:sp>
        <p:sp>
          <p:nvSpPr>
            <p:cNvPr id="250" name="Freeform 313"/>
            <p:cNvSpPr/>
            <p:nvPr/>
          </p:nvSpPr>
          <p:spPr bwMode="auto">
            <a:xfrm>
              <a:off x="5931076" y="3641200"/>
              <a:ext cx="4957" cy="2421"/>
            </a:xfrm>
            <a:custGeom>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0" y="0"/>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51" name="Freeform 314"/>
            <p:cNvSpPr/>
            <p:nvPr/>
          </p:nvSpPr>
          <p:spPr bwMode="auto">
            <a:xfrm>
              <a:off x="5883995" y="3624245"/>
              <a:ext cx="59474" cy="46024"/>
            </a:xfrm>
            <a:custGeom>
              <a:gdLst>
                <a:gd name="T0" fmla="*/ 18 w 20"/>
                <a:gd name="T1" fmla="*/ 6 h 16"/>
                <a:gd name="T2" fmla="*/ 18 w 20"/>
                <a:gd name="T3" fmla="*/ 6 h 16"/>
                <a:gd name="T4" fmla="*/ 16 w 20"/>
                <a:gd name="T5" fmla="*/ 6 h 16"/>
                <a:gd name="T6" fmla="*/ 16 w 20"/>
                <a:gd name="T7" fmla="*/ 6 h 16"/>
                <a:gd name="T8" fmla="*/ 18 w 20"/>
                <a:gd name="T9" fmla="*/ 6 h 16"/>
                <a:gd name="T10" fmla="*/ 18 w 20"/>
                <a:gd name="T11" fmla="*/ 6 h 16"/>
                <a:gd name="T12" fmla="*/ 18 w 20"/>
                <a:gd name="T13" fmla="*/ 2 h 16"/>
                <a:gd name="T14" fmla="*/ 16 w 20"/>
                <a:gd name="T15" fmla="*/ 0 h 16"/>
                <a:gd name="T16" fmla="*/ 16 w 20"/>
                <a:gd name="T17" fmla="*/ 0 h 16"/>
                <a:gd name="T18" fmla="*/ 8 w 20"/>
                <a:gd name="T19" fmla="*/ 4 h 16"/>
                <a:gd name="T20" fmla="*/ 8 w 20"/>
                <a:gd name="T21" fmla="*/ 4 h 16"/>
                <a:gd name="T22" fmla="*/ 8 w 20"/>
                <a:gd name="T23" fmla="*/ 8 h 16"/>
                <a:gd name="T24" fmla="*/ 8 w 20"/>
                <a:gd name="T25" fmla="*/ 10 h 16"/>
                <a:gd name="T26" fmla="*/ 6 w 20"/>
                <a:gd name="T27" fmla="*/ 12 h 16"/>
                <a:gd name="T28" fmla="*/ 6 w 20"/>
                <a:gd name="T29" fmla="*/ 12 h 16"/>
                <a:gd name="T30" fmla="*/ 2 w 20"/>
                <a:gd name="T31" fmla="*/ 14 h 16"/>
                <a:gd name="T32" fmla="*/ 2 w 20"/>
                <a:gd name="T33" fmla="*/ 14 h 16"/>
                <a:gd name="T34" fmla="*/ 2 w 20"/>
                <a:gd name="T35" fmla="*/ 16 h 16"/>
                <a:gd name="T36" fmla="*/ 0 w 20"/>
                <a:gd name="T37" fmla="*/ 16 h 16"/>
                <a:gd name="T38" fmla="*/ 0 w 20"/>
                <a:gd name="T39" fmla="*/ 16 h 16"/>
                <a:gd name="T40" fmla="*/ 2 w 20"/>
                <a:gd name="T41" fmla="*/ 16 h 16"/>
                <a:gd name="T42" fmla="*/ 6 w 20"/>
                <a:gd name="T43" fmla="*/ 16 h 16"/>
                <a:gd name="T44" fmla="*/ 14 w 20"/>
                <a:gd name="T45" fmla="*/ 14 h 16"/>
                <a:gd name="T46" fmla="*/ 16 w 20"/>
                <a:gd name="T47" fmla="*/ 8 h 16"/>
                <a:gd name="T48" fmla="*/ 20 w 20"/>
                <a:gd name="T49" fmla="*/ 8 h 16"/>
                <a:gd name="T50" fmla="*/ 20 w 20"/>
                <a:gd name="T51" fmla="*/ 8 h 16"/>
                <a:gd name="T52" fmla="*/ 18 w 20"/>
                <a:gd name="T53" fmla="*/ 6 h 16"/>
                <a:gd name="T54" fmla="*/ 18 w 20"/>
                <a:gd name="T55" fmla="*/ 6 h 1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
                <a:gd name="T85" fmla="*/ 0 h 16"/>
                <a:gd name="T86" fmla="*/ 20 w 20"/>
                <a:gd name="T87" fmla="*/ 16 h 16"/>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 h="16">
                  <a:moveTo>
                    <a:pt x="18" y="6"/>
                  </a:moveTo>
                  <a:lnTo>
                    <a:pt x="18" y="6"/>
                  </a:lnTo>
                  <a:lnTo>
                    <a:pt x="16" y="6"/>
                  </a:lnTo>
                  <a:lnTo>
                    <a:pt x="18" y="6"/>
                  </a:lnTo>
                  <a:lnTo>
                    <a:pt x="18" y="2"/>
                  </a:lnTo>
                  <a:lnTo>
                    <a:pt x="16" y="0"/>
                  </a:lnTo>
                  <a:lnTo>
                    <a:pt x="8" y="4"/>
                  </a:lnTo>
                  <a:lnTo>
                    <a:pt x="8" y="8"/>
                  </a:lnTo>
                  <a:lnTo>
                    <a:pt x="8" y="10"/>
                  </a:lnTo>
                  <a:lnTo>
                    <a:pt x="6" y="12"/>
                  </a:lnTo>
                  <a:lnTo>
                    <a:pt x="2" y="14"/>
                  </a:lnTo>
                  <a:lnTo>
                    <a:pt x="2" y="16"/>
                  </a:lnTo>
                  <a:lnTo>
                    <a:pt x="0" y="16"/>
                  </a:lnTo>
                  <a:lnTo>
                    <a:pt x="2" y="16"/>
                  </a:lnTo>
                  <a:lnTo>
                    <a:pt x="6" y="16"/>
                  </a:lnTo>
                  <a:lnTo>
                    <a:pt x="14" y="14"/>
                  </a:lnTo>
                  <a:lnTo>
                    <a:pt x="16" y="8"/>
                  </a:lnTo>
                  <a:lnTo>
                    <a:pt x="20" y="8"/>
                  </a:lnTo>
                  <a:lnTo>
                    <a:pt x="18" y="6"/>
                  </a:lnTo>
                  <a:close/>
                </a:path>
              </a:pathLst>
            </a:custGeom>
            <a:solidFill>
              <a:srgbClr val="B7BCBE"/>
            </a:solidFill>
            <a:ln w="3175" cmpd="sng">
              <a:solidFill>
                <a:schemeClr val="bg1"/>
              </a:solidFill>
              <a:prstDash val="solid"/>
              <a:round/>
            </a:ln>
          </p:spPr>
          <p:txBody>
            <a:bodyPr/>
            <a:lstStyle/>
            <a:p>
              <a:endParaRPr lang="en-GB"/>
            </a:p>
          </p:txBody>
        </p:sp>
        <p:sp>
          <p:nvSpPr>
            <p:cNvPr id="252" name="Freeform 315"/>
            <p:cNvSpPr/>
            <p:nvPr/>
          </p:nvSpPr>
          <p:spPr bwMode="auto">
            <a:xfrm>
              <a:off x="4810993" y="4455112"/>
              <a:ext cx="17346" cy="16955"/>
            </a:xfrm>
            <a:custGeom>
              <a:gdLst>
                <a:gd name="T0" fmla="*/ 0 w 6"/>
                <a:gd name="T1" fmla="*/ 0 h 6"/>
                <a:gd name="T2" fmla="*/ 2 w 6"/>
                <a:gd name="T3" fmla="*/ 6 h 6"/>
                <a:gd name="T4" fmla="*/ 2 w 6"/>
                <a:gd name="T5" fmla="*/ 6 h 6"/>
                <a:gd name="T6" fmla="*/ 4 w 6"/>
                <a:gd name="T7" fmla="*/ 6 h 6"/>
                <a:gd name="T8" fmla="*/ 6 w 6"/>
                <a:gd name="T9" fmla="*/ 4 h 6"/>
                <a:gd name="T10" fmla="*/ 4 w 6"/>
                <a:gd name="T11" fmla="*/ 2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2" y="6"/>
                  </a:lnTo>
                  <a:lnTo>
                    <a:pt x="4" y="6"/>
                  </a:lnTo>
                  <a:lnTo>
                    <a:pt x="6"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53" name="Freeform 316"/>
            <p:cNvSpPr/>
            <p:nvPr/>
          </p:nvSpPr>
          <p:spPr bwMode="auto">
            <a:xfrm>
              <a:off x="5549455" y="3842256"/>
              <a:ext cx="7433" cy="16955"/>
            </a:xfrm>
            <a:custGeom>
              <a:gdLst>
                <a:gd name="T0" fmla="*/ 2 w 2"/>
                <a:gd name="T1" fmla="*/ 2 h 6"/>
                <a:gd name="T2" fmla="*/ 2 w 2"/>
                <a:gd name="T3" fmla="*/ 2 h 6"/>
                <a:gd name="T4" fmla="*/ 0 w 2"/>
                <a:gd name="T5" fmla="*/ 4 h 6"/>
                <a:gd name="T6" fmla="*/ 0 w 2"/>
                <a:gd name="T7" fmla="*/ 6 h 6"/>
                <a:gd name="T8" fmla="*/ 2 w 2"/>
                <a:gd name="T9" fmla="*/ 4 h 6"/>
                <a:gd name="T10" fmla="*/ 2 w 2"/>
                <a:gd name="T11" fmla="*/ 4 h 6"/>
                <a:gd name="T12" fmla="*/ 2 w 2"/>
                <a:gd name="T13" fmla="*/ 2 h 6"/>
                <a:gd name="T14" fmla="*/ 2 w 2"/>
                <a:gd name="T15" fmla="*/ 0 h 6"/>
                <a:gd name="T16" fmla="*/ 2 w 2"/>
                <a:gd name="T17" fmla="*/ 2 h 6"/>
                <a:gd name="T18" fmla="*/ 2 w 2"/>
                <a:gd name="T19" fmla="*/ 2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6"/>
                <a:gd name="T32" fmla="*/ 2 w 2"/>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6">
                  <a:moveTo>
                    <a:pt x="2" y="2"/>
                  </a:moveTo>
                  <a:lnTo>
                    <a:pt x="2" y="2"/>
                  </a:lnTo>
                  <a:lnTo>
                    <a:pt x="0" y="4"/>
                  </a:lnTo>
                  <a:lnTo>
                    <a:pt x="0" y="6"/>
                  </a:lnTo>
                  <a:lnTo>
                    <a:pt x="2" y="4"/>
                  </a:lnTo>
                  <a:lnTo>
                    <a:pt x="2" y="2"/>
                  </a:lnTo>
                  <a:lnTo>
                    <a:pt x="2" y="0"/>
                  </a:lnTo>
                  <a:lnTo>
                    <a:pt x="2" y="2"/>
                  </a:lnTo>
                  <a:close/>
                </a:path>
              </a:pathLst>
            </a:custGeom>
            <a:solidFill>
              <a:srgbClr val="B7BCBE"/>
            </a:solidFill>
            <a:ln w="3175" cmpd="sng">
              <a:solidFill>
                <a:schemeClr val="bg1"/>
              </a:solidFill>
              <a:prstDash val="solid"/>
              <a:round/>
            </a:ln>
          </p:spPr>
          <p:txBody>
            <a:bodyPr/>
            <a:lstStyle/>
            <a:p>
              <a:endParaRPr lang="en-GB"/>
            </a:p>
          </p:txBody>
        </p:sp>
        <p:sp>
          <p:nvSpPr>
            <p:cNvPr id="254" name="Freeform 317"/>
            <p:cNvSpPr/>
            <p:nvPr/>
          </p:nvSpPr>
          <p:spPr bwMode="auto">
            <a:xfrm>
              <a:off x="5346255" y="4060270"/>
              <a:ext cx="4957" cy="9688"/>
            </a:xfrm>
            <a:custGeom>
              <a:gdLst>
                <a:gd name="T0" fmla="*/ 0 w 2"/>
                <a:gd name="T1" fmla="*/ 0 h 4"/>
                <a:gd name="T2" fmla="*/ 2 w 2"/>
                <a:gd name="T3" fmla="*/ 4 h 4"/>
                <a:gd name="T4" fmla="*/ 2 w 2"/>
                <a:gd name="T5" fmla="*/ 4 h 4"/>
                <a:gd name="T6" fmla="*/ 2 w 2"/>
                <a:gd name="T7" fmla="*/ 0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55" name="Freeform 318"/>
            <p:cNvSpPr/>
            <p:nvPr/>
          </p:nvSpPr>
          <p:spPr bwMode="auto">
            <a:xfrm>
              <a:off x="2226374" y="3096171"/>
              <a:ext cx="7433" cy="4846"/>
            </a:xfrm>
            <a:custGeom>
              <a:gdLst>
                <a:gd name="T0" fmla="*/ 2 w 2"/>
                <a:gd name="T1" fmla="*/ 0 h 2"/>
                <a:gd name="T2" fmla="*/ 2 w 2"/>
                <a:gd name="T3" fmla="*/ 0 h 2"/>
                <a:gd name="T4" fmla="*/ 0 w 2"/>
                <a:gd name="T5" fmla="*/ 0 h 2"/>
                <a:gd name="T6" fmla="*/ 0 w 2"/>
                <a:gd name="T7" fmla="*/ 0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cxnLst>
                <a:cxn ang="T12">
                  <a:pos x="T0" y="T1"/>
                </a:cxn>
                <a:cxn ang="T13">
                  <a:pos x="T2" y="T3"/>
                </a:cxn>
                <a:cxn ang="T14">
                  <a:pos x="T4" y="T5"/>
                </a:cxn>
                <a:cxn ang="T15">
                  <a:pos x="T6" y="T7"/>
                </a:cxn>
                <a:cxn ang="T16">
                  <a:pos x="T8" y="T9"/>
                </a:cxn>
                <a:cxn ang="T17">
                  <a:pos x="T10" y="T11"/>
                </a:cxn>
              </a:cxnLst>
              <a:rect l="T18" t="T19" r="T20" b="T21"/>
              <a:pathLst>
                <a:path w="2" h="2">
                  <a:moveTo>
                    <a:pt x="2" y="0"/>
                  </a:moveTo>
                  <a:lnTo>
                    <a:pt x="2" y="0"/>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56" name="Freeform 319"/>
            <p:cNvSpPr/>
            <p:nvPr/>
          </p:nvSpPr>
          <p:spPr bwMode="auto">
            <a:xfrm>
              <a:off x="3368762" y="3176109"/>
              <a:ext cx="4957" cy="7267"/>
            </a:xfrm>
            <a:custGeom>
              <a:gdLst>
                <a:gd name="T0" fmla="*/ 0 w 2"/>
                <a:gd name="T1" fmla="*/ 0 h 2"/>
                <a:gd name="T2" fmla="*/ 0 w 2"/>
                <a:gd name="T3" fmla="*/ 0 h 2"/>
                <a:gd name="T4" fmla="*/ 0 w 2"/>
                <a:gd name="T5" fmla="*/ 2 h 2"/>
                <a:gd name="T6" fmla="*/ 0 w 2"/>
                <a:gd name="T7" fmla="*/ 2 h 2"/>
                <a:gd name="T8" fmla="*/ 0 w 2"/>
                <a:gd name="T9" fmla="*/ 0 h 2"/>
                <a:gd name="T10" fmla="*/ 0 w 2"/>
                <a:gd name="T11" fmla="*/ 0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0"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57" name="Freeform 320"/>
            <p:cNvSpPr/>
            <p:nvPr/>
          </p:nvSpPr>
          <p:spPr bwMode="auto">
            <a:xfrm>
              <a:off x="5854256" y="3544307"/>
              <a:ext cx="12390" cy="16955"/>
            </a:xfrm>
            <a:custGeom>
              <a:gdLst>
                <a:gd name="T0" fmla="*/ 0 w 4"/>
                <a:gd name="T1" fmla="*/ 6 h 6"/>
                <a:gd name="T2" fmla="*/ 0 w 4"/>
                <a:gd name="T3" fmla="*/ 6 h 6"/>
                <a:gd name="T4" fmla="*/ 4 w 4"/>
                <a:gd name="T5" fmla="*/ 2 h 6"/>
                <a:gd name="T6" fmla="*/ 4 w 4"/>
                <a:gd name="T7" fmla="*/ 0 h 6"/>
                <a:gd name="T8" fmla="*/ 2 w 4"/>
                <a:gd name="T9" fmla="*/ 0 h 6"/>
                <a:gd name="T10" fmla="*/ 2 w 4"/>
                <a:gd name="T11" fmla="*/ 0 h 6"/>
                <a:gd name="T12" fmla="*/ 0 w 4"/>
                <a:gd name="T13" fmla="*/ 4 h 6"/>
                <a:gd name="T14" fmla="*/ 0 w 4"/>
                <a:gd name="T15" fmla="*/ 6 h 6"/>
                <a:gd name="T16" fmla="*/ 0 w 4"/>
                <a:gd name="T17" fmla="*/ 6 h 6"/>
                <a:gd name="T18" fmla="*/ 0 w 4"/>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6"/>
                <a:gd name="T32" fmla="*/ 4 w 4"/>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6">
                  <a:moveTo>
                    <a:pt x="0" y="6"/>
                  </a:moveTo>
                  <a:lnTo>
                    <a:pt x="0" y="6"/>
                  </a:lnTo>
                  <a:lnTo>
                    <a:pt x="4" y="2"/>
                  </a:lnTo>
                  <a:lnTo>
                    <a:pt x="4" y="0"/>
                  </a:lnTo>
                  <a:lnTo>
                    <a:pt x="2" y="0"/>
                  </a:lnTo>
                  <a:lnTo>
                    <a:pt x="0" y="4"/>
                  </a:lnTo>
                  <a:lnTo>
                    <a:pt x="0" y="6"/>
                  </a:lnTo>
                  <a:close/>
                </a:path>
              </a:pathLst>
            </a:custGeom>
            <a:solidFill>
              <a:srgbClr val="B7BCBE"/>
            </a:solidFill>
            <a:ln w="3175" cmpd="sng">
              <a:solidFill>
                <a:schemeClr val="bg1"/>
              </a:solidFill>
              <a:prstDash val="solid"/>
              <a:round/>
            </a:ln>
          </p:spPr>
          <p:txBody>
            <a:bodyPr/>
            <a:lstStyle/>
            <a:p>
              <a:endParaRPr lang="en-GB"/>
            </a:p>
          </p:txBody>
        </p:sp>
        <p:sp>
          <p:nvSpPr>
            <p:cNvPr id="258" name="Freeform 321"/>
            <p:cNvSpPr/>
            <p:nvPr/>
          </p:nvSpPr>
          <p:spPr bwMode="auto">
            <a:xfrm>
              <a:off x="5415640" y="3893126"/>
              <a:ext cx="64428" cy="21801"/>
            </a:xfrm>
            <a:custGeom>
              <a:gdLst>
                <a:gd name="T0" fmla="*/ 10 w 22"/>
                <a:gd name="T1" fmla="*/ 0 h 8"/>
                <a:gd name="T2" fmla="*/ 6 w 22"/>
                <a:gd name="T3" fmla="*/ 4 h 8"/>
                <a:gd name="T4" fmla="*/ 6 w 22"/>
                <a:gd name="T5" fmla="*/ 4 h 8"/>
                <a:gd name="T6" fmla="*/ 4 w 22"/>
                <a:gd name="T7" fmla="*/ 4 h 8"/>
                <a:gd name="T8" fmla="*/ 2 w 22"/>
                <a:gd name="T9" fmla="*/ 4 h 8"/>
                <a:gd name="T10" fmla="*/ 2 w 22"/>
                <a:gd name="T11" fmla="*/ 4 h 8"/>
                <a:gd name="T12" fmla="*/ 0 w 22"/>
                <a:gd name="T13" fmla="*/ 6 h 8"/>
                <a:gd name="T14" fmla="*/ 0 w 22"/>
                <a:gd name="T15" fmla="*/ 6 h 8"/>
                <a:gd name="T16" fmla="*/ 8 w 22"/>
                <a:gd name="T17" fmla="*/ 8 h 8"/>
                <a:gd name="T18" fmla="*/ 20 w 22"/>
                <a:gd name="T19" fmla="*/ 8 h 8"/>
                <a:gd name="T20" fmla="*/ 20 w 22"/>
                <a:gd name="T21" fmla="*/ 8 h 8"/>
                <a:gd name="T22" fmla="*/ 22 w 22"/>
                <a:gd name="T23" fmla="*/ 6 h 8"/>
                <a:gd name="T24" fmla="*/ 22 w 22"/>
                <a:gd name="T25" fmla="*/ 2 h 8"/>
                <a:gd name="T26" fmla="*/ 22 w 22"/>
                <a:gd name="T27" fmla="*/ 2 h 8"/>
                <a:gd name="T28" fmla="*/ 20 w 22"/>
                <a:gd name="T29" fmla="*/ 0 h 8"/>
                <a:gd name="T30" fmla="*/ 10 w 22"/>
                <a:gd name="T31" fmla="*/ 0 h 8"/>
                <a:gd name="T32" fmla="*/ 10 w 22"/>
                <a:gd name="T33" fmla="*/ 0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8"/>
                <a:gd name="T53" fmla="*/ 22 w 22"/>
                <a:gd name="T54" fmla="*/ 8 h 8"/>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8">
                  <a:moveTo>
                    <a:pt x="10" y="0"/>
                  </a:moveTo>
                  <a:lnTo>
                    <a:pt x="6" y="4"/>
                  </a:lnTo>
                  <a:lnTo>
                    <a:pt x="4" y="4"/>
                  </a:lnTo>
                  <a:lnTo>
                    <a:pt x="2" y="4"/>
                  </a:lnTo>
                  <a:lnTo>
                    <a:pt x="0" y="6"/>
                  </a:lnTo>
                  <a:lnTo>
                    <a:pt x="8" y="8"/>
                  </a:lnTo>
                  <a:lnTo>
                    <a:pt x="20" y="8"/>
                  </a:lnTo>
                  <a:lnTo>
                    <a:pt x="22" y="6"/>
                  </a:lnTo>
                  <a:lnTo>
                    <a:pt x="22" y="2"/>
                  </a:lnTo>
                  <a:lnTo>
                    <a:pt x="20"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259" name="Freeform 322"/>
            <p:cNvSpPr/>
            <p:nvPr/>
          </p:nvSpPr>
          <p:spPr bwMode="auto">
            <a:xfrm>
              <a:off x="3544702" y="3401388"/>
              <a:ext cx="7433" cy="2421"/>
            </a:xfrm>
            <a:custGeom>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cxnLst>
                <a:cxn ang="T12">
                  <a:pos x="T0" y="T1"/>
                </a:cxn>
                <a:cxn ang="T13">
                  <a:pos x="T2" y="T3"/>
                </a:cxn>
                <a:cxn ang="T14">
                  <a:pos x="T4" y="T5"/>
                </a:cxn>
                <a:cxn ang="T15">
                  <a:pos x="T6" y="T7"/>
                </a:cxn>
                <a:cxn ang="T16">
                  <a:pos x="T8" y="T9"/>
                </a:cxn>
                <a:cxn ang="T17">
                  <a:pos x="T10" y="T11"/>
                </a:cxn>
              </a:cxnLst>
              <a:rect l="T18" t="T19" r="T20" b="T21"/>
              <a:pathLst>
                <a:path w="2" h="1">
                  <a:moveTo>
                    <a:pt x="2" y="0"/>
                  </a:moveTo>
                  <a:lnTo>
                    <a:pt x="2" y="0"/>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60" name="Freeform 333"/>
            <p:cNvSpPr>
              <a:spLocks noEditPoints="1"/>
            </p:cNvSpPr>
            <p:nvPr/>
          </p:nvSpPr>
          <p:spPr bwMode="auto">
            <a:xfrm>
              <a:off x="3569483" y="3464369"/>
              <a:ext cx="2091483" cy="1191798"/>
            </a:xfrm>
            <a:custGeom>
              <a:gdLst>
                <a:gd name="T0" fmla="*/ 602 w 714"/>
                <a:gd name="T1" fmla="*/ 176 h 416"/>
                <a:gd name="T2" fmla="*/ 410 w 714"/>
                <a:gd name="T3" fmla="*/ 340 h 416"/>
                <a:gd name="T4" fmla="*/ 630 w 714"/>
                <a:gd name="T5" fmla="*/ 156 h 416"/>
                <a:gd name="T6" fmla="*/ 158 w 714"/>
                <a:gd name="T7" fmla="*/ 140 h 416"/>
                <a:gd name="T8" fmla="*/ 678 w 714"/>
                <a:gd name="T9" fmla="*/ 134 h 416"/>
                <a:gd name="T10" fmla="*/ 634 w 714"/>
                <a:gd name="T11" fmla="*/ 88 h 416"/>
                <a:gd name="T12" fmla="*/ 30 w 714"/>
                <a:gd name="T13" fmla="*/ 38 h 416"/>
                <a:gd name="T14" fmla="*/ 30 w 714"/>
                <a:gd name="T15" fmla="*/ 22 h 416"/>
                <a:gd name="T16" fmla="*/ 706 w 714"/>
                <a:gd name="T17" fmla="*/ 66 h 416"/>
                <a:gd name="T18" fmla="*/ 688 w 714"/>
                <a:gd name="T19" fmla="*/ 42 h 416"/>
                <a:gd name="T20" fmla="*/ 662 w 714"/>
                <a:gd name="T21" fmla="*/ 72 h 416"/>
                <a:gd name="T22" fmla="*/ 602 w 714"/>
                <a:gd name="T23" fmla="*/ 98 h 416"/>
                <a:gd name="T24" fmla="*/ 538 w 714"/>
                <a:gd name="T25" fmla="*/ 132 h 416"/>
                <a:gd name="T26" fmla="*/ 510 w 714"/>
                <a:gd name="T27" fmla="*/ 136 h 416"/>
                <a:gd name="T28" fmla="*/ 520 w 714"/>
                <a:gd name="T29" fmla="*/ 120 h 416"/>
                <a:gd name="T30" fmla="*/ 504 w 714"/>
                <a:gd name="T31" fmla="*/ 70 h 416"/>
                <a:gd name="T32" fmla="*/ 476 w 714"/>
                <a:gd name="T33" fmla="*/ 80 h 416"/>
                <a:gd name="T34" fmla="*/ 458 w 714"/>
                <a:gd name="T35" fmla="*/ 136 h 416"/>
                <a:gd name="T36" fmla="*/ 456 w 714"/>
                <a:gd name="T37" fmla="*/ 86 h 416"/>
                <a:gd name="T38" fmla="*/ 484 w 714"/>
                <a:gd name="T39" fmla="*/ 58 h 416"/>
                <a:gd name="T40" fmla="*/ 502 w 714"/>
                <a:gd name="T41" fmla="*/ 60 h 416"/>
                <a:gd name="T42" fmla="*/ 460 w 714"/>
                <a:gd name="T43" fmla="*/ 50 h 416"/>
                <a:gd name="T44" fmla="*/ 454 w 714"/>
                <a:gd name="T45" fmla="*/ 36 h 416"/>
                <a:gd name="T46" fmla="*/ 402 w 714"/>
                <a:gd name="T47" fmla="*/ 44 h 416"/>
                <a:gd name="T48" fmla="*/ 424 w 714"/>
                <a:gd name="T49" fmla="*/ 18 h 416"/>
                <a:gd name="T50" fmla="*/ 388 w 714"/>
                <a:gd name="T51" fmla="*/ 14 h 416"/>
                <a:gd name="T52" fmla="*/ 366 w 714"/>
                <a:gd name="T53" fmla="*/ 6 h 416"/>
                <a:gd name="T54" fmla="*/ 8 w 714"/>
                <a:gd name="T55" fmla="*/ 36 h 416"/>
                <a:gd name="T56" fmla="*/ 12 w 714"/>
                <a:gd name="T57" fmla="*/ 134 h 416"/>
                <a:gd name="T58" fmla="*/ 16 w 714"/>
                <a:gd name="T59" fmla="*/ 190 h 416"/>
                <a:gd name="T60" fmla="*/ 30 w 714"/>
                <a:gd name="T61" fmla="*/ 216 h 416"/>
                <a:gd name="T62" fmla="*/ 52 w 714"/>
                <a:gd name="T63" fmla="*/ 252 h 416"/>
                <a:gd name="T64" fmla="*/ 74 w 714"/>
                <a:gd name="T65" fmla="*/ 278 h 416"/>
                <a:gd name="T66" fmla="*/ 196 w 714"/>
                <a:gd name="T67" fmla="*/ 306 h 416"/>
                <a:gd name="T68" fmla="*/ 244 w 714"/>
                <a:gd name="T69" fmla="*/ 336 h 416"/>
                <a:gd name="T70" fmla="*/ 274 w 714"/>
                <a:gd name="T71" fmla="*/ 338 h 416"/>
                <a:gd name="T72" fmla="*/ 302 w 714"/>
                <a:gd name="T73" fmla="*/ 370 h 416"/>
                <a:gd name="T74" fmla="*/ 332 w 714"/>
                <a:gd name="T75" fmla="*/ 406 h 416"/>
                <a:gd name="T76" fmla="*/ 340 w 714"/>
                <a:gd name="T77" fmla="*/ 372 h 416"/>
                <a:gd name="T78" fmla="*/ 372 w 714"/>
                <a:gd name="T79" fmla="*/ 348 h 416"/>
                <a:gd name="T80" fmla="*/ 418 w 714"/>
                <a:gd name="T81" fmla="*/ 352 h 416"/>
                <a:gd name="T82" fmla="*/ 444 w 714"/>
                <a:gd name="T83" fmla="*/ 350 h 416"/>
                <a:gd name="T84" fmla="*/ 432 w 714"/>
                <a:gd name="T85" fmla="*/ 332 h 416"/>
                <a:gd name="T86" fmla="*/ 464 w 714"/>
                <a:gd name="T87" fmla="*/ 328 h 416"/>
                <a:gd name="T88" fmla="*/ 486 w 714"/>
                <a:gd name="T89" fmla="*/ 334 h 416"/>
                <a:gd name="T90" fmla="*/ 516 w 714"/>
                <a:gd name="T91" fmla="*/ 348 h 416"/>
                <a:gd name="T92" fmla="*/ 528 w 714"/>
                <a:gd name="T93" fmla="*/ 390 h 416"/>
                <a:gd name="T94" fmla="*/ 548 w 714"/>
                <a:gd name="T95" fmla="*/ 382 h 416"/>
                <a:gd name="T96" fmla="*/ 536 w 714"/>
                <a:gd name="T97" fmla="*/ 332 h 416"/>
                <a:gd name="T98" fmla="*/ 534 w 714"/>
                <a:gd name="T99" fmla="*/ 322 h 416"/>
                <a:gd name="T100" fmla="*/ 556 w 714"/>
                <a:gd name="T101" fmla="*/ 290 h 416"/>
                <a:gd name="T102" fmla="*/ 584 w 714"/>
                <a:gd name="T103" fmla="*/ 264 h 416"/>
                <a:gd name="T104" fmla="*/ 592 w 714"/>
                <a:gd name="T105" fmla="*/ 240 h 416"/>
                <a:gd name="T106" fmla="*/ 592 w 714"/>
                <a:gd name="T107" fmla="*/ 216 h 416"/>
                <a:gd name="T108" fmla="*/ 586 w 714"/>
                <a:gd name="T109" fmla="*/ 194 h 416"/>
                <a:gd name="T110" fmla="*/ 596 w 714"/>
                <a:gd name="T111" fmla="*/ 198 h 416"/>
                <a:gd name="T112" fmla="*/ 610 w 714"/>
                <a:gd name="T113" fmla="*/ 186 h 416"/>
                <a:gd name="T114" fmla="*/ 628 w 714"/>
                <a:gd name="T115" fmla="*/ 154 h 416"/>
                <a:gd name="T116" fmla="*/ 662 w 714"/>
                <a:gd name="T117" fmla="*/ 136 h 416"/>
                <a:gd name="T118" fmla="*/ 670 w 714"/>
                <a:gd name="T119" fmla="*/ 124 h 416"/>
                <a:gd name="T120" fmla="*/ 694 w 714"/>
                <a:gd name="T121" fmla="*/ 96 h 41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14"/>
                <a:gd name="T184" fmla="*/ 0 h 416"/>
                <a:gd name="T185" fmla="*/ 714 w 714"/>
                <a:gd name="T186" fmla="*/ 416 h 41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14" h="416">
                  <a:moveTo>
                    <a:pt x="606" y="208"/>
                  </a:moveTo>
                  <a:lnTo>
                    <a:pt x="608" y="212"/>
                  </a:lnTo>
                  <a:lnTo>
                    <a:pt x="608" y="208"/>
                  </a:lnTo>
                  <a:lnTo>
                    <a:pt x="606" y="208"/>
                  </a:lnTo>
                  <a:close/>
                  <a:moveTo>
                    <a:pt x="604" y="174"/>
                  </a:moveTo>
                  <a:lnTo>
                    <a:pt x="604" y="174"/>
                  </a:lnTo>
                  <a:lnTo>
                    <a:pt x="606" y="174"/>
                  </a:lnTo>
                  <a:lnTo>
                    <a:pt x="604" y="178"/>
                  </a:lnTo>
                  <a:lnTo>
                    <a:pt x="602" y="178"/>
                  </a:lnTo>
                  <a:lnTo>
                    <a:pt x="602" y="176"/>
                  </a:lnTo>
                  <a:lnTo>
                    <a:pt x="604" y="174"/>
                  </a:lnTo>
                  <a:close/>
                  <a:moveTo>
                    <a:pt x="424" y="346"/>
                  </a:moveTo>
                  <a:lnTo>
                    <a:pt x="426" y="352"/>
                  </a:lnTo>
                  <a:lnTo>
                    <a:pt x="428" y="352"/>
                  </a:lnTo>
                  <a:lnTo>
                    <a:pt x="430" y="350"/>
                  </a:lnTo>
                  <a:lnTo>
                    <a:pt x="428" y="348"/>
                  </a:lnTo>
                  <a:lnTo>
                    <a:pt x="424" y="346"/>
                  </a:lnTo>
                  <a:close/>
                  <a:moveTo>
                    <a:pt x="410" y="336"/>
                  </a:moveTo>
                  <a:lnTo>
                    <a:pt x="410" y="336"/>
                  </a:lnTo>
                  <a:lnTo>
                    <a:pt x="412" y="338"/>
                  </a:lnTo>
                  <a:lnTo>
                    <a:pt x="410" y="340"/>
                  </a:lnTo>
                  <a:lnTo>
                    <a:pt x="408" y="340"/>
                  </a:lnTo>
                  <a:lnTo>
                    <a:pt x="408" y="338"/>
                  </a:lnTo>
                  <a:lnTo>
                    <a:pt x="408" y="336"/>
                  </a:lnTo>
                  <a:lnTo>
                    <a:pt x="410" y="336"/>
                  </a:lnTo>
                  <a:close/>
                  <a:moveTo>
                    <a:pt x="640" y="150"/>
                  </a:moveTo>
                  <a:lnTo>
                    <a:pt x="636" y="154"/>
                  </a:lnTo>
                  <a:lnTo>
                    <a:pt x="634" y="154"/>
                  </a:lnTo>
                  <a:lnTo>
                    <a:pt x="632" y="154"/>
                  </a:lnTo>
                  <a:lnTo>
                    <a:pt x="630" y="156"/>
                  </a:lnTo>
                  <a:lnTo>
                    <a:pt x="638" y="158"/>
                  </a:lnTo>
                  <a:lnTo>
                    <a:pt x="650" y="158"/>
                  </a:lnTo>
                  <a:lnTo>
                    <a:pt x="652" y="156"/>
                  </a:lnTo>
                  <a:lnTo>
                    <a:pt x="652" y="152"/>
                  </a:lnTo>
                  <a:lnTo>
                    <a:pt x="650" y="150"/>
                  </a:lnTo>
                  <a:lnTo>
                    <a:pt x="640" y="150"/>
                  </a:lnTo>
                  <a:close/>
                  <a:moveTo>
                    <a:pt x="152" y="134"/>
                  </a:moveTo>
                  <a:lnTo>
                    <a:pt x="152" y="140"/>
                  </a:lnTo>
                  <a:lnTo>
                    <a:pt x="156" y="140"/>
                  </a:lnTo>
                  <a:lnTo>
                    <a:pt x="158" y="140"/>
                  </a:lnTo>
                  <a:lnTo>
                    <a:pt x="158" y="146"/>
                  </a:lnTo>
                  <a:lnTo>
                    <a:pt x="158" y="148"/>
                  </a:lnTo>
                  <a:lnTo>
                    <a:pt x="156" y="152"/>
                  </a:lnTo>
                  <a:lnTo>
                    <a:pt x="150" y="144"/>
                  </a:lnTo>
                  <a:lnTo>
                    <a:pt x="146" y="138"/>
                  </a:lnTo>
                  <a:lnTo>
                    <a:pt x="148" y="136"/>
                  </a:lnTo>
                  <a:lnTo>
                    <a:pt x="152" y="134"/>
                  </a:lnTo>
                  <a:close/>
                  <a:moveTo>
                    <a:pt x="678" y="134"/>
                  </a:moveTo>
                  <a:lnTo>
                    <a:pt x="678" y="134"/>
                  </a:lnTo>
                  <a:lnTo>
                    <a:pt x="676" y="136"/>
                  </a:lnTo>
                  <a:lnTo>
                    <a:pt x="676" y="138"/>
                  </a:lnTo>
                  <a:lnTo>
                    <a:pt x="678" y="136"/>
                  </a:lnTo>
                  <a:lnTo>
                    <a:pt x="678" y="134"/>
                  </a:lnTo>
                  <a:lnTo>
                    <a:pt x="678" y="132"/>
                  </a:lnTo>
                  <a:lnTo>
                    <a:pt x="678" y="134"/>
                  </a:lnTo>
                  <a:close/>
                  <a:moveTo>
                    <a:pt x="636" y="84"/>
                  </a:moveTo>
                  <a:lnTo>
                    <a:pt x="636" y="84"/>
                  </a:lnTo>
                  <a:lnTo>
                    <a:pt x="638" y="84"/>
                  </a:lnTo>
                  <a:lnTo>
                    <a:pt x="636" y="86"/>
                  </a:lnTo>
                  <a:lnTo>
                    <a:pt x="634" y="88"/>
                  </a:lnTo>
                  <a:lnTo>
                    <a:pt x="634" y="84"/>
                  </a:lnTo>
                  <a:lnTo>
                    <a:pt x="636" y="84"/>
                  </a:lnTo>
                  <a:close/>
                  <a:moveTo>
                    <a:pt x="472" y="64"/>
                  </a:moveTo>
                  <a:lnTo>
                    <a:pt x="474" y="68"/>
                  </a:lnTo>
                  <a:lnTo>
                    <a:pt x="474" y="64"/>
                  </a:lnTo>
                  <a:lnTo>
                    <a:pt x="472" y="64"/>
                  </a:lnTo>
                  <a:close/>
                  <a:moveTo>
                    <a:pt x="28" y="38"/>
                  </a:moveTo>
                  <a:lnTo>
                    <a:pt x="28" y="38"/>
                  </a:lnTo>
                  <a:lnTo>
                    <a:pt x="30" y="36"/>
                  </a:lnTo>
                  <a:lnTo>
                    <a:pt x="30" y="38"/>
                  </a:lnTo>
                  <a:lnTo>
                    <a:pt x="24" y="42"/>
                  </a:lnTo>
                  <a:lnTo>
                    <a:pt x="22" y="42"/>
                  </a:lnTo>
                  <a:lnTo>
                    <a:pt x="24" y="38"/>
                  </a:lnTo>
                  <a:lnTo>
                    <a:pt x="28" y="38"/>
                  </a:lnTo>
                  <a:close/>
                  <a:moveTo>
                    <a:pt x="32" y="20"/>
                  </a:moveTo>
                  <a:lnTo>
                    <a:pt x="32" y="20"/>
                  </a:lnTo>
                  <a:lnTo>
                    <a:pt x="30" y="32"/>
                  </a:lnTo>
                  <a:lnTo>
                    <a:pt x="30" y="24"/>
                  </a:lnTo>
                  <a:lnTo>
                    <a:pt x="30" y="22"/>
                  </a:lnTo>
                  <a:lnTo>
                    <a:pt x="32" y="20"/>
                  </a:lnTo>
                  <a:close/>
                  <a:moveTo>
                    <a:pt x="712" y="80"/>
                  </a:moveTo>
                  <a:lnTo>
                    <a:pt x="712" y="78"/>
                  </a:lnTo>
                  <a:lnTo>
                    <a:pt x="712" y="76"/>
                  </a:lnTo>
                  <a:lnTo>
                    <a:pt x="710" y="76"/>
                  </a:lnTo>
                  <a:lnTo>
                    <a:pt x="708" y="74"/>
                  </a:lnTo>
                  <a:lnTo>
                    <a:pt x="708" y="72"/>
                  </a:lnTo>
                  <a:lnTo>
                    <a:pt x="708" y="68"/>
                  </a:lnTo>
                  <a:lnTo>
                    <a:pt x="708" y="66"/>
                  </a:lnTo>
                  <a:lnTo>
                    <a:pt x="706" y="66"/>
                  </a:lnTo>
                  <a:lnTo>
                    <a:pt x="704" y="66"/>
                  </a:lnTo>
                  <a:lnTo>
                    <a:pt x="704" y="60"/>
                  </a:lnTo>
                  <a:lnTo>
                    <a:pt x="704" y="48"/>
                  </a:lnTo>
                  <a:lnTo>
                    <a:pt x="704" y="44"/>
                  </a:lnTo>
                  <a:lnTo>
                    <a:pt x="702" y="42"/>
                  </a:lnTo>
                  <a:lnTo>
                    <a:pt x="696" y="38"/>
                  </a:lnTo>
                  <a:lnTo>
                    <a:pt x="692" y="38"/>
                  </a:lnTo>
                  <a:lnTo>
                    <a:pt x="690" y="42"/>
                  </a:lnTo>
                  <a:lnTo>
                    <a:pt x="690" y="44"/>
                  </a:lnTo>
                  <a:lnTo>
                    <a:pt x="688" y="42"/>
                  </a:lnTo>
                  <a:lnTo>
                    <a:pt x="688" y="38"/>
                  </a:lnTo>
                  <a:lnTo>
                    <a:pt x="686" y="38"/>
                  </a:lnTo>
                  <a:lnTo>
                    <a:pt x="684" y="40"/>
                  </a:lnTo>
                  <a:lnTo>
                    <a:pt x="680" y="48"/>
                  </a:lnTo>
                  <a:lnTo>
                    <a:pt x="678" y="50"/>
                  </a:lnTo>
                  <a:lnTo>
                    <a:pt x="678" y="56"/>
                  </a:lnTo>
                  <a:lnTo>
                    <a:pt x="676" y="60"/>
                  </a:lnTo>
                  <a:lnTo>
                    <a:pt x="672" y="62"/>
                  </a:lnTo>
                  <a:lnTo>
                    <a:pt x="666" y="68"/>
                  </a:lnTo>
                  <a:lnTo>
                    <a:pt x="664" y="70"/>
                  </a:lnTo>
                  <a:lnTo>
                    <a:pt x="662" y="72"/>
                  </a:lnTo>
                  <a:lnTo>
                    <a:pt x="646" y="74"/>
                  </a:lnTo>
                  <a:lnTo>
                    <a:pt x="626" y="76"/>
                  </a:lnTo>
                  <a:lnTo>
                    <a:pt x="622" y="76"/>
                  </a:lnTo>
                  <a:lnTo>
                    <a:pt x="612" y="80"/>
                  </a:lnTo>
                  <a:lnTo>
                    <a:pt x="604" y="88"/>
                  </a:lnTo>
                  <a:lnTo>
                    <a:pt x="602" y="90"/>
                  </a:lnTo>
                  <a:lnTo>
                    <a:pt x="600" y="92"/>
                  </a:lnTo>
                  <a:lnTo>
                    <a:pt x="604" y="88"/>
                  </a:lnTo>
                  <a:lnTo>
                    <a:pt x="602" y="98"/>
                  </a:lnTo>
                  <a:lnTo>
                    <a:pt x="598" y="102"/>
                  </a:lnTo>
                  <a:lnTo>
                    <a:pt x="594" y="106"/>
                  </a:lnTo>
                  <a:lnTo>
                    <a:pt x="590" y="108"/>
                  </a:lnTo>
                  <a:lnTo>
                    <a:pt x="578" y="110"/>
                  </a:lnTo>
                  <a:lnTo>
                    <a:pt x="562" y="110"/>
                  </a:lnTo>
                  <a:lnTo>
                    <a:pt x="562" y="114"/>
                  </a:lnTo>
                  <a:lnTo>
                    <a:pt x="564" y="118"/>
                  </a:lnTo>
                  <a:lnTo>
                    <a:pt x="554" y="126"/>
                  </a:lnTo>
                  <a:lnTo>
                    <a:pt x="548" y="130"/>
                  </a:lnTo>
                  <a:lnTo>
                    <a:pt x="542" y="134"/>
                  </a:lnTo>
                  <a:lnTo>
                    <a:pt x="538" y="132"/>
                  </a:lnTo>
                  <a:lnTo>
                    <a:pt x="534" y="134"/>
                  </a:lnTo>
                  <a:lnTo>
                    <a:pt x="534" y="136"/>
                  </a:lnTo>
                  <a:lnTo>
                    <a:pt x="530" y="140"/>
                  </a:lnTo>
                  <a:lnTo>
                    <a:pt x="526" y="142"/>
                  </a:lnTo>
                  <a:lnTo>
                    <a:pt x="520" y="144"/>
                  </a:lnTo>
                  <a:lnTo>
                    <a:pt x="516" y="144"/>
                  </a:lnTo>
                  <a:lnTo>
                    <a:pt x="514" y="140"/>
                  </a:lnTo>
                  <a:lnTo>
                    <a:pt x="516" y="140"/>
                  </a:lnTo>
                  <a:lnTo>
                    <a:pt x="514" y="136"/>
                  </a:lnTo>
                  <a:lnTo>
                    <a:pt x="510" y="136"/>
                  </a:lnTo>
                  <a:lnTo>
                    <a:pt x="506" y="136"/>
                  </a:lnTo>
                  <a:lnTo>
                    <a:pt x="512" y="130"/>
                  </a:lnTo>
                  <a:lnTo>
                    <a:pt x="514" y="126"/>
                  </a:lnTo>
                  <a:lnTo>
                    <a:pt x="516" y="124"/>
                  </a:lnTo>
                  <a:lnTo>
                    <a:pt x="516" y="122"/>
                  </a:lnTo>
                  <a:lnTo>
                    <a:pt x="520" y="118"/>
                  </a:lnTo>
                  <a:lnTo>
                    <a:pt x="518" y="124"/>
                  </a:lnTo>
                  <a:lnTo>
                    <a:pt x="520" y="120"/>
                  </a:lnTo>
                  <a:lnTo>
                    <a:pt x="522" y="114"/>
                  </a:lnTo>
                  <a:lnTo>
                    <a:pt x="516" y="96"/>
                  </a:lnTo>
                  <a:lnTo>
                    <a:pt x="510" y="96"/>
                  </a:lnTo>
                  <a:lnTo>
                    <a:pt x="508" y="100"/>
                  </a:lnTo>
                  <a:lnTo>
                    <a:pt x="504" y="102"/>
                  </a:lnTo>
                  <a:lnTo>
                    <a:pt x="508" y="92"/>
                  </a:lnTo>
                  <a:lnTo>
                    <a:pt x="508" y="86"/>
                  </a:lnTo>
                  <a:lnTo>
                    <a:pt x="508" y="78"/>
                  </a:lnTo>
                  <a:lnTo>
                    <a:pt x="504" y="70"/>
                  </a:lnTo>
                  <a:lnTo>
                    <a:pt x="496" y="70"/>
                  </a:lnTo>
                  <a:lnTo>
                    <a:pt x="496" y="68"/>
                  </a:lnTo>
                  <a:lnTo>
                    <a:pt x="492" y="64"/>
                  </a:lnTo>
                  <a:lnTo>
                    <a:pt x="490" y="70"/>
                  </a:lnTo>
                  <a:lnTo>
                    <a:pt x="486" y="74"/>
                  </a:lnTo>
                  <a:lnTo>
                    <a:pt x="484" y="74"/>
                  </a:lnTo>
                  <a:lnTo>
                    <a:pt x="484" y="80"/>
                  </a:lnTo>
                  <a:lnTo>
                    <a:pt x="480" y="80"/>
                  </a:lnTo>
                  <a:lnTo>
                    <a:pt x="476" y="80"/>
                  </a:lnTo>
                  <a:lnTo>
                    <a:pt x="474" y="82"/>
                  </a:lnTo>
                  <a:lnTo>
                    <a:pt x="476" y="86"/>
                  </a:lnTo>
                  <a:lnTo>
                    <a:pt x="476" y="92"/>
                  </a:lnTo>
                  <a:lnTo>
                    <a:pt x="472" y="92"/>
                  </a:lnTo>
                  <a:lnTo>
                    <a:pt x="474" y="108"/>
                  </a:lnTo>
                  <a:lnTo>
                    <a:pt x="474" y="114"/>
                  </a:lnTo>
                  <a:lnTo>
                    <a:pt x="474" y="122"/>
                  </a:lnTo>
                  <a:lnTo>
                    <a:pt x="464" y="136"/>
                  </a:lnTo>
                  <a:lnTo>
                    <a:pt x="462" y="136"/>
                  </a:lnTo>
                  <a:lnTo>
                    <a:pt x="458" y="136"/>
                  </a:lnTo>
                  <a:lnTo>
                    <a:pt x="454" y="126"/>
                  </a:lnTo>
                  <a:lnTo>
                    <a:pt x="452" y="114"/>
                  </a:lnTo>
                  <a:lnTo>
                    <a:pt x="454" y="104"/>
                  </a:lnTo>
                  <a:lnTo>
                    <a:pt x="456" y="90"/>
                  </a:lnTo>
                  <a:lnTo>
                    <a:pt x="460" y="90"/>
                  </a:lnTo>
                  <a:lnTo>
                    <a:pt x="462" y="86"/>
                  </a:lnTo>
                  <a:lnTo>
                    <a:pt x="462" y="78"/>
                  </a:lnTo>
                  <a:lnTo>
                    <a:pt x="460" y="80"/>
                  </a:lnTo>
                  <a:lnTo>
                    <a:pt x="456" y="82"/>
                  </a:lnTo>
                  <a:lnTo>
                    <a:pt x="456" y="86"/>
                  </a:lnTo>
                  <a:lnTo>
                    <a:pt x="454" y="86"/>
                  </a:lnTo>
                  <a:lnTo>
                    <a:pt x="450" y="86"/>
                  </a:lnTo>
                  <a:lnTo>
                    <a:pt x="458" y="74"/>
                  </a:lnTo>
                  <a:lnTo>
                    <a:pt x="460" y="68"/>
                  </a:lnTo>
                  <a:lnTo>
                    <a:pt x="464" y="64"/>
                  </a:lnTo>
                  <a:lnTo>
                    <a:pt x="470" y="64"/>
                  </a:lnTo>
                  <a:lnTo>
                    <a:pt x="480" y="62"/>
                  </a:lnTo>
                  <a:lnTo>
                    <a:pt x="482" y="58"/>
                  </a:lnTo>
                  <a:lnTo>
                    <a:pt x="484" y="58"/>
                  </a:lnTo>
                  <a:lnTo>
                    <a:pt x="486" y="60"/>
                  </a:lnTo>
                  <a:lnTo>
                    <a:pt x="488" y="60"/>
                  </a:lnTo>
                  <a:lnTo>
                    <a:pt x="490" y="62"/>
                  </a:lnTo>
                  <a:lnTo>
                    <a:pt x="494" y="62"/>
                  </a:lnTo>
                  <a:lnTo>
                    <a:pt x="494" y="58"/>
                  </a:lnTo>
                  <a:lnTo>
                    <a:pt x="496" y="58"/>
                  </a:lnTo>
                  <a:lnTo>
                    <a:pt x="498" y="62"/>
                  </a:lnTo>
                  <a:lnTo>
                    <a:pt x="502" y="62"/>
                  </a:lnTo>
                  <a:lnTo>
                    <a:pt x="504" y="60"/>
                  </a:lnTo>
                  <a:lnTo>
                    <a:pt x="502" y="60"/>
                  </a:lnTo>
                  <a:lnTo>
                    <a:pt x="500" y="58"/>
                  </a:lnTo>
                  <a:lnTo>
                    <a:pt x="498" y="54"/>
                  </a:lnTo>
                  <a:lnTo>
                    <a:pt x="494" y="54"/>
                  </a:lnTo>
                  <a:lnTo>
                    <a:pt x="488" y="54"/>
                  </a:lnTo>
                  <a:lnTo>
                    <a:pt x="488" y="44"/>
                  </a:lnTo>
                  <a:lnTo>
                    <a:pt x="484" y="46"/>
                  </a:lnTo>
                  <a:lnTo>
                    <a:pt x="478" y="48"/>
                  </a:lnTo>
                  <a:lnTo>
                    <a:pt x="472" y="52"/>
                  </a:lnTo>
                  <a:lnTo>
                    <a:pt x="464" y="52"/>
                  </a:lnTo>
                  <a:lnTo>
                    <a:pt x="460" y="50"/>
                  </a:lnTo>
                  <a:lnTo>
                    <a:pt x="458" y="48"/>
                  </a:lnTo>
                  <a:lnTo>
                    <a:pt x="456" y="42"/>
                  </a:lnTo>
                  <a:lnTo>
                    <a:pt x="452" y="42"/>
                  </a:lnTo>
                  <a:lnTo>
                    <a:pt x="450" y="44"/>
                  </a:lnTo>
                  <a:lnTo>
                    <a:pt x="444" y="44"/>
                  </a:lnTo>
                  <a:lnTo>
                    <a:pt x="446" y="44"/>
                  </a:lnTo>
                  <a:lnTo>
                    <a:pt x="444" y="42"/>
                  </a:lnTo>
                  <a:lnTo>
                    <a:pt x="444" y="40"/>
                  </a:lnTo>
                  <a:lnTo>
                    <a:pt x="450" y="38"/>
                  </a:lnTo>
                  <a:lnTo>
                    <a:pt x="452" y="36"/>
                  </a:lnTo>
                  <a:lnTo>
                    <a:pt x="454" y="36"/>
                  </a:lnTo>
                  <a:lnTo>
                    <a:pt x="452" y="34"/>
                  </a:lnTo>
                  <a:lnTo>
                    <a:pt x="452" y="32"/>
                  </a:lnTo>
                  <a:lnTo>
                    <a:pt x="440" y="40"/>
                  </a:lnTo>
                  <a:lnTo>
                    <a:pt x="426" y="46"/>
                  </a:lnTo>
                  <a:lnTo>
                    <a:pt x="426" y="48"/>
                  </a:lnTo>
                  <a:lnTo>
                    <a:pt x="422" y="48"/>
                  </a:lnTo>
                  <a:lnTo>
                    <a:pt x="420" y="46"/>
                  </a:lnTo>
                  <a:lnTo>
                    <a:pt x="418" y="44"/>
                  </a:lnTo>
                  <a:lnTo>
                    <a:pt x="416" y="42"/>
                  </a:lnTo>
                  <a:lnTo>
                    <a:pt x="402" y="44"/>
                  </a:lnTo>
                  <a:lnTo>
                    <a:pt x="410" y="36"/>
                  </a:lnTo>
                  <a:lnTo>
                    <a:pt x="416" y="32"/>
                  </a:lnTo>
                  <a:lnTo>
                    <a:pt x="422" y="30"/>
                  </a:lnTo>
                  <a:lnTo>
                    <a:pt x="428" y="28"/>
                  </a:lnTo>
                  <a:lnTo>
                    <a:pt x="434" y="24"/>
                  </a:lnTo>
                  <a:lnTo>
                    <a:pt x="432" y="22"/>
                  </a:lnTo>
                  <a:lnTo>
                    <a:pt x="428" y="22"/>
                  </a:lnTo>
                  <a:lnTo>
                    <a:pt x="426" y="18"/>
                  </a:lnTo>
                  <a:lnTo>
                    <a:pt x="424" y="18"/>
                  </a:lnTo>
                  <a:lnTo>
                    <a:pt x="420" y="18"/>
                  </a:lnTo>
                  <a:lnTo>
                    <a:pt x="412" y="18"/>
                  </a:lnTo>
                  <a:lnTo>
                    <a:pt x="408" y="18"/>
                  </a:lnTo>
                  <a:lnTo>
                    <a:pt x="404" y="16"/>
                  </a:lnTo>
                  <a:lnTo>
                    <a:pt x="400" y="14"/>
                  </a:lnTo>
                  <a:lnTo>
                    <a:pt x="396" y="12"/>
                  </a:lnTo>
                  <a:lnTo>
                    <a:pt x="392" y="12"/>
                  </a:lnTo>
                  <a:lnTo>
                    <a:pt x="388" y="14"/>
                  </a:lnTo>
                  <a:lnTo>
                    <a:pt x="388" y="16"/>
                  </a:lnTo>
                  <a:lnTo>
                    <a:pt x="386" y="14"/>
                  </a:lnTo>
                  <a:lnTo>
                    <a:pt x="380" y="12"/>
                  </a:lnTo>
                  <a:lnTo>
                    <a:pt x="376" y="12"/>
                  </a:lnTo>
                  <a:lnTo>
                    <a:pt x="374" y="12"/>
                  </a:lnTo>
                  <a:lnTo>
                    <a:pt x="372" y="6"/>
                  </a:lnTo>
                  <a:lnTo>
                    <a:pt x="370" y="2"/>
                  </a:lnTo>
                  <a:lnTo>
                    <a:pt x="368" y="0"/>
                  </a:lnTo>
                  <a:lnTo>
                    <a:pt x="366" y="0"/>
                  </a:lnTo>
                  <a:lnTo>
                    <a:pt x="366" y="2"/>
                  </a:lnTo>
                  <a:lnTo>
                    <a:pt x="366" y="6"/>
                  </a:lnTo>
                  <a:lnTo>
                    <a:pt x="28" y="4"/>
                  </a:lnTo>
                  <a:lnTo>
                    <a:pt x="28" y="8"/>
                  </a:lnTo>
                  <a:lnTo>
                    <a:pt x="28" y="10"/>
                  </a:lnTo>
                  <a:lnTo>
                    <a:pt x="26" y="16"/>
                  </a:lnTo>
                  <a:lnTo>
                    <a:pt x="26" y="18"/>
                  </a:lnTo>
                  <a:lnTo>
                    <a:pt x="24" y="22"/>
                  </a:lnTo>
                  <a:lnTo>
                    <a:pt x="0" y="18"/>
                  </a:lnTo>
                  <a:lnTo>
                    <a:pt x="2" y="28"/>
                  </a:lnTo>
                  <a:lnTo>
                    <a:pt x="8" y="36"/>
                  </a:lnTo>
                  <a:lnTo>
                    <a:pt x="12" y="42"/>
                  </a:lnTo>
                  <a:lnTo>
                    <a:pt x="12" y="46"/>
                  </a:lnTo>
                  <a:lnTo>
                    <a:pt x="12" y="56"/>
                  </a:lnTo>
                  <a:lnTo>
                    <a:pt x="10" y="62"/>
                  </a:lnTo>
                  <a:lnTo>
                    <a:pt x="10" y="74"/>
                  </a:lnTo>
                  <a:lnTo>
                    <a:pt x="12" y="86"/>
                  </a:lnTo>
                  <a:lnTo>
                    <a:pt x="6" y="108"/>
                  </a:lnTo>
                  <a:lnTo>
                    <a:pt x="6" y="120"/>
                  </a:lnTo>
                  <a:lnTo>
                    <a:pt x="8" y="132"/>
                  </a:lnTo>
                  <a:lnTo>
                    <a:pt x="12" y="134"/>
                  </a:lnTo>
                  <a:lnTo>
                    <a:pt x="12" y="142"/>
                  </a:lnTo>
                  <a:lnTo>
                    <a:pt x="12" y="146"/>
                  </a:lnTo>
                  <a:lnTo>
                    <a:pt x="12" y="148"/>
                  </a:lnTo>
                  <a:lnTo>
                    <a:pt x="8" y="166"/>
                  </a:lnTo>
                  <a:lnTo>
                    <a:pt x="10" y="168"/>
                  </a:lnTo>
                  <a:lnTo>
                    <a:pt x="12" y="172"/>
                  </a:lnTo>
                  <a:lnTo>
                    <a:pt x="14" y="178"/>
                  </a:lnTo>
                  <a:lnTo>
                    <a:pt x="16" y="182"/>
                  </a:lnTo>
                  <a:lnTo>
                    <a:pt x="16" y="186"/>
                  </a:lnTo>
                  <a:lnTo>
                    <a:pt x="16" y="190"/>
                  </a:lnTo>
                  <a:lnTo>
                    <a:pt x="26" y="206"/>
                  </a:lnTo>
                  <a:lnTo>
                    <a:pt x="28" y="204"/>
                  </a:lnTo>
                  <a:lnTo>
                    <a:pt x="30" y="202"/>
                  </a:lnTo>
                  <a:lnTo>
                    <a:pt x="28" y="200"/>
                  </a:lnTo>
                  <a:lnTo>
                    <a:pt x="32" y="202"/>
                  </a:lnTo>
                  <a:lnTo>
                    <a:pt x="34" y="202"/>
                  </a:lnTo>
                  <a:lnTo>
                    <a:pt x="32" y="204"/>
                  </a:lnTo>
                  <a:lnTo>
                    <a:pt x="32" y="208"/>
                  </a:lnTo>
                  <a:lnTo>
                    <a:pt x="32" y="212"/>
                  </a:lnTo>
                  <a:lnTo>
                    <a:pt x="30" y="216"/>
                  </a:lnTo>
                  <a:lnTo>
                    <a:pt x="40" y="220"/>
                  </a:lnTo>
                  <a:lnTo>
                    <a:pt x="36" y="224"/>
                  </a:lnTo>
                  <a:lnTo>
                    <a:pt x="36" y="228"/>
                  </a:lnTo>
                  <a:lnTo>
                    <a:pt x="36" y="232"/>
                  </a:lnTo>
                  <a:lnTo>
                    <a:pt x="38" y="236"/>
                  </a:lnTo>
                  <a:lnTo>
                    <a:pt x="44" y="240"/>
                  </a:lnTo>
                  <a:lnTo>
                    <a:pt x="52" y="246"/>
                  </a:lnTo>
                  <a:lnTo>
                    <a:pt x="50" y="248"/>
                  </a:lnTo>
                  <a:lnTo>
                    <a:pt x="48" y="250"/>
                  </a:lnTo>
                  <a:lnTo>
                    <a:pt x="52" y="252"/>
                  </a:lnTo>
                  <a:lnTo>
                    <a:pt x="52" y="256"/>
                  </a:lnTo>
                  <a:lnTo>
                    <a:pt x="54" y="258"/>
                  </a:lnTo>
                  <a:lnTo>
                    <a:pt x="54" y="268"/>
                  </a:lnTo>
                  <a:lnTo>
                    <a:pt x="56" y="268"/>
                  </a:lnTo>
                  <a:lnTo>
                    <a:pt x="56" y="266"/>
                  </a:lnTo>
                  <a:lnTo>
                    <a:pt x="58" y="266"/>
                  </a:lnTo>
                  <a:lnTo>
                    <a:pt x="72" y="272"/>
                  </a:lnTo>
                  <a:lnTo>
                    <a:pt x="72" y="278"/>
                  </a:lnTo>
                  <a:lnTo>
                    <a:pt x="74" y="278"/>
                  </a:lnTo>
                  <a:lnTo>
                    <a:pt x="76" y="276"/>
                  </a:lnTo>
                  <a:lnTo>
                    <a:pt x="78" y="276"/>
                  </a:lnTo>
                  <a:lnTo>
                    <a:pt x="82" y="280"/>
                  </a:lnTo>
                  <a:lnTo>
                    <a:pt x="84" y="284"/>
                  </a:lnTo>
                  <a:lnTo>
                    <a:pt x="90" y="286"/>
                  </a:lnTo>
                  <a:lnTo>
                    <a:pt x="90" y="294"/>
                  </a:lnTo>
                  <a:lnTo>
                    <a:pt x="122" y="290"/>
                  </a:lnTo>
                  <a:lnTo>
                    <a:pt x="122" y="294"/>
                  </a:lnTo>
                  <a:lnTo>
                    <a:pt x="156" y="312"/>
                  </a:lnTo>
                  <a:lnTo>
                    <a:pt x="196" y="314"/>
                  </a:lnTo>
                  <a:lnTo>
                    <a:pt x="196" y="306"/>
                  </a:lnTo>
                  <a:lnTo>
                    <a:pt x="222" y="308"/>
                  </a:lnTo>
                  <a:lnTo>
                    <a:pt x="226" y="310"/>
                  </a:lnTo>
                  <a:lnTo>
                    <a:pt x="228" y="316"/>
                  </a:lnTo>
                  <a:lnTo>
                    <a:pt x="230" y="318"/>
                  </a:lnTo>
                  <a:lnTo>
                    <a:pt x="234" y="320"/>
                  </a:lnTo>
                  <a:lnTo>
                    <a:pt x="238" y="322"/>
                  </a:lnTo>
                  <a:lnTo>
                    <a:pt x="242" y="328"/>
                  </a:lnTo>
                  <a:lnTo>
                    <a:pt x="246" y="332"/>
                  </a:lnTo>
                  <a:lnTo>
                    <a:pt x="244" y="336"/>
                  </a:lnTo>
                  <a:lnTo>
                    <a:pt x="246" y="340"/>
                  </a:lnTo>
                  <a:lnTo>
                    <a:pt x="250" y="344"/>
                  </a:lnTo>
                  <a:lnTo>
                    <a:pt x="256" y="348"/>
                  </a:lnTo>
                  <a:lnTo>
                    <a:pt x="262" y="346"/>
                  </a:lnTo>
                  <a:lnTo>
                    <a:pt x="264" y="346"/>
                  </a:lnTo>
                  <a:lnTo>
                    <a:pt x="266" y="342"/>
                  </a:lnTo>
                  <a:lnTo>
                    <a:pt x="268" y="338"/>
                  </a:lnTo>
                  <a:lnTo>
                    <a:pt x="270" y="336"/>
                  </a:lnTo>
                  <a:lnTo>
                    <a:pt x="274" y="338"/>
                  </a:lnTo>
                  <a:lnTo>
                    <a:pt x="278" y="338"/>
                  </a:lnTo>
                  <a:lnTo>
                    <a:pt x="282" y="340"/>
                  </a:lnTo>
                  <a:lnTo>
                    <a:pt x="284" y="342"/>
                  </a:lnTo>
                  <a:lnTo>
                    <a:pt x="288" y="346"/>
                  </a:lnTo>
                  <a:lnTo>
                    <a:pt x="294" y="352"/>
                  </a:lnTo>
                  <a:lnTo>
                    <a:pt x="296" y="356"/>
                  </a:lnTo>
                  <a:lnTo>
                    <a:pt x="296" y="360"/>
                  </a:lnTo>
                  <a:lnTo>
                    <a:pt x="298" y="364"/>
                  </a:lnTo>
                  <a:lnTo>
                    <a:pt x="302" y="370"/>
                  </a:lnTo>
                  <a:lnTo>
                    <a:pt x="304" y="374"/>
                  </a:lnTo>
                  <a:lnTo>
                    <a:pt x="306" y="378"/>
                  </a:lnTo>
                  <a:lnTo>
                    <a:pt x="310" y="386"/>
                  </a:lnTo>
                  <a:lnTo>
                    <a:pt x="312" y="390"/>
                  </a:lnTo>
                  <a:lnTo>
                    <a:pt x="312" y="392"/>
                  </a:lnTo>
                  <a:lnTo>
                    <a:pt x="314" y="396"/>
                  </a:lnTo>
                  <a:lnTo>
                    <a:pt x="320" y="400"/>
                  </a:lnTo>
                  <a:lnTo>
                    <a:pt x="326" y="400"/>
                  </a:lnTo>
                  <a:lnTo>
                    <a:pt x="330" y="402"/>
                  </a:lnTo>
                  <a:lnTo>
                    <a:pt x="332" y="406"/>
                  </a:lnTo>
                  <a:lnTo>
                    <a:pt x="336" y="404"/>
                  </a:lnTo>
                  <a:lnTo>
                    <a:pt x="330" y="394"/>
                  </a:lnTo>
                  <a:lnTo>
                    <a:pt x="330" y="392"/>
                  </a:lnTo>
                  <a:lnTo>
                    <a:pt x="330" y="388"/>
                  </a:lnTo>
                  <a:lnTo>
                    <a:pt x="330" y="382"/>
                  </a:lnTo>
                  <a:lnTo>
                    <a:pt x="334" y="382"/>
                  </a:lnTo>
                  <a:lnTo>
                    <a:pt x="334" y="378"/>
                  </a:lnTo>
                  <a:lnTo>
                    <a:pt x="334" y="376"/>
                  </a:lnTo>
                  <a:lnTo>
                    <a:pt x="336" y="374"/>
                  </a:lnTo>
                  <a:lnTo>
                    <a:pt x="340" y="372"/>
                  </a:lnTo>
                  <a:lnTo>
                    <a:pt x="346" y="370"/>
                  </a:lnTo>
                  <a:lnTo>
                    <a:pt x="348" y="368"/>
                  </a:lnTo>
                  <a:lnTo>
                    <a:pt x="348" y="366"/>
                  </a:lnTo>
                  <a:lnTo>
                    <a:pt x="348" y="364"/>
                  </a:lnTo>
                  <a:lnTo>
                    <a:pt x="348" y="362"/>
                  </a:lnTo>
                  <a:lnTo>
                    <a:pt x="354" y="360"/>
                  </a:lnTo>
                  <a:lnTo>
                    <a:pt x="358" y="360"/>
                  </a:lnTo>
                  <a:lnTo>
                    <a:pt x="364" y="346"/>
                  </a:lnTo>
                  <a:lnTo>
                    <a:pt x="368" y="348"/>
                  </a:lnTo>
                  <a:lnTo>
                    <a:pt x="372" y="348"/>
                  </a:lnTo>
                  <a:lnTo>
                    <a:pt x="376" y="346"/>
                  </a:lnTo>
                  <a:lnTo>
                    <a:pt x="380" y="344"/>
                  </a:lnTo>
                  <a:lnTo>
                    <a:pt x="386" y="338"/>
                  </a:lnTo>
                  <a:lnTo>
                    <a:pt x="392" y="340"/>
                  </a:lnTo>
                  <a:lnTo>
                    <a:pt x="400" y="342"/>
                  </a:lnTo>
                  <a:lnTo>
                    <a:pt x="410" y="346"/>
                  </a:lnTo>
                  <a:lnTo>
                    <a:pt x="412" y="350"/>
                  </a:lnTo>
                  <a:lnTo>
                    <a:pt x="412" y="352"/>
                  </a:lnTo>
                  <a:lnTo>
                    <a:pt x="416" y="352"/>
                  </a:lnTo>
                  <a:lnTo>
                    <a:pt x="418" y="352"/>
                  </a:lnTo>
                  <a:lnTo>
                    <a:pt x="420" y="350"/>
                  </a:lnTo>
                  <a:lnTo>
                    <a:pt x="422" y="350"/>
                  </a:lnTo>
                  <a:lnTo>
                    <a:pt x="420" y="344"/>
                  </a:lnTo>
                  <a:lnTo>
                    <a:pt x="426" y="340"/>
                  </a:lnTo>
                  <a:lnTo>
                    <a:pt x="432" y="348"/>
                  </a:lnTo>
                  <a:lnTo>
                    <a:pt x="436" y="348"/>
                  </a:lnTo>
                  <a:lnTo>
                    <a:pt x="440" y="348"/>
                  </a:lnTo>
                  <a:lnTo>
                    <a:pt x="440" y="352"/>
                  </a:lnTo>
                  <a:lnTo>
                    <a:pt x="442" y="350"/>
                  </a:lnTo>
                  <a:lnTo>
                    <a:pt x="444" y="350"/>
                  </a:lnTo>
                  <a:lnTo>
                    <a:pt x="442" y="348"/>
                  </a:lnTo>
                  <a:lnTo>
                    <a:pt x="438" y="346"/>
                  </a:lnTo>
                  <a:lnTo>
                    <a:pt x="438" y="344"/>
                  </a:lnTo>
                  <a:lnTo>
                    <a:pt x="440" y="342"/>
                  </a:lnTo>
                  <a:lnTo>
                    <a:pt x="440" y="340"/>
                  </a:lnTo>
                  <a:lnTo>
                    <a:pt x="442" y="338"/>
                  </a:lnTo>
                  <a:lnTo>
                    <a:pt x="432" y="334"/>
                  </a:lnTo>
                  <a:lnTo>
                    <a:pt x="430" y="334"/>
                  </a:lnTo>
                  <a:lnTo>
                    <a:pt x="428" y="330"/>
                  </a:lnTo>
                  <a:lnTo>
                    <a:pt x="432" y="332"/>
                  </a:lnTo>
                  <a:lnTo>
                    <a:pt x="434" y="332"/>
                  </a:lnTo>
                  <a:lnTo>
                    <a:pt x="438" y="332"/>
                  </a:lnTo>
                  <a:lnTo>
                    <a:pt x="438" y="328"/>
                  </a:lnTo>
                  <a:lnTo>
                    <a:pt x="452" y="330"/>
                  </a:lnTo>
                  <a:lnTo>
                    <a:pt x="452" y="328"/>
                  </a:lnTo>
                  <a:lnTo>
                    <a:pt x="454" y="328"/>
                  </a:lnTo>
                  <a:lnTo>
                    <a:pt x="456" y="330"/>
                  </a:lnTo>
                  <a:lnTo>
                    <a:pt x="458" y="332"/>
                  </a:lnTo>
                  <a:lnTo>
                    <a:pt x="460" y="332"/>
                  </a:lnTo>
                  <a:lnTo>
                    <a:pt x="464" y="328"/>
                  </a:lnTo>
                  <a:lnTo>
                    <a:pt x="470" y="330"/>
                  </a:lnTo>
                  <a:lnTo>
                    <a:pt x="472" y="328"/>
                  </a:lnTo>
                  <a:lnTo>
                    <a:pt x="474" y="328"/>
                  </a:lnTo>
                  <a:lnTo>
                    <a:pt x="476" y="328"/>
                  </a:lnTo>
                  <a:lnTo>
                    <a:pt x="476" y="330"/>
                  </a:lnTo>
                  <a:lnTo>
                    <a:pt x="476" y="332"/>
                  </a:lnTo>
                  <a:lnTo>
                    <a:pt x="480" y="334"/>
                  </a:lnTo>
                  <a:lnTo>
                    <a:pt x="486" y="334"/>
                  </a:lnTo>
                  <a:lnTo>
                    <a:pt x="486" y="338"/>
                  </a:lnTo>
                  <a:lnTo>
                    <a:pt x="488" y="340"/>
                  </a:lnTo>
                  <a:lnTo>
                    <a:pt x="492" y="340"/>
                  </a:lnTo>
                  <a:lnTo>
                    <a:pt x="496" y="342"/>
                  </a:lnTo>
                  <a:lnTo>
                    <a:pt x="500" y="336"/>
                  </a:lnTo>
                  <a:lnTo>
                    <a:pt x="504" y="336"/>
                  </a:lnTo>
                  <a:lnTo>
                    <a:pt x="506" y="336"/>
                  </a:lnTo>
                  <a:lnTo>
                    <a:pt x="508" y="342"/>
                  </a:lnTo>
                  <a:lnTo>
                    <a:pt x="510" y="346"/>
                  </a:lnTo>
                  <a:lnTo>
                    <a:pt x="516" y="348"/>
                  </a:lnTo>
                  <a:lnTo>
                    <a:pt x="516" y="354"/>
                  </a:lnTo>
                  <a:lnTo>
                    <a:pt x="516" y="362"/>
                  </a:lnTo>
                  <a:lnTo>
                    <a:pt x="516" y="376"/>
                  </a:lnTo>
                  <a:lnTo>
                    <a:pt x="520" y="374"/>
                  </a:lnTo>
                  <a:lnTo>
                    <a:pt x="524" y="374"/>
                  </a:lnTo>
                  <a:lnTo>
                    <a:pt x="520" y="378"/>
                  </a:lnTo>
                  <a:lnTo>
                    <a:pt x="520" y="382"/>
                  </a:lnTo>
                  <a:lnTo>
                    <a:pt x="520" y="386"/>
                  </a:lnTo>
                  <a:lnTo>
                    <a:pt x="528" y="390"/>
                  </a:lnTo>
                  <a:lnTo>
                    <a:pt x="528" y="394"/>
                  </a:lnTo>
                  <a:lnTo>
                    <a:pt x="530" y="400"/>
                  </a:lnTo>
                  <a:lnTo>
                    <a:pt x="536" y="406"/>
                  </a:lnTo>
                  <a:lnTo>
                    <a:pt x="534" y="408"/>
                  </a:lnTo>
                  <a:lnTo>
                    <a:pt x="536" y="412"/>
                  </a:lnTo>
                  <a:lnTo>
                    <a:pt x="540" y="414"/>
                  </a:lnTo>
                  <a:lnTo>
                    <a:pt x="544" y="416"/>
                  </a:lnTo>
                  <a:lnTo>
                    <a:pt x="548" y="400"/>
                  </a:lnTo>
                  <a:lnTo>
                    <a:pt x="548" y="392"/>
                  </a:lnTo>
                  <a:lnTo>
                    <a:pt x="548" y="382"/>
                  </a:lnTo>
                  <a:lnTo>
                    <a:pt x="542" y="362"/>
                  </a:lnTo>
                  <a:lnTo>
                    <a:pt x="538" y="360"/>
                  </a:lnTo>
                  <a:lnTo>
                    <a:pt x="540" y="358"/>
                  </a:lnTo>
                  <a:lnTo>
                    <a:pt x="542" y="356"/>
                  </a:lnTo>
                  <a:lnTo>
                    <a:pt x="540" y="354"/>
                  </a:lnTo>
                  <a:lnTo>
                    <a:pt x="536" y="346"/>
                  </a:lnTo>
                  <a:lnTo>
                    <a:pt x="536" y="340"/>
                  </a:lnTo>
                  <a:lnTo>
                    <a:pt x="536" y="332"/>
                  </a:lnTo>
                  <a:lnTo>
                    <a:pt x="530" y="330"/>
                  </a:lnTo>
                  <a:lnTo>
                    <a:pt x="530" y="328"/>
                  </a:lnTo>
                  <a:lnTo>
                    <a:pt x="532" y="328"/>
                  </a:lnTo>
                  <a:lnTo>
                    <a:pt x="534" y="328"/>
                  </a:lnTo>
                  <a:lnTo>
                    <a:pt x="532" y="326"/>
                  </a:lnTo>
                  <a:lnTo>
                    <a:pt x="534" y="326"/>
                  </a:lnTo>
                  <a:lnTo>
                    <a:pt x="536" y="324"/>
                  </a:lnTo>
                  <a:lnTo>
                    <a:pt x="538" y="324"/>
                  </a:lnTo>
                  <a:lnTo>
                    <a:pt x="536" y="324"/>
                  </a:lnTo>
                  <a:lnTo>
                    <a:pt x="534" y="322"/>
                  </a:lnTo>
                  <a:lnTo>
                    <a:pt x="534" y="320"/>
                  </a:lnTo>
                  <a:lnTo>
                    <a:pt x="536" y="316"/>
                  </a:lnTo>
                  <a:lnTo>
                    <a:pt x="540" y="306"/>
                  </a:lnTo>
                  <a:lnTo>
                    <a:pt x="540" y="302"/>
                  </a:lnTo>
                  <a:lnTo>
                    <a:pt x="540" y="298"/>
                  </a:lnTo>
                  <a:lnTo>
                    <a:pt x="544" y="298"/>
                  </a:lnTo>
                  <a:lnTo>
                    <a:pt x="546" y="298"/>
                  </a:lnTo>
                  <a:lnTo>
                    <a:pt x="548" y="296"/>
                  </a:lnTo>
                  <a:lnTo>
                    <a:pt x="548" y="292"/>
                  </a:lnTo>
                  <a:lnTo>
                    <a:pt x="556" y="290"/>
                  </a:lnTo>
                  <a:lnTo>
                    <a:pt x="562" y="286"/>
                  </a:lnTo>
                  <a:lnTo>
                    <a:pt x="562" y="282"/>
                  </a:lnTo>
                  <a:lnTo>
                    <a:pt x="562" y="280"/>
                  </a:lnTo>
                  <a:lnTo>
                    <a:pt x="564" y="280"/>
                  </a:lnTo>
                  <a:lnTo>
                    <a:pt x="568" y="278"/>
                  </a:lnTo>
                  <a:lnTo>
                    <a:pt x="570" y="278"/>
                  </a:lnTo>
                  <a:lnTo>
                    <a:pt x="574" y="276"/>
                  </a:lnTo>
                  <a:lnTo>
                    <a:pt x="578" y="276"/>
                  </a:lnTo>
                  <a:lnTo>
                    <a:pt x="580" y="272"/>
                  </a:lnTo>
                  <a:lnTo>
                    <a:pt x="580" y="270"/>
                  </a:lnTo>
                  <a:lnTo>
                    <a:pt x="584" y="264"/>
                  </a:lnTo>
                  <a:lnTo>
                    <a:pt x="588" y="262"/>
                  </a:lnTo>
                  <a:lnTo>
                    <a:pt x="584" y="254"/>
                  </a:lnTo>
                  <a:lnTo>
                    <a:pt x="592" y="252"/>
                  </a:lnTo>
                  <a:lnTo>
                    <a:pt x="590" y="248"/>
                  </a:lnTo>
                  <a:lnTo>
                    <a:pt x="604" y="246"/>
                  </a:lnTo>
                  <a:lnTo>
                    <a:pt x="602" y="244"/>
                  </a:lnTo>
                  <a:lnTo>
                    <a:pt x="600" y="240"/>
                  </a:lnTo>
                  <a:lnTo>
                    <a:pt x="592" y="240"/>
                  </a:lnTo>
                  <a:lnTo>
                    <a:pt x="592" y="236"/>
                  </a:lnTo>
                  <a:lnTo>
                    <a:pt x="596" y="236"/>
                  </a:lnTo>
                  <a:lnTo>
                    <a:pt x="600" y="234"/>
                  </a:lnTo>
                  <a:lnTo>
                    <a:pt x="600" y="228"/>
                  </a:lnTo>
                  <a:lnTo>
                    <a:pt x="596" y="226"/>
                  </a:lnTo>
                  <a:lnTo>
                    <a:pt x="592" y="226"/>
                  </a:lnTo>
                  <a:lnTo>
                    <a:pt x="590" y="222"/>
                  </a:lnTo>
                  <a:lnTo>
                    <a:pt x="588" y="220"/>
                  </a:lnTo>
                  <a:lnTo>
                    <a:pt x="592" y="216"/>
                  </a:lnTo>
                  <a:lnTo>
                    <a:pt x="594" y="212"/>
                  </a:lnTo>
                  <a:lnTo>
                    <a:pt x="592" y="210"/>
                  </a:lnTo>
                  <a:lnTo>
                    <a:pt x="592" y="206"/>
                  </a:lnTo>
                  <a:lnTo>
                    <a:pt x="590" y="204"/>
                  </a:lnTo>
                  <a:lnTo>
                    <a:pt x="584" y="202"/>
                  </a:lnTo>
                  <a:lnTo>
                    <a:pt x="586" y="200"/>
                  </a:lnTo>
                  <a:lnTo>
                    <a:pt x="588" y="200"/>
                  </a:lnTo>
                  <a:lnTo>
                    <a:pt x="588" y="196"/>
                  </a:lnTo>
                  <a:lnTo>
                    <a:pt x="586" y="194"/>
                  </a:lnTo>
                  <a:lnTo>
                    <a:pt x="590" y="190"/>
                  </a:lnTo>
                  <a:lnTo>
                    <a:pt x="590" y="188"/>
                  </a:lnTo>
                  <a:lnTo>
                    <a:pt x="592" y="178"/>
                  </a:lnTo>
                  <a:lnTo>
                    <a:pt x="596" y="176"/>
                  </a:lnTo>
                  <a:lnTo>
                    <a:pt x="600" y="176"/>
                  </a:lnTo>
                  <a:lnTo>
                    <a:pt x="602" y="178"/>
                  </a:lnTo>
                  <a:lnTo>
                    <a:pt x="602" y="180"/>
                  </a:lnTo>
                  <a:lnTo>
                    <a:pt x="598" y="184"/>
                  </a:lnTo>
                  <a:lnTo>
                    <a:pt x="596" y="192"/>
                  </a:lnTo>
                  <a:lnTo>
                    <a:pt x="596" y="198"/>
                  </a:lnTo>
                  <a:lnTo>
                    <a:pt x="594" y="200"/>
                  </a:lnTo>
                  <a:lnTo>
                    <a:pt x="596" y="204"/>
                  </a:lnTo>
                  <a:lnTo>
                    <a:pt x="600" y="202"/>
                  </a:lnTo>
                  <a:lnTo>
                    <a:pt x="602" y="202"/>
                  </a:lnTo>
                  <a:lnTo>
                    <a:pt x="604" y="202"/>
                  </a:lnTo>
                  <a:lnTo>
                    <a:pt x="604" y="206"/>
                  </a:lnTo>
                  <a:lnTo>
                    <a:pt x="610" y="206"/>
                  </a:lnTo>
                  <a:lnTo>
                    <a:pt x="614" y="186"/>
                  </a:lnTo>
                  <a:lnTo>
                    <a:pt x="610" y="186"/>
                  </a:lnTo>
                  <a:lnTo>
                    <a:pt x="608" y="184"/>
                  </a:lnTo>
                  <a:lnTo>
                    <a:pt x="608" y="180"/>
                  </a:lnTo>
                  <a:lnTo>
                    <a:pt x="618" y="180"/>
                  </a:lnTo>
                  <a:lnTo>
                    <a:pt x="624" y="178"/>
                  </a:lnTo>
                  <a:lnTo>
                    <a:pt x="632" y="164"/>
                  </a:lnTo>
                  <a:lnTo>
                    <a:pt x="626" y="160"/>
                  </a:lnTo>
                  <a:lnTo>
                    <a:pt x="626" y="158"/>
                  </a:lnTo>
                  <a:lnTo>
                    <a:pt x="626" y="156"/>
                  </a:lnTo>
                  <a:lnTo>
                    <a:pt x="628" y="156"/>
                  </a:lnTo>
                  <a:lnTo>
                    <a:pt x="628" y="154"/>
                  </a:lnTo>
                  <a:lnTo>
                    <a:pt x="632" y="148"/>
                  </a:lnTo>
                  <a:lnTo>
                    <a:pt x="638" y="144"/>
                  </a:lnTo>
                  <a:lnTo>
                    <a:pt x="646" y="144"/>
                  </a:lnTo>
                  <a:lnTo>
                    <a:pt x="648" y="140"/>
                  </a:lnTo>
                  <a:lnTo>
                    <a:pt x="652" y="140"/>
                  </a:lnTo>
                  <a:lnTo>
                    <a:pt x="654" y="142"/>
                  </a:lnTo>
                  <a:lnTo>
                    <a:pt x="656" y="142"/>
                  </a:lnTo>
                  <a:lnTo>
                    <a:pt x="658" y="142"/>
                  </a:lnTo>
                  <a:lnTo>
                    <a:pt x="660" y="134"/>
                  </a:lnTo>
                  <a:lnTo>
                    <a:pt x="662" y="136"/>
                  </a:lnTo>
                  <a:lnTo>
                    <a:pt x="664" y="138"/>
                  </a:lnTo>
                  <a:lnTo>
                    <a:pt x="666" y="138"/>
                  </a:lnTo>
                  <a:lnTo>
                    <a:pt x="668" y="138"/>
                  </a:lnTo>
                  <a:lnTo>
                    <a:pt x="668" y="136"/>
                  </a:lnTo>
                  <a:lnTo>
                    <a:pt x="670" y="136"/>
                  </a:lnTo>
                  <a:lnTo>
                    <a:pt x="674" y="134"/>
                  </a:lnTo>
                  <a:lnTo>
                    <a:pt x="664" y="130"/>
                  </a:lnTo>
                  <a:lnTo>
                    <a:pt x="666" y="126"/>
                  </a:lnTo>
                  <a:lnTo>
                    <a:pt x="670" y="124"/>
                  </a:lnTo>
                  <a:lnTo>
                    <a:pt x="670" y="122"/>
                  </a:lnTo>
                  <a:lnTo>
                    <a:pt x="668" y="120"/>
                  </a:lnTo>
                  <a:lnTo>
                    <a:pt x="668" y="118"/>
                  </a:lnTo>
                  <a:lnTo>
                    <a:pt x="672" y="116"/>
                  </a:lnTo>
                  <a:lnTo>
                    <a:pt x="674" y="110"/>
                  </a:lnTo>
                  <a:lnTo>
                    <a:pt x="676" y="102"/>
                  </a:lnTo>
                  <a:lnTo>
                    <a:pt x="682" y="102"/>
                  </a:lnTo>
                  <a:lnTo>
                    <a:pt x="686" y="102"/>
                  </a:lnTo>
                  <a:lnTo>
                    <a:pt x="690" y="98"/>
                  </a:lnTo>
                  <a:lnTo>
                    <a:pt x="694" y="90"/>
                  </a:lnTo>
                  <a:lnTo>
                    <a:pt x="694" y="96"/>
                  </a:lnTo>
                  <a:lnTo>
                    <a:pt x="700" y="92"/>
                  </a:lnTo>
                  <a:lnTo>
                    <a:pt x="700" y="94"/>
                  </a:lnTo>
                  <a:lnTo>
                    <a:pt x="702" y="94"/>
                  </a:lnTo>
                  <a:lnTo>
                    <a:pt x="704" y="96"/>
                  </a:lnTo>
                  <a:lnTo>
                    <a:pt x="714" y="88"/>
                  </a:lnTo>
                  <a:lnTo>
                    <a:pt x="710" y="78"/>
                  </a:lnTo>
                  <a:lnTo>
                    <a:pt x="712" y="80"/>
                  </a:lnTo>
                  <a:close/>
                </a:path>
              </a:pathLst>
            </a:custGeom>
            <a:solidFill>
              <a:srgbClr val="B7BCBE"/>
            </a:solidFill>
            <a:ln w="3175" cmpd="sng">
              <a:solidFill>
                <a:schemeClr val="bg1"/>
              </a:solidFill>
              <a:prstDash val="solid"/>
              <a:round/>
            </a:ln>
          </p:spPr>
          <p:txBody>
            <a:bodyPr/>
            <a:lstStyle/>
            <a:p>
              <a:endParaRPr lang="en-GB"/>
            </a:p>
          </p:txBody>
        </p:sp>
        <p:sp>
          <p:nvSpPr>
            <p:cNvPr id="261" name="Freeform 342"/>
            <p:cNvSpPr/>
            <p:nvPr/>
          </p:nvSpPr>
          <p:spPr bwMode="auto">
            <a:xfrm>
              <a:off x="5861691" y="5312624"/>
              <a:ext cx="17346" cy="29068"/>
            </a:xfrm>
            <a:custGeom>
              <a:gdLst>
                <a:gd name="T0" fmla="*/ 0 w 6"/>
                <a:gd name="T1" fmla="*/ 0 h 10"/>
                <a:gd name="T2" fmla="*/ 0 w 6"/>
                <a:gd name="T3" fmla="*/ 0 h 10"/>
                <a:gd name="T4" fmla="*/ 2 w 6"/>
                <a:gd name="T5" fmla="*/ 2 h 10"/>
                <a:gd name="T6" fmla="*/ 2 w 6"/>
                <a:gd name="T7" fmla="*/ 4 h 10"/>
                <a:gd name="T8" fmla="*/ 2 w 6"/>
                <a:gd name="T9" fmla="*/ 8 h 10"/>
                <a:gd name="T10" fmla="*/ 2 w 6"/>
                <a:gd name="T11" fmla="*/ 10 h 10"/>
                <a:gd name="T12" fmla="*/ 2 w 6"/>
                <a:gd name="T13" fmla="*/ 10 h 10"/>
                <a:gd name="T14" fmla="*/ 6 w 6"/>
                <a:gd name="T15" fmla="*/ 10 h 10"/>
                <a:gd name="T16" fmla="*/ 6 w 6"/>
                <a:gd name="T17" fmla="*/ 6 h 10"/>
                <a:gd name="T18" fmla="*/ 6 w 6"/>
                <a:gd name="T19" fmla="*/ 0 h 10"/>
                <a:gd name="T20" fmla="*/ 6 w 6"/>
                <a:gd name="T21" fmla="*/ 0 h 10"/>
                <a:gd name="T22" fmla="*/ 0 w 6"/>
                <a:gd name="T23" fmla="*/ 0 h 10"/>
                <a:gd name="T24" fmla="*/ 0 w 6"/>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
                <a:gd name="T40" fmla="*/ 0 h 10"/>
                <a:gd name="T41" fmla="*/ 6 w 6"/>
                <a:gd name="T42" fmla="*/ 10 h 10"/>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 h="10">
                  <a:moveTo>
                    <a:pt x="0" y="0"/>
                  </a:moveTo>
                  <a:lnTo>
                    <a:pt x="0" y="0"/>
                  </a:lnTo>
                  <a:lnTo>
                    <a:pt x="2" y="2"/>
                  </a:lnTo>
                  <a:lnTo>
                    <a:pt x="2" y="4"/>
                  </a:lnTo>
                  <a:lnTo>
                    <a:pt x="2" y="8"/>
                  </a:lnTo>
                  <a:lnTo>
                    <a:pt x="2" y="10"/>
                  </a:lnTo>
                  <a:lnTo>
                    <a:pt x="6" y="10"/>
                  </a:lnTo>
                  <a:lnTo>
                    <a:pt x="6" y="6"/>
                  </a:lnTo>
                  <a:lnTo>
                    <a:pt x="6"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62" name="Freeform 455"/>
            <p:cNvSpPr/>
            <p:nvPr/>
          </p:nvSpPr>
          <p:spPr bwMode="auto">
            <a:xfrm>
              <a:off x="5660968" y="4971074"/>
              <a:ext cx="47082" cy="21801"/>
            </a:xfrm>
            <a:custGeom>
              <a:gdLst>
                <a:gd name="T0" fmla="*/ 0 w 16"/>
                <a:gd name="T1" fmla="*/ 0 h 8"/>
                <a:gd name="T2" fmla="*/ 2 w 16"/>
                <a:gd name="T3" fmla="*/ 8 h 8"/>
                <a:gd name="T4" fmla="*/ 2 w 16"/>
                <a:gd name="T5" fmla="*/ 8 h 8"/>
                <a:gd name="T6" fmla="*/ 14 w 16"/>
                <a:gd name="T7" fmla="*/ 8 h 8"/>
                <a:gd name="T8" fmla="*/ 14 w 16"/>
                <a:gd name="T9" fmla="*/ 8 h 8"/>
                <a:gd name="T10" fmla="*/ 14 w 16"/>
                <a:gd name="T11" fmla="*/ 4 h 8"/>
                <a:gd name="T12" fmla="*/ 14 w 16"/>
                <a:gd name="T13" fmla="*/ 4 h 8"/>
                <a:gd name="T14" fmla="*/ 16 w 16"/>
                <a:gd name="T15" fmla="*/ 4 h 8"/>
                <a:gd name="T16" fmla="*/ 16 w 16"/>
                <a:gd name="T17" fmla="*/ 4 h 8"/>
                <a:gd name="T18" fmla="*/ 12 w 16"/>
                <a:gd name="T19" fmla="*/ 2 h 8"/>
                <a:gd name="T20" fmla="*/ 0 w 16"/>
                <a:gd name="T21" fmla="*/ 0 h 8"/>
                <a:gd name="T22" fmla="*/ 0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8"/>
                <a:gd name="T38" fmla="*/ 16 w 16"/>
                <a:gd name="T39" fmla="*/ 8 h 8"/>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8">
                  <a:moveTo>
                    <a:pt x="0" y="0"/>
                  </a:moveTo>
                  <a:lnTo>
                    <a:pt x="2" y="8"/>
                  </a:lnTo>
                  <a:lnTo>
                    <a:pt x="14" y="8"/>
                  </a:lnTo>
                  <a:lnTo>
                    <a:pt x="14" y="4"/>
                  </a:lnTo>
                  <a:lnTo>
                    <a:pt x="16" y="4"/>
                  </a:lnTo>
                  <a:lnTo>
                    <a:pt x="1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63" name="Freeform 462"/>
            <p:cNvSpPr>
              <a:spLocks noEditPoints="1"/>
            </p:cNvSpPr>
            <p:nvPr/>
          </p:nvSpPr>
          <p:spPr bwMode="auto">
            <a:xfrm>
              <a:off x="5068711" y="5358650"/>
              <a:ext cx="223026" cy="125962"/>
            </a:xfrm>
            <a:custGeom>
              <a:gdLst>
                <a:gd name="T0" fmla="*/ 4 w 76"/>
                <a:gd name="T1" fmla="*/ 2 h 44"/>
                <a:gd name="T2" fmla="*/ 2 w 76"/>
                <a:gd name="T3" fmla="*/ 2 h 44"/>
                <a:gd name="T4" fmla="*/ 2 w 76"/>
                <a:gd name="T5" fmla="*/ 8 h 44"/>
                <a:gd name="T6" fmla="*/ 0 w 76"/>
                <a:gd name="T7" fmla="*/ 10 h 44"/>
                <a:gd name="T8" fmla="*/ 4 w 76"/>
                <a:gd name="T9" fmla="*/ 16 h 44"/>
                <a:gd name="T10" fmla="*/ 2 w 76"/>
                <a:gd name="T11" fmla="*/ 22 h 44"/>
                <a:gd name="T12" fmla="*/ 10 w 76"/>
                <a:gd name="T13" fmla="*/ 22 h 44"/>
                <a:gd name="T14" fmla="*/ 20 w 76"/>
                <a:gd name="T15" fmla="*/ 24 h 44"/>
                <a:gd name="T16" fmla="*/ 20 w 76"/>
                <a:gd name="T17" fmla="*/ 30 h 44"/>
                <a:gd name="T18" fmla="*/ 24 w 76"/>
                <a:gd name="T19" fmla="*/ 30 h 44"/>
                <a:gd name="T20" fmla="*/ 26 w 76"/>
                <a:gd name="T21" fmla="*/ 34 h 44"/>
                <a:gd name="T22" fmla="*/ 34 w 76"/>
                <a:gd name="T23" fmla="*/ 36 h 44"/>
                <a:gd name="T24" fmla="*/ 40 w 76"/>
                <a:gd name="T25" fmla="*/ 36 h 44"/>
                <a:gd name="T26" fmla="*/ 40 w 76"/>
                <a:gd name="T27" fmla="*/ 34 h 44"/>
                <a:gd name="T28" fmla="*/ 36 w 76"/>
                <a:gd name="T29" fmla="*/ 34 h 44"/>
                <a:gd name="T30" fmla="*/ 34 w 76"/>
                <a:gd name="T31" fmla="*/ 34 h 44"/>
                <a:gd name="T32" fmla="*/ 38 w 76"/>
                <a:gd name="T33" fmla="*/ 32 h 44"/>
                <a:gd name="T34" fmla="*/ 36 w 76"/>
                <a:gd name="T35" fmla="*/ 26 h 44"/>
                <a:gd name="T36" fmla="*/ 32 w 76"/>
                <a:gd name="T37" fmla="*/ 22 h 44"/>
                <a:gd name="T38" fmla="*/ 42 w 76"/>
                <a:gd name="T39" fmla="*/ 16 h 44"/>
                <a:gd name="T40" fmla="*/ 40 w 76"/>
                <a:gd name="T41" fmla="*/ 16 h 44"/>
                <a:gd name="T42" fmla="*/ 44 w 76"/>
                <a:gd name="T43" fmla="*/ 12 h 44"/>
                <a:gd name="T44" fmla="*/ 46 w 76"/>
                <a:gd name="T45" fmla="*/ 12 h 44"/>
                <a:gd name="T46" fmla="*/ 48 w 76"/>
                <a:gd name="T47" fmla="*/ 10 h 44"/>
                <a:gd name="T48" fmla="*/ 56 w 76"/>
                <a:gd name="T49" fmla="*/ 24 h 44"/>
                <a:gd name="T50" fmla="*/ 64 w 76"/>
                <a:gd name="T51" fmla="*/ 22 h 44"/>
                <a:gd name="T52" fmla="*/ 62 w 76"/>
                <a:gd name="T53" fmla="*/ 26 h 44"/>
                <a:gd name="T54" fmla="*/ 60 w 76"/>
                <a:gd name="T55" fmla="*/ 38 h 44"/>
                <a:gd name="T56" fmla="*/ 66 w 76"/>
                <a:gd name="T57" fmla="*/ 44 h 44"/>
                <a:gd name="T58" fmla="*/ 72 w 76"/>
                <a:gd name="T59" fmla="*/ 44 h 44"/>
                <a:gd name="T60" fmla="*/ 72 w 76"/>
                <a:gd name="T61" fmla="*/ 40 h 44"/>
                <a:gd name="T62" fmla="*/ 76 w 76"/>
                <a:gd name="T63" fmla="*/ 34 h 44"/>
                <a:gd name="T64" fmla="*/ 74 w 76"/>
                <a:gd name="T65" fmla="*/ 30 h 44"/>
                <a:gd name="T66" fmla="*/ 74 w 76"/>
                <a:gd name="T67" fmla="*/ 22 h 44"/>
                <a:gd name="T68" fmla="*/ 64 w 76"/>
                <a:gd name="T69" fmla="*/ 14 h 44"/>
                <a:gd name="T70" fmla="*/ 56 w 76"/>
                <a:gd name="T71" fmla="*/ 2 h 44"/>
                <a:gd name="T72" fmla="*/ 44 w 76"/>
                <a:gd name="T73" fmla="*/ 2 h 44"/>
                <a:gd name="T74" fmla="*/ 42 w 76"/>
                <a:gd name="T75" fmla="*/ 6 h 44"/>
                <a:gd name="T76" fmla="*/ 22 w 76"/>
                <a:gd name="T77" fmla="*/ 12 h 44"/>
                <a:gd name="T78" fmla="*/ 20 w 76"/>
                <a:gd name="T79" fmla="*/ 10 h 44"/>
                <a:gd name="T80" fmla="*/ 18 w 76"/>
                <a:gd name="T81" fmla="*/ 8 h 44"/>
                <a:gd name="T82" fmla="*/ 14 w 76"/>
                <a:gd name="T83" fmla="*/ 12 h 44"/>
                <a:gd name="T84" fmla="*/ 12 w 76"/>
                <a:gd name="T85" fmla="*/ 10 h 44"/>
                <a:gd name="T86" fmla="*/ 6 w 76"/>
                <a:gd name="T87" fmla="*/ 0 h 44"/>
                <a:gd name="T88" fmla="*/ 20 w 76"/>
                <a:gd name="T89" fmla="*/ 38 h 44"/>
                <a:gd name="T90" fmla="*/ 20 w 76"/>
                <a:gd name="T91" fmla="*/ 38 h 44"/>
                <a:gd name="T92" fmla="*/ 18 w 76"/>
                <a:gd name="T93" fmla="*/ 34 h 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6"/>
                <a:gd name="T142" fmla="*/ 0 h 44"/>
                <a:gd name="T143" fmla="*/ 76 w 76"/>
                <a:gd name="T144" fmla="*/ 44 h 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6" h="44">
                  <a:moveTo>
                    <a:pt x="6" y="0"/>
                  </a:moveTo>
                  <a:lnTo>
                    <a:pt x="4" y="2"/>
                  </a:lnTo>
                  <a:lnTo>
                    <a:pt x="2" y="2"/>
                  </a:lnTo>
                  <a:lnTo>
                    <a:pt x="2" y="4"/>
                  </a:lnTo>
                  <a:lnTo>
                    <a:pt x="2" y="8"/>
                  </a:lnTo>
                  <a:lnTo>
                    <a:pt x="0" y="10"/>
                  </a:lnTo>
                  <a:lnTo>
                    <a:pt x="2" y="12"/>
                  </a:lnTo>
                  <a:lnTo>
                    <a:pt x="4" y="16"/>
                  </a:lnTo>
                  <a:lnTo>
                    <a:pt x="2" y="22"/>
                  </a:lnTo>
                  <a:lnTo>
                    <a:pt x="10" y="22"/>
                  </a:lnTo>
                  <a:lnTo>
                    <a:pt x="14" y="22"/>
                  </a:lnTo>
                  <a:lnTo>
                    <a:pt x="20" y="24"/>
                  </a:lnTo>
                  <a:lnTo>
                    <a:pt x="20" y="30"/>
                  </a:lnTo>
                  <a:lnTo>
                    <a:pt x="24" y="30"/>
                  </a:lnTo>
                  <a:lnTo>
                    <a:pt x="26" y="30"/>
                  </a:lnTo>
                  <a:lnTo>
                    <a:pt x="26" y="34"/>
                  </a:lnTo>
                  <a:lnTo>
                    <a:pt x="34" y="36"/>
                  </a:lnTo>
                  <a:lnTo>
                    <a:pt x="40" y="36"/>
                  </a:lnTo>
                  <a:lnTo>
                    <a:pt x="42" y="36"/>
                  </a:lnTo>
                  <a:lnTo>
                    <a:pt x="40" y="34"/>
                  </a:lnTo>
                  <a:lnTo>
                    <a:pt x="36" y="34"/>
                  </a:lnTo>
                  <a:lnTo>
                    <a:pt x="34" y="34"/>
                  </a:lnTo>
                  <a:lnTo>
                    <a:pt x="36" y="34"/>
                  </a:lnTo>
                  <a:lnTo>
                    <a:pt x="38" y="32"/>
                  </a:lnTo>
                  <a:lnTo>
                    <a:pt x="36" y="26"/>
                  </a:lnTo>
                  <a:lnTo>
                    <a:pt x="32" y="26"/>
                  </a:lnTo>
                  <a:lnTo>
                    <a:pt x="32" y="22"/>
                  </a:lnTo>
                  <a:lnTo>
                    <a:pt x="42" y="16"/>
                  </a:lnTo>
                  <a:lnTo>
                    <a:pt x="40" y="16"/>
                  </a:lnTo>
                  <a:lnTo>
                    <a:pt x="42" y="16"/>
                  </a:lnTo>
                  <a:lnTo>
                    <a:pt x="44" y="12"/>
                  </a:lnTo>
                  <a:lnTo>
                    <a:pt x="46" y="12"/>
                  </a:lnTo>
                  <a:lnTo>
                    <a:pt x="48" y="10"/>
                  </a:lnTo>
                  <a:lnTo>
                    <a:pt x="56" y="24"/>
                  </a:lnTo>
                  <a:lnTo>
                    <a:pt x="64" y="22"/>
                  </a:lnTo>
                  <a:lnTo>
                    <a:pt x="62" y="26"/>
                  </a:lnTo>
                  <a:lnTo>
                    <a:pt x="60" y="38"/>
                  </a:lnTo>
                  <a:lnTo>
                    <a:pt x="62" y="40"/>
                  </a:lnTo>
                  <a:lnTo>
                    <a:pt x="66" y="44"/>
                  </a:lnTo>
                  <a:lnTo>
                    <a:pt x="72" y="44"/>
                  </a:lnTo>
                  <a:lnTo>
                    <a:pt x="72" y="40"/>
                  </a:lnTo>
                  <a:lnTo>
                    <a:pt x="74" y="38"/>
                  </a:lnTo>
                  <a:lnTo>
                    <a:pt x="76" y="34"/>
                  </a:lnTo>
                  <a:lnTo>
                    <a:pt x="74" y="30"/>
                  </a:lnTo>
                  <a:lnTo>
                    <a:pt x="72" y="28"/>
                  </a:lnTo>
                  <a:lnTo>
                    <a:pt x="74" y="22"/>
                  </a:lnTo>
                  <a:lnTo>
                    <a:pt x="64" y="14"/>
                  </a:lnTo>
                  <a:lnTo>
                    <a:pt x="56" y="2"/>
                  </a:lnTo>
                  <a:lnTo>
                    <a:pt x="44" y="2"/>
                  </a:lnTo>
                  <a:lnTo>
                    <a:pt x="42" y="6"/>
                  </a:lnTo>
                  <a:lnTo>
                    <a:pt x="32" y="10"/>
                  </a:lnTo>
                  <a:lnTo>
                    <a:pt x="22" y="12"/>
                  </a:lnTo>
                  <a:lnTo>
                    <a:pt x="20" y="10"/>
                  </a:lnTo>
                  <a:lnTo>
                    <a:pt x="18" y="8"/>
                  </a:lnTo>
                  <a:lnTo>
                    <a:pt x="16" y="10"/>
                  </a:lnTo>
                  <a:lnTo>
                    <a:pt x="14" y="12"/>
                  </a:lnTo>
                  <a:lnTo>
                    <a:pt x="12" y="10"/>
                  </a:lnTo>
                  <a:lnTo>
                    <a:pt x="6" y="0"/>
                  </a:lnTo>
                  <a:close/>
                  <a:moveTo>
                    <a:pt x="18" y="34"/>
                  </a:moveTo>
                  <a:lnTo>
                    <a:pt x="20" y="38"/>
                  </a:lnTo>
                  <a:lnTo>
                    <a:pt x="20" y="36"/>
                  </a:lnTo>
                  <a:lnTo>
                    <a:pt x="18" y="34"/>
                  </a:lnTo>
                  <a:close/>
                </a:path>
              </a:pathLst>
            </a:custGeom>
            <a:solidFill>
              <a:srgbClr val="B7BCBE"/>
            </a:solidFill>
            <a:ln w="3175" cmpd="sng">
              <a:solidFill>
                <a:schemeClr val="bg1"/>
              </a:solidFill>
              <a:prstDash val="solid"/>
              <a:round/>
            </a:ln>
          </p:spPr>
          <p:txBody>
            <a:bodyPr/>
            <a:lstStyle/>
            <a:p>
              <a:endParaRPr lang="en-GB"/>
            </a:p>
          </p:txBody>
        </p:sp>
        <p:sp>
          <p:nvSpPr>
            <p:cNvPr id="264" name="Freeform 469"/>
            <p:cNvSpPr>
              <a:spLocks noEditPoints="1"/>
            </p:cNvSpPr>
            <p:nvPr/>
          </p:nvSpPr>
          <p:spPr bwMode="auto">
            <a:xfrm>
              <a:off x="4917548" y="5130948"/>
              <a:ext cx="151161" cy="164721"/>
            </a:xfrm>
            <a:custGeom>
              <a:gdLst>
                <a:gd name="T0" fmla="*/ 22 w 52"/>
                <a:gd name="T1" fmla="*/ 52 h 58"/>
                <a:gd name="T2" fmla="*/ 18 w 52"/>
                <a:gd name="T3" fmla="*/ 42 h 58"/>
                <a:gd name="T4" fmla="*/ 22 w 52"/>
                <a:gd name="T5" fmla="*/ 42 h 58"/>
                <a:gd name="T6" fmla="*/ 28 w 52"/>
                <a:gd name="T7" fmla="*/ 48 h 58"/>
                <a:gd name="T8" fmla="*/ 32 w 52"/>
                <a:gd name="T9" fmla="*/ 56 h 58"/>
                <a:gd name="T10" fmla="*/ 38 w 52"/>
                <a:gd name="T11" fmla="*/ 56 h 58"/>
                <a:gd name="T12" fmla="*/ 38 w 52"/>
                <a:gd name="T13" fmla="*/ 58 h 58"/>
                <a:gd name="T14" fmla="*/ 42 w 52"/>
                <a:gd name="T15" fmla="*/ 58 h 58"/>
                <a:gd name="T16" fmla="*/ 44 w 52"/>
                <a:gd name="T17" fmla="*/ 58 h 58"/>
                <a:gd name="T18" fmla="*/ 52 w 52"/>
                <a:gd name="T19" fmla="*/ 0 h 58"/>
                <a:gd name="T20" fmla="*/ 42 w 52"/>
                <a:gd name="T21" fmla="*/ 0 h 58"/>
                <a:gd name="T22" fmla="*/ 38 w 52"/>
                <a:gd name="T23" fmla="*/ 6 h 58"/>
                <a:gd name="T24" fmla="*/ 36 w 52"/>
                <a:gd name="T25" fmla="*/ 8 h 58"/>
                <a:gd name="T26" fmla="*/ 28 w 52"/>
                <a:gd name="T27" fmla="*/ 10 h 58"/>
                <a:gd name="T28" fmla="*/ 24 w 52"/>
                <a:gd name="T29" fmla="*/ 10 h 58"/>
                <a:gd name="T30" fmla="*/ 22 w 52"/>
                <a:gd name="T31" fmla="*/ 10 h 58"/>
                <a:gd name="T32" fmla="*/ 16 w 52"/>
                <a:gd name="T33" fmla="*/ 8 h 58"/>
                <a:gd name="T34" fmla="*/ 6 w 52"/>
                <a:gd name="T35" fmla="*/ 12 h 58"/>
                <a:gd name="T36" fmla="*/ 6 w 52"/>
                <a:gd name="T37" fmla="*/ 16 h 58"/>
                <a:gd name="T38" fmla="*/ 6 w 52"/>
                <a:gd name="T39" fmla="*/ 24 h 58"/>
                <a:gd name="T40" fmla="*/ 2 w 52"/>
                <a:gd name="T41" fmla="*/ 26 h 58"/>
                <a:gd name="T42" fmla="*/ 0 w 52"/>
                <a:gd name="T43" fmla="*/ 28 h 58"/>
                <a:gd name="T44" fmla="*/ 0 w 52"/>
                <a:gd name="T45" fmla="*/ 32 h 58"/>
                <a:gd name="T46" fmla="*/ 8 w 52"/>
                <a:gd name="T47" fmla="*/ 36 h 58"/>
                <a:gd name="T48" fmla="*/ 10 w 52"/>
                <a:gd name="T49" fmla="*/ 42 h 58"/>
                <a:gd name="T50" fmla="*/ 12 w 52"/>
                <a:gd name="T51" fmla="*/ 48 h 58"/>
                <a:gd name="T52" fmla="*/ 18 w 52"/>
                <a:gd name="T53" fmla="*/ 52 h 58"/>
                <a:gd name="T54" fmla="*/ 22 w 52"/>
                <a:gd name="T55" fmla="*/ 52 h 58"/>
                <a:gd name="T56" fmla="*/ 12 w 52"/>
                <a:gd name="T57" fmla="*/ 34 h 58"/>
                <a:gd name="T58" fmla="*/ 14 w 52"/>
                <a:gd name="T59" fmla="*/ 36 h 58"/>
                <a:gd name="T60" fmla="*/ 14 w 52"/>
                <a:gd name="T61" fmla="*/ 38 h 58"/>
                <a:gd name="T62" fmla="*/ 12 w 52"/>
                <a:gd name="T63" fmla="*/ 38 h 58"/>
                <a:gd name="T64" fmla="*/ 10 w 52"/>
                <a:gd name="T65" fmla="*/ 36 h 58"/>
                <a:gd name="T66" fmla="*/ 12 w 52"/>
                <a:gd name="T67" fmla="*/ 34 h 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2"/>
                <a:gd name="T103" fmla="*/ 0 h 58"/>
                <a:gd name="T104" fmla="*/ 52 w 52"/>
                <a:gd name="T105" fmla="*/ 58 h 58"/>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2" h="57">
                  <a:moveTo>
                    <a:pt x="22" y="52"/>
                  </a:moveTo>
                  <a:lnTo>
                    <a:pt x="22" y="52"/>
                  </a:lnTo>
                  <a:lnTo>
                    <a:pt x="18" y="46"/>
                  </a:lnTo>
                  <a:lnTo>
                    <a:pt x="18" y="42"/>
                  </a:lnTo>
                  <a:lnTo>
                    <a:pt x="22" y="42"/>
                  </a:lnTo>
                  <a:lnTo>
                    <a:pt x="24" y="44"/>
                  </a:lnTo>
                  <a:lnTo>
                    <a:pt x="28" y="48"/>
                  </a:lnTo>
                  <a:lnTo>
                    <a:pt x="32" y="56"/>
                  </a:lnTo>
                  <a:lnTo>
                    <a:pt x="36" y="56"/>
                  </a:lnTo>
                  <a:lnTo>
                    <a:pt x="38" y="56"/>
                  </a:lnTo>
                  <a:lnTo>
                    <a:pt x="38" y="58"/>
                  </a:lnTo>
                  <a:lnTo>
                    <a:pt x="42" y="58"/>
                  </a:lnTo>
                  <a:lnTo>
                    <a:pt x="44" y="58"/>
                  </a:lnTo>
                  <a:lnTo>
                    <a:pt x="42" y="56"/>
                  </a:lnTo>
                  <a:lnTo>
                    <a:pt x="52" y="0"/>
                  </a:lnTo>
                  <a:lnTo>
                    <a:pt x="42" y="0"/>
                  </a:lnTo>
                  <a:lnTo>
                    <a:pt x="40" y="2"/>
                  </a:lnTo>
                  <a:lnTo>
                    <a:pt x="38" y="6"/>
                  </a:lnTo>
                  <a:lnTo>
                    <a:pt x="36" y="8"/>
                  </a:lnTo>
                  <a:lnTo>
                    <a:pt x="34" y="8"/>
                  </a:lnTo>
                  <a:lnTo>
                    <a:pt x="28" y="10"/>
                  </a:lnTo>
                  <a:lnTo>
                    <a:pt x="24" y="10"/>
                  </a:lnTo>
                  <a:lnTo>
                    <a:pt x="22" y="10"/>
                  </a:lnTo>
                  <a:lnTo>
                    <a:pt x="20" y="8"/>
                  </a:lnTo>
                  <a:lnTo>
                    <a:pt x="16" y="8"/>
                  </a:lnTo>
                  <a:lnTo>
                    <a:pt x="6" y="12"/>
                  </a:lnTo>
                  <a:lnTo>
                    <a:pt x="6" y="16"/>
                  </a:lnTo>
                  <a:lnTo>
                    <a:pt x="6" y="24"/>
                  </a:lnTo>
                  <a:lnTo>
                    <a:pt x="4" y="26"/>
                  </a:lnTo>
                  <a:lnTo>
                    <a:pt x="2" y="26"/>
                  </a:lnTo>
                  <a:lnTo>
                    <a:pt x="0" y="28"/>
                  </a:lnTo>
                  <a:lnTo>
                    <a:pt x="0" y="32"/>
                  </a:lnTo>
                  <a:lnTo>
                    <a:pt x="4" y="34"/>
                  </a:lnTo>
                  <a:lnTo>
                    <a:pt x="8" y="36"/>
                  </a:lnTo>
                  <a:lnTo>
                    <a:pt x="10" y="42"/>
                  </a:lnTo>
                  <a:lnTo>
                    <a:pt x="12" y="48"/>
                  </a:lnTo>
                  <a:lnTo>
                    <a:pt x="14" y="50"/>
                  </a:lnTo>
                  <a:lnTo>
                    <a:pt x="18" y="52"/>
                  </a:lnTo>
                  <a:lnTo>
                    <a:pt x="22" y="52"/>
                  </a:lnTo>
                  <a:close/>
                  <a:moveTo>
                    <a:pt x="12" y="34"/>
                  </a:moveTo>
                  <a:lnTo>
                    <a:pt x="12" y="34"/>
                  </a:lnTo>
                  <a:lnTo>
                    <a:pt x="14" y="36"/>
                  </a:lnTo>
                  <a:lnTo>
                    <a:pt x="16" y="38"/>
                  </a:lnTo>
                  <a:lnTo>
                    <a:pt x="14" y="38"/>
                  </a:lnTo>
                  <a:lnTo>
                    <a:pt x="12" y="38"/>
                  </a:lnTo>
                  <a:lnTo>
                    <a:pt x="10" y="36"/>
                  </a:lnTo>
                  <a:lnTo>
                    <a:pt x="12" y="34"/>
                  </a:lnTo>
                  <a:close/>
                </a:path>
              </a:pathLst>
            </a:custGeom>
            <a:solidFill>
              <a:srgbClr val="B7BCBE"/>
            </a:solidFill>
            <a:ln w="3175" cmpd="sng">
              <a:solidFill>
                <a:schemeClr val="bg1"/>
              </a:solidFill>
              <a:prstDash val="solid"/>
              <a:round/>
            </a:ln>
          </p:spPr>
          <p:txBody>
            <a:bodyPr/>
            <a:lstStyle/>
            <a:p>
              <a:endParaRPr lang="en-GB"/>
            </a:p>
          </p:txBody>
        </p:sp>
        <p:sp>
          <p:nvSpPr>
            <p:cNvPr id="265" name="Freeform 480"/>
            <p:cNvSpPr/>
            <p:nvPr/>
          </p:nvSpPr>
          <p:spPr bwMode="auto">
            <a:xfrm>
              <a:off x="3832157" y="4292815"/>
              <a:ext cx="1097780" cy="821178"/>
            </a:xfrm>
            <a:custGeom>
              <a:gdLst>
                <a:gd name="T0" fmla="*/ 8 w 374"/>
                <a:gd name="T1" fmla="*/ 18 h 286"/>
                <a:gd name="T2" fmla="*/ 18 w 374"/>
                <a:gd name="T3" fmla="*/ 44 h 286"/>
                <a:gd name="T4" fmla="*/ 38 w 374"/>
                <a:gd name="T5" fmla="*/ 84 h 286"/>
                <a:gd name="T6" fmla="*/ 48 w 374"/>
                <a:gd name="T7" fmla="*/ 102 h 286"/>
                <a:gd name="T8" fmla="*/ 62 w 374"/>
                <a:gd name="T9" fmla="*/ 124 h 286"/>
                <a:gd name="T10" fmla="*/ 70 w 374"/>
                <a:gd name="T11" fmla="*/ 142 h 286"/>
                <a:gd name="T12" fmla="*/ 94 w 374"/>
                <a:gd name="T13" fmla="*/ 162 h 286"/>
                <a:gd name="T14" fmla="*/ 86 w 374"/>
                <a:gd name="T15" fmla="*/ 146 h 286"/>
                <a:gd name="T16" fmla="*/ 80 w 374"/>
                <a:gd name="T17" fmla="*/ 134 h 286"/>
                <a:gd name="T18" fmla="*/ 64 w 374"/>
                <a:gd name="T19" fmla="*/ 100 h 286"/>
                <a:gd name="T20" fmla="*/ 52 w 374"/>
                <a:gd name="T21" fmla="*/ 68 h 286"/>
                <a:gd name="T22" fmla="*/ 38 w 374"/>
                <a:gd name="T23" fmla="*/ 52 h 286"/>
                <a:gd name="T24" fmla="*/ 28 w 374"/>
                <a:gd name="T25" fmla="*/ 26 h 286"/>
                <a:gd name="T26" fmla="*/ 42 w 374"/>
                <a:gd name="T27" fmla="*/ 22 h 286"/>
                <a:gd name="T28" fmla="*/ 52 w 374"/>
                <a:gd name="T29" fmla="*/ 30 h 286"/>
                <a:gd name="T30" fmla="*/ 60 w 374"/>
                <a:gd name="T31" fmla="*/ 56 h 286"/>
                <a:gd name="T32" fmla="*/ 70 w 374"/>
                <a:gd name="T33" fmla="*/ 72 h 286"/>
                <a:gd name="T34" fmla="*/ 86 w 374"/>
                <a:gd name="T35" fmla="*/ 86 h 286"/>
                <a:gd name="T36" fmla="*/ 92 w 374"/>
                <a:gd name="T37" fmla="*/ 98 h 286"/>
                <a:gd name="T38" fmla="*/ 98 w 374"/>
                <a:gd name="T39" fmla="*/ 112 h 286"/>
                <a:gd name="T40" fmla="*/ 118 w 374"/>
                <a:gd name="T41" fmla="*/ 138 h 286"/>
                <a:gd name="T42" fmla="*/ 126 w 374"/>
                <a:gd name="T43" fmla="*/ 150 h 286"/>
                <a:gd name="T44" fmla="*/ 136 w 374"/>
                <a:gd name="T45" fmla="*/ 166 h 286"/>
                <a:gd name="T46" fmla="*/ 146 w 374"/>
                <a:gd name="T47" fmla="*/ 204 h 286"/>
                <a:gd name="T48" fmla="*/ 158 w 374"/>
                <a:gd name="T49" fmla="*/ 228 h 286"/>
                <a:gd name="T50" fmla="*/ 186 w 374"/>
                <a:gd name="T51" fmla="*/ 248 h 286"/>
                <a:gd name="T52" fmla="*/ 224 w 374"/>
                <a:gd name="T53" fmla="*/ 268 h 286"/>
                <a:gd name="T54" fmla="*/ 254 w 374"/>
                <a:gd name="T55" fmla="*/ 278 h 286"/>
                <a:gd name="T56" fmla="*/ 292 w 374"/>
                <a:gd name="T57" fmla="*/ 278 h 286"/>
                <a:gd name="T58" fmla="*/ 304 w 374"/>
                <a:gd name="T59" fmla="*/ 286 h 286"/>
                <a:gd name="T60" fmla="*/ 310 w 374"/>
                <a:gd name="T61" fmla="*/ 272 h 286"/>
                <a:gd name="T62" fmla="*/ 322 w 374"/>
                <a:gd name="T63" fmla="*/ 256 h 286"/>
                <a:gd name="T64" fmla="*/ 350 w 374"/>
                <a:gd name="T65" fmla="*/ 238 h 286"/>
                <a:gd name="T66" fmla="*/ 360 w 374"/>
                <a:gd name="T67" fmla="*/ 230 h 286"/>
                <a:gd name="T68" fmla="*/ 366 w 374"/>
                <a:gd name="T69" fmla="*/ 236 h 286"/>
                <a:gd name="T70" fmla="*/ 372 w 374"/>
                <a:gd name="T71" fmla="*/ 184 h 286"/>
                <a:gd name="T72" fmla="*/ 334 w 374"/>
                <a:gd name="T73" fmla="*/ 204 h 286"/>
                <a:gd name="T74" fmla="*/ 322 w 374"/>
                <a:gd name="T75" fmla="*/ 228 h 286"/>
                <a:gd name="T76" fmla="*/ 314 w 374"/>
                <a:gd name="T77" fmla="*/ 234 h 286"/>
                <a:gd name="T78" fmla="*/ 296 w 374"/>
                <a:gd name="T79" fmla="*/ 238 h 286"/>
                <a:gd name="T80" fmla="*/ 286 w 374"/>
                <a:gd name="T81" fmla="*/ 244 h 286"/>
                <a:gd name="T82" fmla="*/ 276 w 374"/>
                <a:gd name="T83" fmla="*/ 236 h 286"/>
                <a:gd name="T84" fmla="*/ 258 w 374"/>
                <a:gd name="T85" fmla="*/ 226 h 286"/>
                <a:gd name="T86" fmla="*/ 240 w 374"/>
                <a:gd name="T87" fmla="*/ 188 h 286"/>
                <a:gd name="T88" fmla="*/ 238 w 374"/>
                <a:gd name="T89" fmla="*/ 160 h 286"/>
                <a:gd name="T90" fmla="*/ 236 w 374"/>
                <a:gd name="T91" fmla="*/ 136 h 286"/>
                <a:gd name="T92" fmla="*/ 246 w 374"/>
                <a:gd name="T93" fmla="*/ 114 h 286"/>
                <a:gd name="T94" fmla="*/ 224 w 374"/>
                <a:gd name="T95" fmla="*/ 106 h 286"/>
                <a:gd name="T96" fmla="*/ 216 w 374"/>
                <a:gd name="T97" fmla="*/ 88 h 286"/>
                <a:gd name="T98" fmla="*/ 206 w 374"/>
                <a:gd name="T99" fmla="*/ 66 h 286"/>
                <a:gd name="T100" fmla="*/ 192 w 374"/>
                <a:gd name="T101" fmla="*/ 50 h 286"/>
                <a:gd name="T102" fmla="*/ 176 w 374"/>
                <a:gd name="T103" fmla="*/ 52 h 286"/>
                <a:gd name="T104" fmla="*/ 156 w 374"/>
                <a:gd name="T105" fmla="*/ 50 h 286"/>
                <a:gd name="T106" fmla="*/ 144 w 374"/>
                <a:gd name="T107" fmla="*/ 30 h 286"/>
                <a:gd name="T108" fmla="*/ 132 w 374"/>
                <a:gd name="T109" fmla="*/ 18 h 28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4"/>
                <a:gd name="T166" fmla="*/ 0 h 286"/>
                <a:gd name="T167" fmla="*/ 374 w 374"/>
                <a:gd name="T168" fmla="*/ 286 h 286"/>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4" h="286">
                  <a:moveTo>
                    <a:pt x="0" y="4"/>
                  </a:moveTo>
                  <a:lnTo>
                    <a:pt x="0" y="4"/>
                  </a:lnTo>
                  <a:lnTo>
                    <a:pt x="2" y="12"/>
                  </a:lnTo>
                  <a:lnTo>
                    <a:pt x="4" y="18"/>
                  </a:lnTo>
                  <a:lnTo>
                    <a:pt x="8" y="18"/>
                  </a:lnTo>
                  <a:lnTo>
                    <a:pt x="8" y="22"/>
                  </a:lnTo>
                  <a:lnTo>
                    <a:pt x="10" y="26"/>
                  </a:lnTo>
                  <a:lnTo>
                    <a:pt x="10" y="30"/>
                  </a:lnTo>
                  <a:lnTo>
                    <a:pt x="12" y="36"/>
                  </a:lnTo>
                  <a:lnTo>
                    <a:pt x="14" y="40"/>
                  </a:lnTo>
                  <a:lnTo>
                    <a:pt x="18" y="44"/>
                  </a:lnTo>
                  <a:lnTo>
                    <a:pt x="26" y="50"/>
                  </a:lnTo>
                  <a:lnTo>
                    <a:pt x="32" y="52"/>
                  </a:lnTo>
                  <a:lnTo>
                    <a:pt x="36" y="58"/>
                  </a:lnTo>
                  <a:lnTo>
                    <a:pt x="38" y="66"/>
                  </a:lnTo>
                  <a:lnTo>
                    <a:pt x="38" y="84"/>
                  </a:lnTo>
                  <a:lnTo>
                    <a:pt x="26" y="86"/>
                  </a:lnTo>
                  <a:lnTo>
                    <a:pt x="42" y="96"/>
                  </a:lnTo>
                  <a:lnTo>
                    <a:pt x="42" y="100"/>
                  </a:lnTo>
                  <a:lnTo>
                    <a:pt x="48" y="102"/>
                  </a:lnTo>
                  <a:lnTo>
                    <a:pt x="54" y="104"/>
                  </a:lnTo>
                  <a:lnTo>
                    <a:pt x="58" y="112"/>
                  </a:lnTo>
                  <a:lnTo>
                    <a:pt x="62" y="112"/>
                  </a:lnTo>
                  <a:lnTo>
                    <a:pt x="62" y="118"/>
                  </a:lnTo>
                  <a:lnTo>
                    <a:pt x="62" y="124"/>
                  </a:lnTo>
                  <a:lnTo>
                    <a:pt x="62" y="128"/>
                  </a:lnTo>
                  <a:lnTo>
                    <a:pt x="64" y="134"/>
                  </a:lnTo>
                  <a:lnTo>
                    <a:pt x="66" y="136"/>
                  </a:lnTo>
                  <a:lnTo>
                    <a:pt x="70" y="138"/>
                  </a:lnTo>
                  <a:lnTo>
                    <a:pt x="70" y="142"/>
                  </a:lnTo>
                  <a:lnTo>
                    <a:pt x="80" y="152"/>
                  </a:lnTo>
                  <a:lnTo>
                    <a:pt x="86" y="160"/>
                  </a:lnTo>
                  <a:lnTo>
                    <a:pt x="90" y="166"/>
                  </a:lnTo>
                  <a:lnTo>
                    <a:pt x="90" y="162"/>
                  </a:lnTo>
                  <a:lnTo>
                    <a:pt x="94" y="162"/>
                  </a:lnTo>
                  <a:lnTo>
                    <a:pt x="94" y="158"/>
                  </a:lnTo>
                  <a:lnTo>
                    <a:pt x="94" y="154"/>
                  </a:lnTo>
                  <a:lnTo>
                    <a:pt x="90" y="152"/>
                  </a:lnTo>
                  <a:lnTo>
                    <a:pt x="86" y="148"/>
                  </a:lnTo>
                  <a:lnTo>
                    <a:pt x="86" y="146"/>
                  </a:lnTo>
                  <a:lnTo>
                    <a:pt x="84" y="142"/>
                  </a:lnTo>
                  <a:lnTo>
                    <a:pt x="82" y="142"/>
                  </a:lnTo>
                  <a:lnTo>
                    <a:pt x="78" y="140"/>
                  </a:lnTo>
                  <a:lnTo>
                    <a:pt x="80" y="138"/>
                  </a:lnTo>
                  <a:lnTo>
                    <a:pt x="80" y="134"/>
                  </a:lnTo>
                  <a:lnTo>
                    <a:pt x="76" y="134"/>
                  </a:lnTo>
                  <a:lnTo>
                    <a:pt x="74" y="118"/>
                  </a:lnTo>
                  <a:lnTo>
                    <a:pt x="68" y="102"/>
                  </a:lnTo>
                  <a:lnTo>
                    <a:pt x="66" y="102"/>
                  </a:lnTo>
                  <a:lnTo>
                    <a:pt x="64" y="100"/>
                  </a:lnTo>
                  <a:lnTo>
                    <a:pt x="62" y="96"/>
                  </a:lnTo>
                  <a:lnTo>
                    <a:pt x="64" y="90"/>
                  </a:lnTo>
                  <a:lnTo>
                    <a:pt x="60" y="90"/>
                  </a:lnTo>
                  <a:lnTo>
                    <a:pt x="54" y="80"/>
                  </a:lnTo>
                  <a:lnTo>
                    <a:pt x="52" y="68"/>
                  </a:lnTo>
                  <a:lnTo>
                    <a:pt x="46" y="68"/>
                  </a:lnTo>
                  <a:lnTo>
                    <a:pt x="44" y="60"/>
                  </a:lnTo>
                  <a:lnTo>
                    <a:pt x="44" y="52"/>
                  </a:lnTo>
                  <a:lnTo>
                    <a:pt x="38" y="52"/>
                  </a:lnTo>
                  <a:lnTo>
                    <a:pt x="36" y="44"/>
                  </a:lnTo>
                  <a:lnTo>
                    <a:pt x="32" y="36"/>
                  </a:lnTo>
                  <a:lnTo>
                    <a:pt x="26" y="30"/>
                  </a:lnTo>
                  <a:lnTo>
                    <a:pt x="28" y="26"/>
                  </a:lnTo>
                  <a:lnTo>
                    <a:pt x="28" y="20"/>
                  </a:lnTo>
                  <a:lnTo>
                    <a:pt x="38" y="26"/>
                  </a:lnTo>
                  <a:lnTo>
                    <a:pt x="40" y="24"/>
                  </a:lnTo>
                  <a:lnTo>
                    <a:pt x="42" y="22"/>
                  </a:lnTo>
                  <a:lnTo>
                    <a:pt x="48" y="22"/>
                  </a:lnTo>
                  <a:lnTo>
                    <a:pt x="48" y="28"/>
                  </a:lnTo>
                  <a:lnTo>
                    <a:pt x="52" y="28"/>
                  </a:lnTo>
                  <a:lnTo>
                    <a:pt x="52" y="30"/>
                  </a:lnTo>
                  <a:lnTo>
                    <a:pt x="50" y="34"/>
                  </a:lnTo>
                  <a:lnTo>
                    <a:pt x="50" y="38"/>
                  </a:lnTo>
                  <a:lnTo>
                    <a:pt x="58" y="44"/>
                  </a:lnTo>
                  <a:lnTo>
                    <a:pt x="58" y="50"/>
                  </a:lnTo>
                  <a:lnTo>
                    <a:pt x="60" y="56"/>
                  </a:lnTo>
                  <a:lnTo>
                    <a:pt x="68" y="64"/>
                  </a:lnTo>
                  <a:lnTo>
                    <a:pt x="68" y="68"/>
                  </a:lnTo>
                  <a:lnTo>
                    <a:pt x="68" y="72"/>
                  </a:lnTo>
                  <a:lnTo>
                    <a:pt x="70" y="72"/>
                  </a:lnTo>
                  <a:lnTo>
                    <a:pt x="74" y="74"/>
                  </a:lnTo>
                  <a:lnTo>
                    <a:pt x="76" y="78"/>
                  </a:lnTo>
                  <a:lnTo>
                    <a:pt x="80" y="86"/>
                  </a:lnTo>
                  <a:lnTo>
                    <a:pt x="86" y="86"/>
                  </a:lnTo>
                  <a:lnTo>
                    <a:pt x="86" y="88"/>
                  </a:lnTo>
                  <a:lnTo>
                    <a:pt x="86" y="92"/>
                  </a:lnTo>
                  <a:lnTo>
                    <a:pt x="88" y="94"/>
                  </a:lnTo>
                  <a:lnTo>
                    <a:pt x="92" y="94"/>
                  </a:lnTo>
                  <a:lnTo>
                    <a:pt x="92" y="98"/>
                  </a:lnTo>
                  <a:lnTo>
                    <a:pt x="94" y="102"/>
                  </a:lnTo>
                  <a:lnTo>
                    <a:pt x="104" y="106"/>
                  </a:lnTo>
                  <a:lnTo>
                    <a:pt x="100" y="110"/>
                  </a:lnTo>
                  <a:lnTo>
                    <a:pt x="98" y="112"/>
                  </a:lnTo>
                  <a:lnTo>
                    <a:pt x="98" y="118"/>
                  </a:lnTo>
                  <a:lnTo>
                    <a:pt x="108" y="124"/>
                  </a:lnTo>
                  <a:lnTo>
                    <a:pt x="112" y="128"/>
                  </a:lnTo>
                  <a:lnTo>
                    <a:pt x="116" y="134"/>
                  </a:lnTo>
                  <a:lnTo>
                    <a:pt x="118" y="138"/>
                  </a:lnTo>
                  <a:lnTo>
                    <a:pt x="120" y="142"/>
                  </a:lnTo>
                  <a:lnTo>
                    <a:pt x="124" y="144"/>
                  </a:lnTo>
                  <a:lnTo>
                    <a:pt x="126" y="144"/>
                  </a:lnTo>
                  <a:lnTo>
                    <a:pt x="126" y="148"/>
                  </a:lnTo>
                  <a:lnTo>
                    <a:pt x="126" y="150"/>
                  </a:lnTo>
                  <a:lnTo>
                    <a:pt x="130" y="150"/>
                  </a:lnTo>
                  <a:lnTo>
                    <a:pt x="136" y="160"/>
                  </a:lnTo>
                  <a:lnTo>
                    <a:pt x="136" y="162"/>
                  </a:lnTo>
                  <a:lnTo>
                    <a:pt x="136" y="166"/>
                  </a:lnTo>
                  <a:lnTo>
                    <a:pt x="142" y="172"/>
                  </a:lnTo>
                  <a:lnTo>
                    <a:pt x="146" y="176"/>
                  </a:lnTo>
                  <a:lnTo>
                    <a:pt x="148" y="182"/>
                  </a:lnTo>
                  <a:lnTo>
                    <a:pt x="148" y="188"/>
                  </a:lnTo>
                  <a:lnTo>
                    <a:pt x="148" y="194"/>
                  </a:lnTo>
                  <a:lnTo>
                    <a:pt x="146" y="204"/>
                  </a:lnTo>
                  <a:lnTo>
                    <a:pt x="144" y="214"/>
                  </a:lnTo>
                  <a:lnTo>
                    <a:pt x="144" y="218"/>
                  </a:lnTo>
                  <a:lnTo>
                    <a:pt x="148" y="224"/>
                  </a:lnTo>
                  <a:lnTo>
                    <a:pt x="150" y="226"/>
                  </a:lnTo>
                  <a:lnTo>
                    <a:pt x="154" y="226"/>
                  </a:lnTo>
                  <a:lnTo>
                    <a:pt x="158" y="228"/>
                  </a:lnTo>
                  <a:lnTo>
                    <a:pt x="160" y="230"/>
                  </a:lnTo>
                  <a:lnTo>
                    <a:pt x="172" y="246"/>
                  </a:lnTo>
                  <a:lnTo>
                    <a:pt x="176" y="248"/>
                  </a:lnTo>
                  <a:lnTo>
                    <a:pt x="182" y="248"/>
                  </a:lnTo>
                  <a:lnTo>
                    <a:pt x="186" y="248"/>
                  </a:lnTo>
                  <a:lnTo>
                    <a:pt x="190" y="250"/>
                  </a:lnTo>
                  <a:lnTo>
                    <a:pt x="198" y="256"/>
                  </a:lnTo>
                  <a:lnTo>
                    <a:pt x="206" y="264"/>
                  </a:lnTo>
                  <a:lnTo>
                    <a:pt x="214" y="266"/>
                  </a:lnTo>
                  <a:lnTo>
                    <a:pt x="224" y="268"/>
                  </a:lnTo>
                  <a:lnTo>
                    <a:pt x="228" y="272"/>
                  </a:lnTo>
                  <a:lnTo>
                    <a:pt x="232" y="276"/>
                  </a:lnTo>
                  <a:lnTo>
                    <a:pt x="250" y="278"/>
                  </a:lnTo>
                  <a:lnTo>
                    <a:pt x="254" y="278"/>
                  </a:lnTo>
                  <a:lnTo>
                    <a:pt x="258" y="278"/>
                  </a:lnTo>
                  <a:lnTo>
                    <a:pt x="262" y="276"/>
                  </a:lnTo>
                  <a:lnTo>
                    <a:pt x="270" y="274"/>
                  </a:lnTo>
                  <a:lnTo>
                    <a:pt x="278" y="274"/>
                  </a:lnTo>
                  <a:lnTo>
                    <a:pt x="292" y="278"/>
                  </a:lnTo>
                  <a:lnTo>
                    <a:pt x="292" y="274"/>
                  </a:lnTo>
                  <a:lnTo>
                    <a:pt x="294" y="274"/>
                  </a:lnTo>
                  <a:lnTo>
                    <a:pt x="296" y="276"/>
                  </a:lnTo>
                  <a:lnTo>
                    <a:pt x="298" y="278"/>
                  </a:lnTo>
                  <a:lnTo>
                    <a:pt x="304" y="286"/>
                  </a:lnTo>
                  <a:lnTo>
                    <a:pt x="306" y="282"/>
                  </a:lnTo>
                  <a:lnTo>
                    <a:pt x="306" y="280"/>
                  </a:lnTo>
                  <a:lnTo>
                    <a:pt x="306" y="276"/>
                  </a:lnTo>
                  <a:lnTo>
                    <a:pt x="310" y="272"/>
                  </a:lnTo>
                  <a:lnTo>
                    <a:pt x="314" y="268"/>
                  </a:lnTo>
                  <a:lnTo>
                    <a:pt x="328" y="268"/>
                  </a:lnTo>
                  <a:lnTo>
                    <a:pt x="328" y="264"/>
                  </a:lnTo>
                  <a:lnTo>
                    <a:pt x="326" y="260"/>
                  </a:lnTo>
                  <a:lnTo>
                    <a:pt x="322" y="256"/>
                  </a:lnTo>
                  <a:lnTo>
                    <a:pt x="320" y="252"/>
                  </a:lnTo>
                  <a:lnTo>
                    <a:pt x="318" y="248"/>
                  </a:lnTo>
                  <a:lnTo>
                    <a:pt x="324" y="248"/>
                  </a:lnTo>
                  <a:lnTo>
                    <a:pt x="324" y="240"/>
                  </a:lnTo>
                  <a:lnTo>
                    <a:pt x="346" y="240"/>
                  </a:lnTo>
                  <a:lnTo>
                    <a:pt x="350" y="238"/>
                  </a:lnTo>
                  <a:lnTo>
                    <a:pt x="352" y="236"/>
                  </a:lnTo>
                  <a:lnTo>
                    <a:pt x="354" y="236"/>
                  </a:lnTo>
                  <a:lnTo>
                    <a:pt x="356" y="236"/>
                  </a:lnTo>
                  <a:lnTo>
                    <a:pt x="356" y="234"/>
                  </a:lnTo>
                  <a:lnTo>
                    <a:pt x="360" y="234"/>
                  </a:lnTo>
                  <a:lnTo>
                    <a:pt x="360" y="230"/>
                  </a:lnTo>
                  <a:lnTo>
                    <a:pt x="360" y="236"/>
                  </a:lnTo>
                  <a:lnTo>
                    <a:pt x="364" y="238"/>
                  </a:lnTo>
                  <a:lnTo>
                    <a:pt x="368" y="238"/>
                  </a:lnTo>
                  <a:lnTo>
                    <a:pt x="366" y="236"/>
                  </a:lnTo>
                  <a:lnTo>
                    <a:pt x="366" y="232"/>
                  </a:lnTo>
                  <a:lnTo>
                    <a:pt x="366" y="226"/>
                  </a:lnTo>
                  <a:lnTo>
                    <a:pt x="372" y="204"/>
                  </a:lnTo>
                  <a:lnTo>
                    <a:pt x="374" y="192"/>
                  </a:lnTo>
                  <a:lnTo>
                    <a:pt x="374" y="188"/>
                  </a:lnTo>
                  <a:lnTo>
                    <a:pt x="372" y="184"/>
                  </a:lnTo>
                  <a:lnTo>
                    <a:pt x="368" y="184"/>
                  </a:lnTo>
                  <a:lnTo>
                    <a:pt x="364" y="184"/>
                  </a:lnTo>
                  <a:lnTo>
                    <a:pt x="352" y="186"/>
                  </a:lnTo>
                  <a:lnTo>
                    <a:pt x="334" y="194"/>
                  </a:lnTo>
                  <a:lnTo>
                    <a:pt x="334" y="204"/>
                  </a:lnTo>
                  <a:lnTo>
                    <a:pt x="332" y="214"/>
                  </a:lnTo>
                  <a:lnTo>
                    <a:pt x="328" y="216"/>
                  </a:lnTo>
                  <a:lnTo>
                    <a:pt x="328" y="220"/>
                  </a:lnTo>
                  <a:lnTo>
                    <a:pt x="328" y="226"/>
                  </a:lnTo>
                  <a:lnTo>
                    <a:pt x="322" y="228"/>
                  </a:lnTo>
                  <a:lnTo>
                    <a:pt x="320" y="232"/>
                  </a:lnTo>
                  <a:lnTo>
                    <a:pt x="318" y="232"/>
                  </a:lnTo>
                  <a:lnTo>
                    <a:pt x="316" y="234"/>
                  </a:lnTo>
                  <a:lnTo>
                    <a:pt x="314" y="234"/>
                  </a:lnTo>
                  <a:lnTo>
                    <a:pt x="314" y="230"/>
                  </a:lnTo>
                  <a:lnTo>
                    <a:pt x="304" y="230"/>
                  </a:lnTo>
                  <a:lnTo>
                    <a:pt x="302" y="236"/>
                  </a:lnTo>
                  <a:lnTo>
                    <a:pt x="296" y="238"/>
                  </a:lnTo>
                  <a:lnTo>
                    <a:pt x="292" y="238"/>
                  </a:lnTo>
                  <a:lnTo>
                    <a:pt x="290" y="242"/>
                  </a:lnTo>
                  <a:lnTo>
                    <a:pt x="290" y="244"/>
                  </a:lnTo>
                  <a:lnTo>
                    <a:pt x="286" y="244"/>
                  </a:lnTo>
                  <a:lnTo>
                    <a:pt x="288" y="242"/>
                  </a:lnTo>
                  <a:lnTo>
                    <a:pt x="284" y="242"/>
                  </a:lnTo>
                  <a:lnTo>
                    <a:pt x="278" y="244"/>
                  </a:lnTo>
                  <a:lnTo>
                    <a:pt x="276" y="236"/>
                  </a:lnTo>
                  <a:lnTo>
                    <a:pt x="272" y="236"/>
                  </a:lnTo>
                  <a:lnTo>
                    <a:pt x="270" y="236"/>
                  </a:lnTo>
                  <a:lnTo>
                    <a:pt x="266" y="236"/>
                  </a:lnTo>
                  <a:lnTo>
                    <a:pt x="262" y="234"/>
                  </a:lnTo>
                  <a:lnTo>
                    <a:pt x="260" y="230"/>
                  </a:lnTo>
                  <a:lnTo>
                    <a:pt x="258" y="226"/>
                  </a:lnTo>
                  <a:lnTo>
                    <a:pt x="250" y="210"/>
                  </a:lnTo>
                  <a:lnTo>
                    <a:pt x="242" y="192"/>
                  </a:lnTo>
                  <a:lnTo>
                    <a:pt x="238" y="194"/>
                  </a:lnTo>
                  <a:lnTo>
                    <a:pt x="240" y="188"/>
                  </a:lnTo>
                  <a:lnTo>
                    <a:pt x="238" y="184"/>
                  </a:lnTo>
                  <a:lnTo>
                    <a:pt x="238" y="182"/>
                  </a:lnTo>
                  <a:lnTo>
                    <a:pt x="242" y="178"/>
                  </a:lnTo>
                  <a:lnTo>
                    <a:pt x="242" y="172"/>
                  </a:lnTo>
                  <a:lnTo>
                    <a:pt x="240" y="168"/>
                  </a:lnTo>
                  <a:lnTo>
                    <a:pt x="238" y="160"/>
                  </a:lnTo>
                  <a:lnTo>
                    <a:pt x="238" y="154"/>
                  </a:lnTo>
                  <a:lnTo>
                    <a:pt x="240" y="150"/>
                  </a:lnTo>
                  <a:lnTo>
                    <a:pt x="238" y="144"/>
                  </a:lnTo>
                  <a:lnTo>
                    <a:pt x="236" y="136"/>
                  </a:lnTo>
                  <a:lnTo>
                    <a:pt x="238" y="134"/>
                  </a:lnTo>
                  <a:lnTo>
                    <a:pt x="242" y="132"/>
                  </a:lnTo>
                  <a:lnTo>
                    <a:pt x="246" y="128"/>
                  </a:lnTo>
                  <a:lnTo>
                    <a:pt x="248" y="126"/>
                  </a:lnTo>
                  <a:lnTo>
                    <a:pt x="248" y="120"/>
                  </a:lnTo>
                  <a:lnTo>
                    <a:pt x="246" y="114"/>
                  </a:lnTo>
                  <a:lnTo>
                    <a:pt x="242" y="116"/>
                  </a:lnTo>
                  <a:lnTo>
                    <a:pt x="240" y="112"/>
                  </a:lnTo>
                  <a:lnTo>
                    <a:pt x="236" y="110"/>
                  </a:lnTo>
                  <a:lnTo>
                    <a:pt x="230" y="110"/>
                  </a:lnTo>
                  <a:lnTo>
                    <a:pt x="224" y="106"/>
                  </a:lnTo>
                  <a:lnTo>
                    <a:pt x="222" y="102"/>
                  </a:lnTo>
                  <a:lnTo>
                    <a:pt x="222" y="100"/>
                  </a:lnTo>
                  <a:lnTo>
                    <a:pt x="220" y="96"/>
                  </a:lnTo>
                  <a:lnTo>
                    <a:pt x="216" y="88"/>
                  </a:lnTo>
                  <a:lnTo>
                    <a:pt x="214" y="84"/>
                  </a:lnTo>
                  <a:lnTo>
                    <a:pt x="212" y="80"/>
                  </a:lnTo>
                  <a:lnTo>
                    <a:pt x="208" y="74"/>
                  </a:lnTo>
                  <a:lnTo>
                    <a:pt x="206" y="70"/>
                  </a:lnTo>
                  <a:lnTo>
                    <a:pt x="206" y="66"/>
                  </a:lnTo>
                  <a:lnTo>
                    <a:pt x="204" y="62"/>
                  </a:lnTo>
                  <a:lnTo>
                    <a:pt x="198" y="56"/>
                  </a:lnTo>
                  <a:lnTo>
                    <a:pt x="194" y="52"/>
                  </a:lnTo>
                  <a:lnTo>
                    <a:pt x="192" y="50"/>
                  </a:lnTo>
                  <a:lnTo>
                    <a:pt x="188" y="48"/>
                  </a:lnTo>
                  <a:lnTo>
                    <a:pt x="184" y="48"/>
                  </a:lnTo>
                  <a:lnTo>
                    <a:pt x="180" y="46"/>
                  </a:lnTo>
                  <a:lnTo>
                    <a:pt x="178" y="48"/>
                  </a:lnTo>
                  <a:lnTo>
                    <a:pt x="176" y="52"/>
                  </a:lnTo>
                  <a:lnTo>
                    <a:pt x="174" y="56"/>
                  </a:lnTo>
                  <a:lnTo>
                    <a:pt x="172" y="56"/>
                  </a:lnTo>
                  <a:lnTo>
                    <a:pt x="166" y="58"/>
                  </a:lnTo>
                  <a:lnTo>
                    <a:pt x="160" y="54"/>
                  </a:lnTo>
                  <a:lnTo>
                    <a:pt x="156" y="50"/>
                  </a:lnTo>
                  <a:lnTo>
                    <a:pt x="154" y="46"/>
                  </a:lnTo>
                  <a:lnTo>
                    <a:pt x="156" y="42"/>
                  </a:lnTo>
                  <a:lnTo>
                    <a:pt x="152" y="38"/>
                  </a:lnTo>
                  <a:lnTo>
                    <a:pt x="148" y="32"/>
                  </a:lnTo>
                  <a:lnTo>
                    <a:pt x="144" y="30"/>
                  </a:lnTo>
                  <a:lnTo>
                    <a:pt x="140" y="28"/>
                  </a:lnTo>
                  <a:lnTo>
                    <a:pt x="138" y="26"/>
                  </a:lnTo>
                  <a:lnTo>
                    <a:pt x="136" y="20"/>
                  </a:lnTo>
                  <a:lnTo>
                    <a:pt x="132" y="18"/>
                  </a:lnTo>
                  <a:lnTo>
                    <a:pt x="106" y="16"/>
                  </a:lnTo>
                  <a:lnTo>
                    <a:pt x="106" y="24"/>
                  </a:lnTo>
                  <a:lnTo>
                    <a:pt x="66" y="22"/>
                  </a:lnTo>
                  <a:lnTo>
                    <a:pt x="32" y="4"/>
                  </a:lnTo>
                  <a:lnTo>
                    <a:pt x="32" y="0"/>
                  </a:lnTo>
                  <a:lnTo>
                    <a:pt x="0" y="4"/>
                  </a:lnTo>
                  <a:close/>
                </a:path>
              </a:pathLst>
            </a:custGeom>
            <a:solidFill>
              <a:srgbClr val="B7BCBE"/>
            </a:solidFill>
            <a:ln w="3175" cmpd="sng">
              <a:solidFill>
                <a:schemeClr val="bg1"/>
              </a:solidFill>
              <a:prstDash val="solid"/>
              <a:round/>
            </a:ln>
          </p:spPr>
          <p:txBody>
            <a:bodyPr/>
            <a:lstStyle/>
            <a:p>
              <a:endParaRPr lang="en-GB"/>
            </a:p>
          </p:txBody>
        </p:sp>
        <p:sp>
          <p:nvSpPr>
            <p:cNvPr id="266" name="Freeform 502"/>
            <p:cNvSpPr/>
            <p:nvPr/>
          </p:nvSpPr>
          <p:spPr bwMode="auto">
            <a:xfrm>
              <a:off x="5234741" y="4958960"/>
              <a:ext cx="81778" cy="38759"/>
            </a:xfrm>
            <a:custGeom>
              <a:gdLst>
                <a:gd name="T0" fmla="*/ 4 w 28"/>
                <a:gd name="T1" fmla="*/ 0 h 14"/>
                <a:gd name="T2" fmla="*/ 4 w 28"/>
                <a:gd name="T3" fmla="*/ 0 h 14"/>
                <a:gd name="T4" fmla="*/ 0 w 28"/>
                <a:gd name="T5" fmla="*/ 6 h 14"/>
                <a:gd name="T6" fmla="*/ 0 w 28"/>
                <a:gd name="T7" fmla="*/ 6 h 14"/>
                <a:gd name="T8" fmla="*/ 14 w 28"/>
                <a:gd name="T9" fmla="*/ 12 h 14"/>
                <a:gd name="T10" fmla="*/ 14 w 28"/>
                <a:gd name="T11" fmla="*/ 12 h 14"/>
                <a:gd name="T12" fmla="*/ 14 w 28"/>
                <a:gd name="T13" fmla="*/ 14 h 14"/>
                <a:gd name="T14" fmla="*/ 14 w 28"/>
                <a:gd name="T15" fmla="*/ 14 h 14"/>
                <a:gd name="T16" fmla="*/ 20 w 28"/>
                <a:gd name="T17" fmla="*/ 14 h 14"/>
                <a:gd name="T18" fmla="*/ 26 w 28"/>
                <a:gd name="T19" fmla="*/ 10 h 14"/>
                <a:gd name="T20" fmla="*/ 28 w 28"/>
                <a:gd name="T21" fmla="*/ 8 h 14"/>
                <a:gd name="T22" fmla="*/ 26 w 28"/>
                <a:gd name="T23" fmla="*/ 6 h 14"/>
                <a:gd name="T24" fmla="*/ 22 w 28"/>
                <a:gd name="T25" fmla="*/ 6 h 14"/>
                <a:gd name="T26" fmla="*/ 22 w 28"/>
                <a:gd name="T27" fmla="*/ 2 h 14"/>
                <a:gd name="T28" fmla="*/ 22 w 28"/>
                <a:gd name="T29" fmla="*/ 2 h 14"/>
                <a:gd name="T30" fmla="*/ 18 w 28"/>
                <a:gd name="T31" fmla="*/ 2 h 14"/>
                <a:gd name="T32" fmla="*/ 14 w 28"/>
                <a:gd name="T33" fmla="*/ 2 h 14"/>
                <a:gd name="T34" fmla="*/ 4 w 28"/>
                <a:gd name="T35" fmla="*/ 0 h 14"/>
                <a:gd name="T36" fmla="*/ 4 w 28"/>
                <a:gd name="T37" fmla="*/ 0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4"/>
                <a:gd name="T59" fmla="*/ 28 w 28"/>
                <a:gd name="T60" fmla="*/ 14 h 14"/>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4">
                  <a:moveTo>
                    <a:pt x="4" y="0"/>
                  </a:moveTo>
                  <a:lnTo>
                    <a:pt x="4" y="0"/>
                  </a:lnTo>
                  <a:lnTo>
                    <a:pt x="0" y="6"/>
                  </a:lnTo>
                  <a:lnTo>
                    <a:pt x="14" y="12"/>
                  </a:lnTo>
                  <a:lnTo>
                    <a:pt x="14" y="14"/>
                  </a:lnTo>
                  <a:lnTo>
                    <a:pt x="20" y="14"/>
                  </a:lnTo>
                  <a:lnTo>
                    <a:pt x="26" y="10"/>
                  </a:lnTo>
                  <a:lnTo>
                    <a:pt x="28" y="8"/>
                  </a:lnTo>
                  <a:lnTo>
                    <a:pt x="26" y="6"/>
                  </a:lnTo>
                  <a:lnTo>
                    <a:pt x="22" y="6"/>
                  </a:lnTo>
                  <a:lnTo>
                    <a:pt x="22" y="2"/>
                  </a:lnTo>
                  <a:lnTo>
                    <a:pt x="18" y="2"/>
                  </a:lnTo>
                  <a:lnTo>
                    <a:pt x="14" y="2"/>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267" name="Freeform 514"/>
            <p:cNvSpPr/>
            <p:nvPr/>
          </p:nvSpPr>
          <p:spPr bwMode="auto">
            <a:xfrm>
              <a:off x="4840729" y="5077659"/>
              <a:ext cx="227982" cy="128383"/>
            </a:xfrm>
            <a:custGeom>
              <a:gdLst>
                <a:gd name="T0" fmla="*/ 78 w 78"/>
                <a:gd name="T1" fmla="*/ 14 h 44"/>
                <a:gd name="T2" fmla="*/ 78 w 78"/>
                <a:gd name="T3" fmla="*/ 14 h 44"/>
                <a:gd name="T4" fmla="*/ 68 w 78"/>
                <a:gd name="T5" fmla="*/ 12 h 44"/>
                <a:gd name="T6" fmla="*/ 68 w 78"/>
                <a:gd name="T7" fmla="*/ 12 h 44"/>
                <a:gd name="T8" fmla="*/ 66 w 78"/>
                <a:gd name="T9" fmla="*/ 8 h 44"/>
                <a:gd name="T10" fmla="*/ 64 w 78"/>
                <a:gd name="T11" fmla="*/ 4 h 44"/>
                <a:gd name="T12" fmla="*/ 64 w 78"/>
                <a:gd name="T13" fmla="*/ 4 h 44"/>
                <a:gd name="T14" fmla="*/ 48 w 78"/>
                <a:gd name="T15" fmla="*/ 0 h 44"/>
                <a:gd name="T16" fmla="*/ 48 w 78"/>
                <a:gd name="T17" fmla="*/ 0 h 44"/>
                <a:gd name="T18" fmla="*/ 44 w 78"/>
                <a:gd name="T19" fmla="*/ 0 h 44"/>
                <a:gd name="T20" fmla="*/ 38 w 78"/>
                <a:gd name="T21" fmla="*/ 2 h 44"/>
                <a:gd name="T22" fmla="*/ 32 w 78"/>
                <a:gd name="T23" fmla="*/ 4 h 44"/>
                <a:gd name="T24" fmla="*/ 32 w 78"/>
                <a:gd name="T25" fmla="*/ 4 h 44"/>
                <a:gd name="T26" fmla="*/ 12 w 78"/>
                <a:gd name="T27" fmla="*/ 4 h 44"/>
                <a:gd name="T28" fmla="*/ 12 w 78"/>
                <a:gd name="T29" fmla="*/ 6 h 44"/>
                <a:gd name="T30" fmla="*/ 12 w 78"/>
                <a:gd name="T31" fmla="*/ 6 h 44"/>
                <a:gd name="T32" fmla="*/ 12 w 78"/>
                <a:gd name="T33" fmla="*/ 6 h 44"/>
                <a:gd name="T34" fmla="*/ 8 w 78"/>
                <a:gd name="T35" fmla="*/ 8 h 44"/>
                <a:gd name="T36" fmla="*/ 8 w 78"/>
                <a:gd name="T37" fmla="*/ 8 h 44"/>
                <a:gd name="T38" fmla="*/ 4 w 78"/>
                <a:gd name="T39" fmla="*/ 8 h 44"/>
                <a:gd name="T40" fmla="*/ 4 w 78"/>
                <a:gd name="T41" fmla="*/ 12 h 44"/>
                <a:gd name="T42" fmla="*/ 4 w 78"/>
                <a:gd name="T43" fmla="*/ 12 h 44"/>
                <a:gd name="T44" fmla="*/ 2 w 78"/>
                <a:gd name="T45" fmla="*/ 18 h 44"/>
                <a:gd name="T46" fmla="*/ 0 w 78"/>
                <a:gd name="T47" fmla="*/ 20 h 44"/>
                <a:gd name="T48" fmla="*/ 0 w 78"/>
                <a:gd name="T49" fmla="*/ 20 h 44"/>
                <a:gd name="T50" fmla="*/ 4 w 78"/>
                <a:gd name="T51" fmla="*/ 22 h 44"/>
                <a:gd name="T52" fmla="*/ 12 w 78"/>
                <a:gd name="T53" fmla="*/ 24 h 44"/>
                <a:gd name="T54" fmla="*/ 12 w 78"/>
                <a:gd name="T55" fmla="*/ 24 h 44"/>
                <a:gd name="T56" fmla="*/ 14 w 78"/>
                <a:gd name="T57" fmla="*/ 26 h 44"/>
                <a:gd name="T58" fmla="*/ 20 w 78"/>
                <a:gd name="T59" fmla="*/ 28 h 44"/>
                <a:gd name="T60" fmla="*/ 20 w 78"/>
                <a:gd name="T61" fmla="*/ 28 h 44"/>
                <a:gd name="T62" fmla="*/ 24 w 78"/>
                <a:gd name="T63" fmla="*/ 30 h 44"/>
                <a:gd name="T64" fmla="*/ 24 w 78"/>
                <a:gd name="T65" fmla="*/ 30 h 44"/>
                <a:gd name="T66" fmla="*/ 24 w 78"/>
                <a:gd name="T67" fmla="*/ 40 h 44"/>
                <a:gd name="T68" fmla="*/ 28 w 78"/>
                <a:gd name="T69" fmla="*/ 38 h 44"/>
                <a:gd name="T70" fmla="*/ 28 w 78"/>
                <a:gd name="T71" fmla="*/ 44 h 44"/>
                <a:gd name="T72" fmla="*/ 28 w 78"/>
                <a:gd name="T73" fmla="*/ 44 h 44"/>
                <a:gd name="T74" fmla="*/ 30 w 78"/>
                <a:gd name="T75" fmla="*/ 44 h 44"/>
                <a:gd name="T76" fmla="*/ 32 w 78"/>
                <a:gd name="T77" fmla="*/ 42 h 44"/>
                <a:gd name="T78" fmla="*/ 32 w 78"/>
                <a:gd name="T79" fmla="*/ 42 h 44"/>
                <a:gd name="T80" fmla="*/ 32 w 78"/>
                <a:gd name="T81" fmla="*/ 34 h 44"/>
                <a:gd name="T82" fmla="*/ 32 w 78"/>
                <a:gd name="T83" fmla="*/ 30 h 44"/>
                <a:gd name="T84" fmla="*/ 32 w 78"/>
                <a:gd name="T85" fmla="*/ 30 h 44"/>
                <a:gd name="T86" fmla="*/ 42 w 78"/>
                <a:gd name="T87" fmla="*/ 26 h 44"/>
                <a:gd name="T88" fmla="*/ 42 w 78"/>
                <a:gd name="T89" fmla="*/ 26 h 44"/>
                <a:gd name="T90" fmla="*/ 46 w 78"/>
                <a:gd name="T91" fmla="*/ 26 h 44"/>
                <a:gd name="T92" fmla="*/ 48 w 78"/>
                <a:gd name="T93" fmla="*/ 28 h 44"/>
                <a:gd name="T94" fmla="*/ 48 w 78"/>
                <a:gd name="T95" fmla="*/ 28 h 44"/>
                <a:gd name="T96" fmla="*/ 50 w 78"/>
                <a:gd name="T97" fmla="*/ 28 h 44"/>
                <a:gd name="T98" fmla="*/ 54 w 78"/>
                <a:gd name="T99" fmla="*/ 28 h 44"/>
                <a:gd name="T100" fmla="*/ 54 w 78"/>
                <a:gd name="T101" fmla="*/ 28 h 44"/>
                <a:gd name="T102" fmla="*/ 60 w 78"/>
                <a:gd name="T103" fmla="*/ 26 h 44"/>
                <a:gd name="T104" fmla="*/ 62 w 78"/>
                <a:gd name="T105" fmla="*/ 26 h 44"/>
                <a:gd name="T106" fmla="*/ 64 w 78"/>
                <a:gd name="T107" fmla="*/ 24 h 44"/>
                <a:gd name="T108" fmla="*/ 64 w 78"/>
                <a:gd name="T109" fmla="*/ 24 h 44"/>
                <a:gd name="T110" fmla="*/ 66 w 78"/>
                <a:gd name="T111" fmla="*/ 20 h 44"/>
                <a:gd name="T112" fmla="*/ 68 w 78"/>
                <a:gd name="T113" fmla="*/ 18 h 44"/>
                <a:gd name="T114" fmla="*/ 78 w 78"/>
                <a:gd name="T115" fmla="*/ 18 h 44"/>
                <a:gd name="T116" fmla="*/ 78 w 78"/>
                <a:gd name="T117" fmla="*/ 14 h 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8"/>
                <a:gd name="T178" fmla="*/ 0 h 44"/>
                <a:gd name="T179" fmla="*/ 78 w 78"/>
                <a:gd name="T180" fmla="*/ 44 h 44"/>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8" h="44">
                  <a:moveTo>
                    <a:pt x="78" y="14"/>
                  </a:moveTo>
                  <a:lnTo>
                    <a:pt x="78" y="14"/>
                  </a:lnTo>
                  <a:lnTo>
                    <a:pt x="68" y="12"/>
                  </a:lnTo>
                  <a:lnTo>
                    <a:pt x="66" y="8"/>
                  </a:lnTo>
                  <a:lnTo>
                    <a:pt x="64" y="4"/>
                  </a:lnTo>
                  <a:lnTo>
                    <a:pt x="48" y="0"/>
                  </a:lnTo>
                  <a:lnTo>
                    <a:pt x="44" y="0"/>
                  </a:lnTo>
                  <a:lnTo>
                    <a:pt x="38" y="2"/>
                  </a:lnTo>
                  <a:lnTo>
                    <a:pt x="32" y="4"/>
                  </a:lnTo>
                  <a:lnTo>
                    <a:pt x="12" y="4"/>
                  </a:lnTo>
                  <a:lnTo>
                    <a:pt x="12" y="6"/>
                  </a:lnTo>
                  <a:lnTo>
                    <a:pt x="8" y="8"/>
                  </a:lnTo>
                  <a:lnTo>
                    <a:pt x="4" y="8"/>
                  </a:lnTo>
                  <a:lnTo>
                    <a:pt x="4" y="12"/>
                  </a:lnTo>
                  <a:lnTo>
                    <a:pt x="2" y="18"/>
                  </a:lnTo>
                  <a:lnTo>
                    <a:pt x="0" y="20"/>
                  </a:lnTo>
                  <a:lnTo>
                    <a:pt x="4" y="22"/>
                  </a:lnTo>
                  <a:lnTo>
                    <a:pt x="12" y="24"/>
                  </a:lnTo>
                  <a:lnTo>
                    <a:pt x="14" y="26"/>
                  </a:lnTo>
                  <a:lnTo>
                    <a:pt x="20" y="28"/>
                  </a:lnTo>
                  <a:lnTo>
                    <a:pt x="24" y="30"/>
                  </a:lnTo>
                  <a:lnTo>
                    <a:pt x="24" y="40"/>
                  </a:lnTo>
                  <a:lnTo>
                    <a:pt x="28" y="38"/>
                  </a:lnTo>
                  <a:lnTo>
                    <a:pt x="28" y="44"/>
                  </a:lnTo>
                  <a:lnTo>
                    <a:pt x="30" y="44"/>
                  </a:lnTo>
                  <a:lnTo>
                    <a:pt x="32" y="42"/>
                  </a:lnTo>
                  <a:lnTo>
                    <a:pt x="32" y="34"/>
                  </a:lnTo>
                  <a:lnTo>
                    <a:pt x="32" y="30"/>
                  </a:lnTo>
                  <a:lnTo>
                    <a:pt x="42" y="26"/>
                  </a:lnTo>
                  <a:lnTo>
                    <a:pt x="46" y="26"/>
                  </a:lnTo>
                  <a:lnTo>
                    <a:pt x="48" y="28"/>
                  </a:lnTo>
                  <a:lnTo>
                    <a:pt x="50" y="28"/>
                  </a:lnTo>
                  <a:lnTo>
                    <a:pt x="54" y="28"/>
                  </a:lnTo>
                  <a:lnTo>
                    <a:pt x="60" y="26"/>
                  </a:lnTo>
                  <a:lnTo>
                    <a:pt x="62" y="26"/>
                  </a:lnTo>
                  <a:lnTo>
                    <a:pt x="64" y="24"/>
                  </a:lnTo>
                  <a:lnTo>
                    <a:pt x="66" y="20"/>
                  </a:lnTo>
                  <a:lnTo>
                    <a:pt x="68" y="18"/>
                  </a:lnTo>
                  <a:lnTo>
                    <a:pt x="78" y="18"/>
                  </a:lnTo>
                  <a:lnTo>
                    <a:pt x="78" y="14"/>
                  </a:lnTo>
                  <a:close/>
                </a:path>
              </a:pathLst>
            </a:custGeom>
            <a:solidFill>
              <a:srgbClr val="B7BCBE"/>
            </a:solidFill>
            <a:ln w="3175" cmpd="sng">
              <a:solidFill>
                <a:schemeClr val="bg1"/>
              </a:solidFill>
              <a:prstDash val="solid"/>
              <a:round/>
            </a:ln>
          </p:spPr>
          <p:txBody>
            <a:bodyPr/>
            <a:lstStyle/>
            <a:p>
              <a:endParaRPr lang="en-GB"/>
            </a:p>
          </p:txBody>
        </p:sp>
        <p:sp>
          <p:nvSpPr>
            <p:cNvPr id="268" name="Freeform 516"/>
            <p:cNvSpPr/>
            <p:nvPr/>
          </p:nvSpPr>
          <p:spPr bwMode="auto">
            <a:xfrm>
              <a:off x="5385904" y="4912937"/>
              <a:ext cx="106557" cy="67827"/>
            </a:xfrm>
            <a:custGeom>
              <a:gdLst>
                <a:gd name="T0" fmla="*/ 36 w 36"/>
                <a:gd name="T1" fmla="*/ 24 h 24"/>
                <a:gd name="T2" fmla="*/ 36 w 36"/>
                <a:gd name="T3" fmla="*/ 24 h 24"/>
                <a:gd name="T4" fmla="*/ 34 w 36"/>
                <a:gd name="T5" fmla="*/ 18 h 24"/>
                <a:gd name="T6" fmla="*/ 34 w 36"/>
                <a:gd name="T7" fmla="*/ 18 h 24"/>
                <a:gd name="T8" fmla="*/ 32 w 36"/>
                <a:gd name="T9" fmla="*/ 14 h 24"/>
                <a:gd name="T10" fmla="*/ 32 w 36"/>
                <a:gd name="T11" fmla="*/ 12 h 24"/>
                <a:gd name="T12" fmla="*/ 34 w 36"/>
                <a:gd name="T13" fmla="*/ 8 h 24"/>
                <a:gd name="T14" fmla="*/ 32 w 36"/>
                <a:gd name="T15" fmla="*/ 0 h 24"/>
                <a:gd name="T16" fmla="*/ 32 w 36"/>
                <a:gd name="T17" fmla="*/ 0 h 24"/>
                <a:gd name="T18" fmla="*/ 16 w 36"/>
                <a:gd name="T19" fmla="*/ 0 h 24"/>
                <a:gd name="T20" fmla="*/ 16 w 36"/>
                <a:gd name="T21" fmla="*/ 0 h 24"/>
                <a:gd name="T22" fmla="*/ 18 w 36"/>
                <a:gd name="T23" fmla="*/ 0 h 24"/>
                <a:gd name="T24" fmla="*/ 22 w 36"/>
                <a:gd name="T25" fmla="*/ 2 h 24"/>
                <a:gd name="T26" fmla="*/ 22 w 36"/>
                <a:gd name="T27" fmla="*/ 2 h 24"/>
                <a:gd name="T28" fmla="*/ 20 w 36"/>
                <a:gd name="T29" fmla="*/ 8 h 24"/>
                <a:gd name="T30" fmla="*/ 20 w 36"/>
                <a:gd name="T31" fmla="*/ 8 h 24"/>
                <a:gd name="T32" fmla="*/ 22 w 36"/>
                <a:gd name="T33" fmla="*/ 14 h 24"/>
                <a:gd name="T34" fmla="*/ 22 w 36"/>
                <a:gd name="T35" fmla="*/ 14 h 24"/>
                <a:gd name="T36" fmla="*/ 26 w 36"/>
                <a:gd name="T37" fmla="*/ 14 h 24"/>
                <a:gd name="T38" fmla="*/ 26 w 36"/>
                <a:gd name="T39" fmla="*/ 16 h 24"/>
                <a:gd name="T40" fmla="*/ 24 w 36"/>
                <a:gd name="T41" fmla="*/ 20 h 24"/>
                <a:gd name="T42" fmla="*/ 24 w 36"/>
                <a:gd name="T43" fmla="*/ 20 h 24"/>
                <a:gd name="T44" fmla="*/ 12 w 36"/>
                <a:gd name="T45" fmla="*/ 18 h 24"/>
                <a:gd name="T46" fmla="*/ 12 w 36"/>
                <a:gd name="T47" fmla="*/ 18 h 24"/>
                <a:gd name="T48" fmla="*/ 6 w 36"/>
                <a:gd name="T49" fmla="*/ 18 h 24"/>
                <a:gd name="T50" fmla="*/ 2 w 36"/>
                <a:gd name="T51" fmla="*/ 14 h 24"/>
                <a:gd name="T52" fmla="*/ 2 w 36"/>
                <a:gd name="T53" fmla="*/ 14 h 24"/>
                <a:gd name="T54" fmla="*/ 0 w 36"/>
                <a:gd name="T55" fmla="*/ 22 h 24"/>
                <a:gd name="T56" fmla="*/ 0 w 36"/>
                <a:gd name="T57" fmla="*/ 22 h 24"/>
                <a:gd name="T58" fmla="*/ 2 w 36"/>
                <a:gd name="T59" fmla="*/ 24 h 24"/>
                <a:gd name="T60" fmla="*/ 4 w 36"/>
                <a:gd name="T61" fmla="*/ 24 h 24"/>
                <a:gd name="T62" fmla="*/ 4 w 36"/>
                <a:gd name="T63" fmla="*/ 24 h 24"/>
                <a:gd name="T64" fmla="*/ 4 w 36"/>
                <a:gd name="T65" fmla="*/ 24 h 24"/>
                <a:gd name="T66" fmla="*/ 36 w 36"/>
                <a:gd name="T67" fmla="*/ 24 h 24"/>
                <a:gd name="T68" fmla="*/ 36 w 36"/>
                <a:gd name="T69" fmla="*/ 24 h 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
                <a:gd name="T106" fmla="*/ 0 h 24"/>
                <a:gd name="T107" fmla="*/ 36 w 36"/>
                <a:gd name="T108" fmla="*/ 24 h 24"/>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 h="24">
                  <a:moveTo>
                    <a:pt x="36" y="24"/>
                  </a:moveTo>
                  <a:lnTo>
                    <a:pt x="36" y="24"/>
                  </a:lnTo>
                  <a:lnTo>
                    <a:pt x="34" y="18"/>
                  </a:lnTo>
                  <a:lnTo>
                    <a:pt x="32" y="14"/>
                  </a:lnTo>
                  <a:lnTo>
                    <a:pt x="32" y="12"/>
                  </a:lnTo>
                  <a:lnTo>
                    <a:pt x="34" y="8"/>
                  </a:lnTo>
                  <a:lnTo>
                    <a:pt x="32" y="0"/>
                  </a:lnTo>
                  <a:lnTo>
                    <a:pt x="16" y="0"/>
                  </a:lnTo>
                  <a:lnTo>
                    <a:pt x="18" y="0"/>
                  </a:lnTo>
                  <a:lnTo>
                    <a:pt x="22" y="2"/>
                  </a:lnTo>
                  <a:lnTo>
                    <a:pt x="20" y="8"/>
                  </a:lnTo>
                  <a:lnTo>
                    <a:pt x="22" y="14"/>
                  </a:lnTo>
                  <a:lnTo>
                    <a:pt x="26" y="14"/>
                  </a:lnTo>
                  <a:lnTo>
                    <a:pt x="26" y="16"/>
                  </a:lnTo>
                  <a:lnTo>
                    <a:pt x="24" y="20"/>
                  </a:lnTo>
                  <a:lnTo>
                    <a:pt x="12" y="18"/>
                  </a:lnTo>
                  <a:lnTo>
                    <a:pt x="6" y="18"/>
                  </a:lnTo>
                  <a:lnTo>
                    <a:pt x="2" y="14"/>
                  </a:lnTo>
                  <a:lnTo>
                    <a:pt x="0" y="22"/>
                  </a:lnTo>
                  <a:lnTo>
                    <a:pt x="2" y="24"/>
                  </a:lnTo>
                  <a:lnTo>
                    <a:pt x="4" y="24"/>
                  </a:lnTo>
                  <a:lnTo>
                    <a:pt x="36" y="24"/>
                  </a:lnTo>
                  <a:close/>
                </a:path>
              </a:pathLst>
            </a:custGeom>
            <a:solidFill>
              <a:srgbClr val="B7BCBE"/>
            </a:solidFill>
            <a:ln w="3175" cmpd="sng">
              <a:solidFill>
                <a:schemeClr val="bg1"/>
              </a:solidFill>
              <a:prstDash val="solid"/>
              <a:round/>
            </a:ln>
          </p:spPr>
          <p:txBody>
            <a:bodyPr/>
            <a:lstStyle/>
            <a:p>
              <a:endParaRPr lang="en-GB"/>
            </a:p>
          </p:txBody>
        </p:sp>
        <p:sp>
          <p:nvSpPr>
            <p:cNvPr id="269" name="Freeform 520"/>
            <p:cNvSpPr/>
            <p:nvPr/>
          </p:nvSpPr>
          <p:spPr bwMode="auto">
            <a:xfrm>
              <a:off x="4724260" y="4980764"/>
              <a:ext cx="151161" cy="188943"/>
            </a:xfrm>
            <a:custGeom>
              <a:gdLst>
                <a:gd name="T0" fmla="*/ 48 w 52"/>
                <a:gd name="T1" fmla="*/ 38 h 66"/>
                <a:gd name="T2" fmla="*/ 52 w 52"/>
                <a:gd name="T3" fmla="*/ 38 h 66"/>
                <a:gd name="T4" fmla="*/ 52 w 52"/>
                <a:gd name="T5" fmla="*/ 38 h 66"/>
                <a:gd name="T6" fmla="*/ 52 w 52"/>
                <a:gd name="T7" fmla="*/ 40 h 66"/>
                <a:gd name="T8" fmla="*/ 48 w 52"/>
                <a:gd name="T9" fmla="*/ 42 h 66"/>
                <a:gd name="T10" fmla="*/ 48 w 52"/>
                <a:gd name="T11" fmla="*/ 42 h 66"/>
                <a:gd name="T12" fmla="*/ 44 w 52"/>
                <a:gd name="T13" fmla="*/ 42 h 66"/>
                <a:gd name="T14" fmla="*/ 44 w 52"/>
                <a:gd name="T15" fmla="*/ 46 h 66"/>
                <a:gd name="T16" fmla="*/ 44 w 52"/>
                <a:gd name="T17" fmla="*/ 46 h 66"/>
                <a:gd name="T18" fmla="*/ 42 w 52"/>
                <a:gd name="T19" fmla="*/ 52 h 66"/>
                <a:gd name="T20" fmla="*/ 40 w 52"/>
                <a:gd name="T21" fmla="*/ 54 h 66"/>
                <a:gd name="T22" fmla="*/ 40 w 52"/>
                <a:gd name="T23" fmla="*/ 54 h 66"/>
                <a:gd name="T24" fmla="*/ 36 w 52"/>
                <a:gd name="T25" fmla="*/ 56 h 66"/>
                <a:gd name="T26" fmla="*/ 34 w 52"/>
                <a:gd name="T27" fmla="*/ 58 h 66"/>
                <a:gd name="T28" fmla="*/ 34 w 52"/>
                <a:gd name="T29" fmla="*/ 62 h 66"/>
                <a:gd name="T30" fmla="*/ 34 w 52"/>
                <a:gd name="T31" fmla="*/ 62 h 66"/>
                <a:gd name="T32" fmla="*/ 34 w 52"/>
                <a:gd name="T33" fmla="*/ 64 h 66"/>
                <a:gd name="T34" fmla="*/ 32 w 52"/>
                <a:gd name="T35" fmla="*/ 64 h 66"/>
                <a:gd name="T36" fmla="*/ 30 w 52"/>
                <a:gd name="T37" fmla="*/ 64 h 66"/>
                <a:gd name="T38" fmla="*/ 28 w 52"/>
                <a:gd name="T39" fmla="*/ 66 h 66"/>
                <a:gd name="T40" fmla="*/ 28 w 52"/>
                <a:gd name="T41" fmla="*/ 66 h 66"/>
                <a:gd name="T42" fmla="*/ 24 w 52"/>
                <a:gd name="T43" fmla="*/ 66 h 66"/>
                <a:gd name="T44" fmla="*/ 22 w 52"/>
                <a:gd name="T45" fmla="*/ 66 h 66"/>
                <a:gd name="T46" fmla="*/ 22 w 52"/>
                <a:gd name="T47" fmla="*/ 66 h 66"/>
                <a:gd name="T48" fmla="*/ 16 w 52"/>
                <a:gd name="T49" fmla="*/ 62 h 66"/>
                <a:gd name="T50" fmla="*/ 10 w 52"/>
                <a:gd name="T51" fmla="*/ 56 h 66"/>
                <a:gd name="T52" fmla="*/ 0 w 52"/>
                <a:gd name="T53" fmla="*/ 46 h 66"/>
                <a:gd name="T54" fmla="*/ 0 w 52"/>
                <a:gd name="T55" fmla="*/ 46 h 66"/>
                <a:gd name="T56" fmla="*/ 2 w 52"/>
                <a:gd name="T57" fmla="*/ 42 h 66"/>
                <a:gd name="T58" fmla="*/ 2 w 52"/>
                <a:gd name="T59" fmla="*/ 40 h 66"/>
                <a:gd name="T60" fmla="*/ 2 w 52"/>
                <a:gd name="T61" fmla="*/ 40 h 66"/>
                <a:gd name="T62" fmla="*/ 2 w 52"/>
                <a:gd name="T63" fmla="*/ 40 h 66"/>
                <a:gd name="T64" fmla="*/ 2 w 52"/>
                <a:gd name="T65" fmla="*/ 36 h 66"/>
                <a:gd name="T66" fmla="*/ 6 w 52"/>
                <a:gd name="T67" fmla="*/ 32 h 66"/>
                <a:gd name="T68" fmla="*/ 10 w 52"/>
                <a:gd name="T69" fmla="*/ 28 h 66"/>
                <a:gd name="T70" fmla="*/ 24 w 52"/>
                <a:gd name="T71" fmla="*/ 28 h 66"/>
                <a:gd name="T72" fmla="*/ 24 w 52"/>
                <a:gd name="T73" fmla="*/ 28 h 66"/>
                <a:gd name="T74" fmla="*/ 24 w 52"/>
                <a:gd name="T75" fmla="*/ 24 h 66"/>
                <a:gd name="T76" fmla="*/ 22 w 52"/>
                <a:gd name="T77" fmla="*/ 20 h 66"/>
                <a:gd name="T78" fmla="*/ 22 w 52"/>
                <a:gd name="T79" fmla="*/ 20 h 66"/>
                <a:gd name="T80" fmla="*/ 18 w 52"/>
                <a:gd name="T81" fmla="*/ 16 h 66"/>
                <a:gd name="T82" fmla="*/ 16 w 52"/>
                <a:gd name="T83" fmla="*/ 12 h 66"/>
                <a:gd name="T84" fmla="*/ 14 w 52"/>
                <a:gd name="T85" fmla="*/ 8 h 66"/>
                <a:gd name="T86" fmla="*/ 20 w 52"/>
                <a:gd name="T87" fmla="*/ 8 h 66"/>
                <a:gd name="T88" fmla="*/ 20 w 52"/>
                <a:gd name="T89" fmla="*/ 0 h 66"/>
                <a:gd name="T90" fmla="*/ 42 w 52"/>
                <a:gd name="T91" fmla="*/ 0 h 66"/>
                <a:gd name="T92" fmla="*/ 42 w 52"/>
                <a:gd name="T93" fmla="*/ 34 h 66"/>
                <a:gd name="T94" fmla="*/ 48 w 52"/>
                <a:gd name="T95" fmla="*/ 34 h 66"/>
                <a:gd name="T96" fmla="*/ 48 w 52"/>
                <a:gd name="T97" fmla="*/ 38 h 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
                <a:gd name="T148" fmla="*/ 0 h 66"/>
                <a:gd name="T149" fmla="*/ 52 w 52"/>
                <a:gd name="T150" fmla="*/ 66 h 66"/>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 h="66">
                  <a:moveTo>
                    <a:pt x="48" y="38"/>
                  </a:moveTo>
                  <a:lnTo>
                    <a:pt x="52" y="38"/>
                  </a:lnTo>
                  <a:lnTo>
                    <a:pt x="52" y="40"/>
                  </a:lnTo>
                  <a:lnTo>
                    <a:pt x="48" y="42"/>
                  </a:lnTo>
                  <a:lnTo>
                    <a:pt x="44" y="42"/>
                  </a:lnTo>
                  <a:lnTo>
                    <a:pt x="44" y="46"/>
                  </a:lnTo>
                  <a:lnTo>
                    <a:pt x="42" y="52"/>
                  </a:lnTo>
                  <a:lnTo>
                    <a:pt x="40" y="54"/>
                  </a:lnTo>
                  <a:lnTo>
                    <a:pt x="36" y="56"/>
                  </a:lnTo>
                  <a:lnTo>
                    <a:pt x="34" y="58"/>
                  </a:lnTo>
                  <a:lnTo>
                    <a:pt x="34" y="62"/>
                  </a:lnTo>
                  <a:lnTo>
                    <a:pt x="34" y="64"/>
                  </a:lnTo>
                  <a:lnTo>
                    <a:pt x="32" y="64"/>
                  </a:lnTo>
                  <a:lnTo>
                    <a:pt x="30" y="64"/>
                  </a:lnTo>
                  <a:lnTo>
                    <a:pt x="28" y="66"/>
                  </a:lnTo>
                  <a:lnTo>
                    <a:pt x="24" y="66"/>
                  </a:lnTo>
                  <a:lnTo>
                    <a:pt x="22" y="66"/>
                  </a:lnTo>
                  <a:lnTo>
                    <a:pt x="16" y="62"/>
                  </a:lnTo>
                  <a:lnTo>
                    <a:pt x="10" y="56"/>
                  </a:lnTo>
                  <a:lnTo>
                    <a:pt x="0" y="46"/>
                  </a:lnTo>
                  <a:lnTo>
                    <a:pt x="2" y="42"/>
                  </a:lnTo>
                  <a:lnTo>
                    <a:pt x="2" y="40"/>
                  </a:lnTo>
                  <a:lnTo>
                    <a:pt x="2" y="36"/>
                  </a:lnTo>
                  <a:lnTo>
                    <a:pt x="6" y="32"/>
                  </a:lnTo>
                  <a:lnTo>
                    <a:pt x="10" y="28"/>
                  </a:lnTo>
                  <a:lnTo>
                    <a:pt x="24" y="28"/>
                  </a:lnTo>
                  <a:lnTo>
                    <a:pt x="24" y="24"/>
                  </a:lnTo>
                  <a:lnTo>
                    <a:pt x="22" y="20"/>
                  </a:lnTo>
                  <a:lnTo>
                    <a:pt x="18" y="16"/>
                  </a:lnTo>
                  <a:lnTo>
                    <a:pt x="16" y="12"/>
                  </a:lnTo>
                  <a:lnTo>
                    <a:pt x="14" y="8"/>
                  </a:lnTo>
                  <a:lnTo>
                    <a:pt x="20" y="8"/>
                  </a:lnTo>
                  <a:lnTo>
                    <a:pt x="20" y="0"/>
                  </a:lnTo>
                  <a:lnTo>
                    <a:pt x="42" y="0"/>
                  </a:lnTo>
                  <a:lnTo>
                    <a:pt x="42" y="34"/>
                  </a:lnTo>
                  <a:lnTo>
                    <a:pt x="48" y="34"/>
                  </a:lnTo>
                  <a:lnTo>
                    <a:pt x="48" y="38"/>
                  </a:lnTo>
                  <a:close/>
                </a:path>
              </a:pathLst>
            </a:custGeom>
            <a:solidFill>
              <a:srgbClr val="B7BCBE"/>
            </a:solidFill>
            <a:ln w="3175" cmpd="sng">
              <a:solidFill>
                <a:schemeClr val="bg1"/>
              </a:solidFill>
              <a:prstDash val="solid"/>
              <a:round/>
            </a:ln>
          </p:spPr>
          <p:txBody>
            <a:bodyPr/>
            <a:lstStyle/>
            <a:p>
              <a:endParaRPr lang="en-GB"/>
            </a:p>
          </p:txBody>
        </p:sp>
        <p:sp>
          <p:nvSpPr>
            <p:cNvPr id="270" name="Freeform 521"/>
            <p:cNvSpPr>
              <a:spLocks noEditPoints="1"/>
            </p:cNvSpPr>
            <p:nvPr/>
          </p:nvSpPr>
          <p:spPr bwMode="auto">
            <a:xfrm>
              <a:off x="5467680" y="1211580"/>
              <a:ext cx="2198039" cy="1661735"/>
            </a:xfrm>
            <a:custGeom>
              <a:gdLst>
                <a:gd name="T0" fmla="*/ 170 w 750"/>
                <a:gd name="T1" fmla="*/ 54 h 580"/>
                <a:gd name="T2" fmla="*/ 64 w 750"/>
                <a:gd name="T3" fmla="*/ 94 h 580"/>
                <a:gd name="T4" fmla="*/ 102 w 750"/>
                <a:gd name="T5" fmla="*/ 118 h 580"/>
                <a:gd name="T6" fmla="*/ 6 w 750"/>
                <a:gd name="T7" fmla="*/ 158 h 580"/>
                <a:gd name="T8" fmla="*/ 34 w 750"/>
                <a:gd name="T9" fmla="*/ 184 h 580"/>
                <a:gd name="T10" fmla="*/ 54 w 750"/>
                <a:gd name="T11" fmla="*/ 210 h 580"/>
                <a:gd name="T12" fmla="*/ 114 w 750"/>
                <a:gd name="T13" fmla="*/ 196 h 580"/>
                <a:gd name="T14" fmla="*/ 202 w 750"/>
                <a:gd name="T15" fmla="*/ 242 h 580"/>
                <a:gd name="T16" fmla="*/ 214 w 750"/>
                <a:gd name="T17" fmla="*/ 280 h 580"/>
                <a:gd name="T18" fmla="*/ 228 w 750"/>
                <a:gd name="T19" fmla="*/ 306 h 580"/>
                <a:gd name="T20" fmla="*/ 262 w 750"/>
                <a:gd name="T21" fmla="*/ 334 h 580"/>
                <a:gd name="T22" fmla="*/ 226 w 750"/>
                <a:gd name="T23" fmla="*/ 340 h 580"/>
                <a:gd name="T24" fmla="*/ 252 w 750"/>
                <a:gd name="T25" fmla="*/ 362 h 580"/>
                <a:gd name="T26" fmla="*/ 274 w 750"/>
                <a:gd name="T27" fmla="*/ 374 h 580"/>
                <a:gd name="T28" fmla="*/ 270 w 750"/>
                <a:gd name="T29" fmla="*/ 396 h 580"/>
                <a:gd name="T30" fmla="*/ 236 w 750"/>
                <a:gd name="T31" fmla="*/ 444 h 580"/>
                <a:gd name="T32" fmla="*/ 254 w 750"/>
                <a:gd name="T33" fmla="*/ 478 h 580"/>
                <a:gd name="T34" fmla="*/ 268 w 750"/>
                <a:gd name="T35" fmla="*/ 502 h 580"/>
                <a:gd name="T36" fmla="*/ 290 w 750"/>
                <a:gd name="T37" fmla="*/ 532 h 580"/>
                <a:gd name="T38" fmla="*/ 328 w 750"/>
                <a:gd name="T39" fmla="*/ 544 h 580"/>
                <a:gd name="T40" fmla="*/ 366 w 750"/>
                <a:gd name="T41" fmla="*/ 572 h 580"/>
                <a:gd name="T42" fmla="*/ 372 w 750"/>
                <a:gd name="T43" fmla="*/ 540 h 580"/>
                <a:gd name="T44" fmla="*/ 394 w 750"/>
                <a:gd name="T45" fmla="*/ 500 h 580"/>
                <a:gd name="T46" fmla="*/ 404 w 750"/>
                <a:gd name="T47" fmla="*/ 454 h 580"/>
                <a:gd name="T48" fmla="*/ 480 w 750"/>
                <a:gd name="T49" fmla="*/ 426 h 580"/>
                <a:gd name="T50" fmla="*/ 556 w 750"/>
                <a:gd name="T51" fmla="*/ 392 h 580"/>
                <a:gd name="T52" fmla="*/ 614 w 750"/>
                <a:gd name="T53" fmla="*/ 370 h 580"/>
                <a:gd name="T54" fmla="*/ 592 w 750"/>
                <a:gd name="T55" fmla="*/ 346 h 580"/>
                <a:gd name="T56" fmla="*/ 592 w 750"/>
                <a:gd name="T57" fmla="*/ 320 h 580"/>
                <a:gd name="T58" fmla="*/ 604 w 750"/>
                <a:gd name="T59" fmla="*/ 328 h 580"/>
                <a:gd name="T60" fmla="*/ 630 w 750"/>
                <a:gd name="T61" fmla="*/ 314 h 580"/>
                <a:gd name="T62" fmla="*/ 638 w 750"/>
                <a:gd name="T63" fmla="*/ 296 h 580"/>
                <a:gd name="T64" fmla="*/ 650 w 750"/>
                <a:gd name="T65" fmla="*/ 264 h 580"/>
                <a:gd name="T66" fmla="*/ 634 w 750"/>
                <a:gd name="T67" fmla="*/ 254 h 580"/>
                <a:gd name="T68" fmla="*/ 644 w 750"/>
                <a:gd name="T69" fmla="*/ 240 h 580"/>
                <a:gd name="T70" fmla="*/ 656 w 750"/>
                <a:gd name="T71" fmla="*/ 204 h 580"/>
                <a:gd name="T72" fmla="*/ 666 w 750"/>
                <a:gd name="T73" fmla="*/ 176 h 580"/>
                <a:gd name="T74" fmla="*/ 652 w 750"/>
                <a:gd name="T75" fmla="*/ 152 h 580"/>
                <a:gd name="T76" fmla="*/ 658 w 750"/>
                <a:gd name="T77" fmla="*/ 110 h 580"/>
                <a:gd name="T78" fmla="*/ 674 w 750"/>
                <a:gd name="T79" fmla="*/ 88 h 580"/>
                <a:gd name="T80" fmla="*/ 658 w 750"/>
                <a:gd name="T81" fmla="*/ 68 h 580"/>
                <a:gd name="T82" fmla="*/ 614 w 750"/>
                <a:gd name="T83" fmla="*/ 74 h 580"/>
                <a:gd name="T84" fmla="*/ 546 w 750"/>
                <a:gd name="T85" fmla="*/ 56 h 580"/>
                <a:gd name="T86" fmla="*/ 612 w 750"/>
                <a:gd name="T87" fmla="*/ 48 h 580"/>
                <a:gd name="T88" fmla="*/ 584 w 750"/>
                <a:gd name="T89" fmla="*/ 18 h 580"/>
                <a:gd name="T90" fmla="*/ 450 w 750"/>
                <a:gd name="T91" fmla="*/ 2 h 580"/>
                <a:gd name="T92" fmla="*/ 408 w 750"/>
                <a:gd name="T93" fmla="*/ 26 h 580"/>
                <a:gd name="T94" fmla="*/ 354 w 750"/>
                <a:gd name="T95" fmla="*/ 26 h 580"/>
                <a:gd name="T96" fmla="*/ 354 w 750"/>
                <a:gd name="T97" fmla="*/ 72 h 580"/>
                <a:gd name="T98" fmla="*/ 352 w 750"/>
                <a:gd name="T99" fmla="*/ 574 h 580"/>
                <a:gd name="T100" fmla="*/ 356 w 750"/>
                <a:gd name="T101" fmla="*/ 72 h 580"/>
                <a:gd name="T102" fmla="*/ 270 w 750"/>
                <a:gd name="T103" fmla="*/ 412 h 580"/>
                <a:gd name="T104" fmla="*/ 568 w 750"/>
                <a:gd name="T105" fmla="*/ 346 h 580"/>
                <a:gd name="T106" fmla="*/ 626 w 750"/>
                <a:gd name="T107" fmla="*/ 296 h 580"/>
                <a:gd name="T108" fmla="*/ 604 w 750"/>
                <a:gd name="T109" fmla="*/ 296 h 580"/>
                <a:gd name="T110" fmla="*/ 596 w 750"/>
                <a:gd name="T111" fmla="*/ 282 h 580"/>
                <a:gd name="T112" fmla="*/ 576 w 750"/>
                <a:gd name="T113" fmla="*/ 282 h 580"/>
                <a:gd name="T114" fmla="*/ 190 w 750"/>
                <a:gd name="T115" fmla="*/ 248 h 580"/>
                <a:gd name="T116" fmla="*/ 674 w 750"/>
                <a:gd name="T117" fmla="*/ 216 h 580"/>
                <a:gd name="T118" fmla="*/ 4 w 750"/>
                <a:gd name="T119" fmla="*/ 174 h 580"/>
                <a:gd name="T120" fmla="*/ 264 w 750"/>
                <a:gd name="T121" fmla="*/ 56 h 580"/>
                <a:gd name="T122" fmla="*/ 460 w 750"/>
                <a:gd name="T123" fmla="*/ 28 h 580"/>
                <a:gd name="T124" fmla="*/ 502 w 750"/>
                <a:gd name="T125" fmla="*/ 22 h 5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50"/>
                <a:gd name="T190" fmla="*/ 0 h 580"/>
                <a:gd name="T191" fmla="*/ 750 w 750"/>
                <a:gd name="T192" fmla="*/ 580 h 580"/>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50" h="580">
                  <a:moveTo>
                    <a:pt x="274" y="72"/>
                  </a:moveTo>
                  <a:lnTo>
                    <a:pt x="274" y="72"/>
                  </a:lnTo>
                  <a:lnTo>
                    <a:pt x="242" y="58"/>
                  </a:lnTo>
                  <a:lnTo>
                    <a:pt x="230" y="72"/>
                  </a:lnTo>
                  <a:lnTo>
                    <a:pt x="230" y="58"/>
                  </a:lnTo>
                  <a:lnTo>
                    <a:pt x="226" y="46"/>
                  </a:lnTo>
                  <a:lnTo>
                    <a:pt x="212" y="48"/>
                  </a:lnTo>
                  <a:lnTo>
                    <a:pt x="212" y="54"/>
                  </a:lnTo>
                  <a:lnTo>
                    <a:pt x="210" y="52"/>
                  </a:lnTo>
                  <a:lnTo>
                    <a:pt x="208" y="52"/>
                  </a:lnTo>
                  <a:lnTo>
                    <a:pt x="208" y="50"/>
                  </a:lnTo>
                  <a:lnTo>
                    <a:pt x="204" y="48"/>
                  </a:lnTo>
                  <a:lnTo>
                    <a:pt x="202" y="50"/>
                  </a:lnTo>
                  <a:lnTo>
                    <a:pt x="202" y="52"/>
                  </a:lnTo>
                  <a:lnTo>
                    <a:pt x="198" y="54"/>
                  </a:lnTo>
                  <a:lnTo>
                    <a:pt x="194" y="52"/>
                  </a:lnTo>
                  <a:lnTo>
                    <a:pt x="188" y="50"/>
                  </a:lnTo>
                  <a:lnTo>
                    <a:pt x="170" y="54"/>
                  </a:lnTo>
                  <a:lnTo>
                    <a:pt x="150" y="58"/>
                  </a:lnTo>
                  <a:lnTo>
                    <a:pt x="154" y="72"/>
                  </a:lnTo>
                  <a:lnTo>
                    <a:pt x="150" y="66"/>
                  </a:lnTo>
                  <a:lnTo>
                    <a:pt x="144" y="58"/>
                  </a:lnTo>
                  <a:lnTo>
                    <a:pt x="140" y="58"/>
                  </a:lnTo>
                  <a:lnTo>
                    <a:pt x="136" y="58"/>
                  </a:lnTo>
                  <a:lnTo>
                    <a:pt x="128" y="76"/>
                  </a:lnTo>
                  <a:lnTo>
                    <a:pt x="132" y="78"/>
                  </a:lnTo>
                  <a:lnTo>
                    <a:pt x="134" y="82"/>
                  </a:lnTo>
                  <a:lnTo>
                    <a:pt x="126" y="78"/>
                  </a:lnTo>
                  <a:lnTo>
                    <a:pt x="120" y="78"/>
                  </a:lnTo>
                  <a:lnTo>
                    <a:pt x="114" y="78"/>
                  </a:lnTo>
                  <a:lnTo>
                    <a:pt x="108" y="78"/>
                  </a:lnTo>
                  <a:lnTo>
                    <a:pt x="98" y="82"/>
                  </a:lnTo>
                  <a:lnTo>
                    <a:pt x="84" y="88"/>
                  </a:lnTo>
                  <a:lnTo>
                    <a:pt x="72" y="90"/>
                  </a:lnTo>
                  <a:lnTo>
                    <a:pt x="68" y="90"/>
                  </a:lnTo>
                  <a:lnTo>
                    <a:pt x="64" y="94"/>
                  </a:lnTo>
                  <a:lnTo>
                    <a:pt x="62" y="96"/>
                  </a:lnTo>
                  <a:lnTo>
                    <a:pt x="62" y="102"/>
                  </a:lnTo>
                  <a:lnTo>
                    <a:pt x="60" y="102"/>
                  </a:lnTo>
                  <a:lnTo>
                    <a:pt x="60" y="104"/>
                  </a:lnTo>
                  <a:lnTo>
                    <a:pt x="62" y="106"/>
                  </a:lnTo>
                  <a:lnTo>
                    <a:pt x="66" y="106"/>
                  </a:lnTo>
                  <a:lnTo>
                    <a:pt x="68" y="106"/>
                  </a:lnTo>
                  <a:lnTo>
                    <a:pt x="74" y="104"/>
                  </a:lnTo>
                  <a:lnTo>
                    <a:pt x="76" y="104"/>
                  </a:lnTo>
                  <a:lnTo>
                    <a:pt x="78" y="104"/>
                  </a:lnTo>
                  <a:lnTo>
                    <a:pt x="80" y="106"/>
                  </a:lnTo>
                  <a:lnTo>
                    <a:pt x="86" y="108"/>
                  </a:lnTo>
                  <a:lnTo>
                    <a:pt x="92" y="106"/>
                  </a:lnTo>
                  <a:lnTo>
                    <a:pt x="104" y="104"/>
                  </a:lnTo>
                  <a:lnTo>
                    <a:pt x="100" y="108"/>
                  </a:lnTo>
                  <a:lnTo>
                    <a:pt x="104" y="108"/>
                  </a:lnTo>
                  <a:lnTo>
                    <a:pt x="102" y="110"/>
                  </a:lnTo>
                  <a:lnTo>
                    <a:pt x="100" y="116"/>
                  </a:lnTo>
                  <a:lnTo>
                    <a:pt x="102" y="118"/>
                  </a:lnTo>
                  <a:lnTo>
                    <a:pt x="102" y="120"/>
                  </a:lnTo>
                  <a:lnTo>
                    <a:pt x="102" y="122"/>
                  </a:lnTo>
                  <a:lnTo>
                    <a:pt x="98" y="126"/>
                  </a:lnTo>
                  <a:lnTo>
                    <a:pt x="92" y="130"/>
                  </a:lnTo>
                  <a:lnTo>
                    <a:pt x="86" y="134"/>
                  </a:lnTo>
                  <a:lnTo>
                    <a:pt x="80" y="136"/>
                  </a:lnTo>
                  <a:lnTo>
                    <a:pt x="70" y="134"/>
                  </a:lnTo>
                  <a:lnTo>
                    <a:pt x="64" y="134"/>
                  </a:lnTo>
                  <a:lnTo>
                    <a:pt x="58" y="134"/>
                  </a:lnTo>
                  <a:lnTo>
                    <a:pt x="48" y="140"/>
                  </a:lnTo>
                  <a:lnTo>
                    <a:pt x="46" y="140"/>
                  </a:lnTo>
                  <a:lnTo>
                    <a:pt x="44" y="138"/>
                  </a:lnTo>
                  <a:lnTo>
                    <a:pt x="38" y="138"/>
                  </a:lnTo>
                  <a:lnTo>
                    <a:pt x="8" y="142"/>
                  </a:lnTo>
                  <a:lnTo>
                    <a:pt x="6" y="144"/>
                  </a:lnTo>
                  <a:lnTo>
                    <a:pt x="2" y="148"/>
                  </a:lnTo>
                  <a:lnTo>
                    <a:pt x="4" y="154"/>
                  </a:lnTo>
                  <a:lnTo>
                    <a:pt x="6" y="158"/>
                  </a:lnTo>
                  <a:lnTo>
                    <a:pt x="8" y="160"/>
                  </a:lnTo>
                  <a:lnTo>
                    <a:pt x="12" y="160"/>
                  </a:lnTo>
                  <a:lnTo>
                    <a:pt x="18" y="162"/>
                  </a:lnTo>
                  <a:lnTo>
                    <a:pt x="22" y="168"/>
                  </a:lnTo>
                  <a:lnTo>
                    <a:pt x="30" y="170"/>
                  </a:lnTo>
                  <a:lnTo>
                    <a:pt x="38" y="170"/>
                  </a:lnTo>
                  <a:lnTo>
                    <a:pt x="40" y="162"/>
                  </a:lnTo>
                  <a:lnTo>
                    <a:pt x="44" y="170"/>
                  </a:lnTo>
                  <a:lnTo>
                    <a:pt x="54" y="172"/>
                  </a:lnTo>
                  <a:lnTo>
                    <a:pt x="62" y="170"/>
                  </a:lnTo>
                  <a:lnTo>
                    <a:pt x="80" y="168"/>
                  </a:lnTo>
                  <a:lnTo>
                    <a:pt x="80" y="176"/>
                  </a:lnTo>
                  <a:lnTo>
                    <a:pt x="56" y="174"/>
                  </a:lnTo>
                  <a:lnTo>
                    <a:pt x="46" y="176"/>
                  </a:lnTo>
                  <a:lnTo>
                    <a:pt x="34" y="178"/>
                  </a:lnTo>
                  <a:lnTo>
                    <a:pt x="32" y="182"/>
                  </a:lnTo>
                  <a:lnTo>
                    <a:pt x="34" y="182"/>
                  </a:lnTo>
                  <a:lnTo>
                    <a:pt x="36" y="184"/>
                  </a:lnTo>
                  <a:lnTo>
                    <a:pt x="34" y="184"/>
                  </a:lnTo>
                  <a:lnTo>
                    <a:pt x="30" y="184"/>
                  </a:lnTo>
                  <a:lnTo>
                    <a:pt x="26" y="182"/>
                  </a:lnTo>
                  <a:lnTo>
                    <a:pt x="22" y="180"/>
                  </a:lnTo>
                  <a:lnTo>
                    <a:pt x="18" y="180"/>
                  </a:lnTo>
                  <a:lnTo>
                    <a:pt x="16" y="180"/>
                  </a:lnTo>
                  <a:lnTo>
                    <a:pt x="10" y="182"/>
                  </a:lnTo>
                  <a:lnTo>
                    <a:pt x="12" y="184"/>
                  </a:lnTo>
                  <a:lnTo>
                    <a:pt x="14" y="190"/>
                  </a:lnTo>
                  <a:lnTo>
                    <a:pt x="14" y="192"/>
                  </a:lnTo>
                  <a:lnTo>
                    <a:pt x="20" y="192"/>
                  </a:lnTo>
                  <a:lnTo>
                    <a:pt x="26" y="192"/>
                  </a:lnTo>
                  <a:lnTo>
                    <a:pt x="32" y="196"/>
                  </a:lnTo>
                  <a:lnTo>
                    <a:pt x="30" y="198"/>
                  </a:lnTo>
                  <a:lnTo>
                    <a:pt x="28" y="198"/>
                  </a:lnTo>
                  <a:lnTo>
                    <a:pt x="34" y="204"/>
                  </a:lnTo>
                  <a:lnTo>
                    <a:pt x="38" y="206"/>
                  </a:lnTo>
                  <a:lnTo>
                    <a:pt x="44" y="208"/>
                  </a:lnTo>
                  <a:lnTo>
                    <a:pt x="54" y="210"/>
                  </a:lnTo>
                  <a:lnTo>
                    <a:pt x="56" y="208"/>
                  </a:lnTo>
                  <a:lnTo>
                    <a:pt x="56" y="204"/>
                  </a:lnTo>
                  <a:lnTo>
                    <a:pt x="56" y="200"/>
                  </a:lnTo>
                  <a:lnTo>
                    <a:pt x="66" y="204"/>
                  </a:lnTo>
                  <a:lnTo>
                    <a:pt x="66" y="202"/>
                  </a:lnTo>
                  <a:lnTo>
                    <a:pt x="70" y="200"/>
                  </a:lnTo>
                  <a:lnTo>
                    <a:pt x="74" y="200"/>
                  </a:lnTo>
                  <a:lnTo>
                    <a:pt x="80" y="200"/>
                  </a:lnTo>
                  <a:lnTo>
                    <a:pt x="80" y="202"/>
                  </a:lnTo>
                  <a:lnTo>
                    <a:pt x="82" y="204"/>
                  </a:lnTo>
                  <a:lnTo>
                    <a:pt x="82" y="206"/>
                  </a:lnTo>
                  <a:lnTo>
                    <a:pt x="86" y="206"/>
                  </a:lnTo>
                  <a:lnTo>
                    <a:pt x="88" y="204"/>
                  </a:lnTo>
                  <a:lnTo>
                    <a:pt x="88" y="200"/>
                  </a:lnTo>
                  <a:lnTo>
                    <a:pt x="98" y="202"/>
                  </a:lnTo>
                  <a:lnTo>
                    <a:pt x="102" y="202"/>
                  </a:lnTo>
                  <a:lnTo>
                    <a:pt x="108" y="200"/>
                  </a:lnTo>
                  <a:lnTo>
                    <a:pt x="112" y="196"/>
                  </a:lnTo>
                  <a:lnTo>
                    <a:pt x="114" y="196"/>
                  </a:lnTo>
                  <a:lnTo>
                    <a:pt x="114" y="198"/>
                  </a:lnTo>
                  <a:lnTo>
                    <a:pt x="116" y="202"/>
                  </a:lnTo>
                  <a:lnTo>
                    <a:pt x="124" y="198"/>
                  </a:lnTo>
                  <a:lnTo>
                    <a:pt x="150" y="204"/>
                  </a:lnTo>
                  <a:lnTo>
                    <a:pt x="154" y="210"/>
                  </a:lnTo>
                  <a:lnTo>
                    <a:pt x="158" y="214"/>
                  </a:lnTo>
                  <a:lnTo>
                    <a:pt x="164" y="214"/>
                  </a:lnTo>
                  <a:lnTo>
                    <a:pt x="168" y="214"/>
                  </a:lnTo>
                  <a:lnTo>
                    <a:pt x="172" y="214"/>
                  </a:lnTo>
                  <a:lnTo>
                    <a:pt x="172" y="216"/>
                  </a:lnTo>
                  <a:lnTo>
                    <a:pt x="174" y="220"/>
                  </a:lnTo>
                  <a:lnTo>
                    <a:pt x="174" y="226"/>
                  </a:lnTo>
                  <a:lnTo>
                    <a:pt x="178" y="226"/>
                  </a:lnTo>
                  <a:lnTo>
                    <a:pt x="182" y="228"/>
                  </a:lnTo>
                  <a:lnTo>
                    <a:pt x="188" y="234"/>
                  </a:lnTo>
                  <a:lnTo>
                    <a:pt x="192" y="240"/>
                  </a:lnTo>
                  <a:lnTo>
                    <a:pt x="200" y="240"/>
                  </a:lnTo>
                  <a:lnTo>
                    <a:pt x="202" y="242"/>
                  </a:lnTo>
                  <a:lnTo>
                    <a:pt x="202" y="244"/>
                  </a:lnTo>
                  <a:lnTo>
                    <a:pt x="200" y="244"/>
                  </a:lnTo>
                  <a:lnTo>
                    <a:pt x="200" y="246"/>
                  </a:lnTo>
                  <a:lnTo>
                    <a:pt x="200" y="248"/>
                  </a:lnTo>
                  <a:lnTo>
                    <a:pt x="198" y="250"/>
                  </a:lnTo>
                  <a:lnTo>
                    <a:pt x="190" y="254"/>
                  </a:lnTo>
                  <a:lnTo>
                    <a:pt x="196" y="254"/>
                  </a:lnTo>
                  <a:lnTo>
                    <a:pt x="202" y="252"/>
                  </a:lnTo>
                  <a:lnTo>
                    <a:pt x="204" y="258"/>
                  </a:lnTo>
                  <a:lnTo>
                    <a:pt x="206" y="262"/>
                  </a:lnTo>
                  <a:lnTo>
                    <a:pt x="210" y="262"/>
                  </a:lnTo>
                  <a:lnTo>
                    <a:pt x="210" y="264"/>
                  </a:lnTo>
                  <a:lnTo>
                    <a:pt x="208" y="266"/>
                  </a:lnTo>
                  <a:lnTo>
                    <a:pt x="208" y="268"/>
                  </a:lnTo>
                  <a:lnTo>
                    <a:pt x="214" y="272"/>
                  </a:lnTo>
                  <a:lnTo>
                    <a:pt x="214" y="276"/>
                  </a:lnTo>
                  <a:lnTo>
                    <a:pt x="214" y="280"/>
                  </a:lnTo>
                  <a:lnTo>
                    <a:pt x="220" y="280"/>
                  </a:lnTo>
                  <a:lnTo>
                    <a:pt x="220" y="284"/>
                  </a:lnTo>
                  <a:lnTo>
                    <a:pt x="220" y="290"/>
                  </a:lnTo>
                  <a:lnTo>
                    <a:pt x="210" y="292"/>
                  </a:lnTo>
                  <a:lnTo>
                    <a:pt x="210" y="290"/>
                  </a:lnTo>
                  <a:lnTo>
                    <a:pt x="212" y="292"/>
                  </a:lnTo>
                  <a:lnTo>
                    <a:pt x="212" y="296"/>
                  </a:lnTo>
                  <a:lnTo>
                    <a:pt x="208" y="300"/>
                  </a:lnTo>
                  <a:lnTo>
                    <a:pt x="206" y="302"/>
                  </a:lnTo>
                  <a:lnTo>
                    <a:pt x="208" y="304"/>
                  </a:lnTo>
                  <a:lnTo>
                    <a:pt x="212" y="306"/>
                  </a:lnTo>
                  <a:lnTo>
                    <a:pt x="206" y="310"/>
                  </a:lnTo>
                  <a:lnTo>
                    <a:pt x="204" y="312"/>
                  </a:lnTo>
                  <a:lnTo>
                    <a:pt x="206" y="314"/>
                  </a:lnTo>
                  <a:lnTo>
                    <a:pt x="208" y="314"/>
                  </a:lnTo>
                  <a:lnTo>
                    <a:pt x="222" y="316"/>
                  </a:lnTo>
                  <a:lnTo>
                    <a:pt x="224" y="310"/>
                  </a:lnTo>
                  <a:lnTo>
                    <a:pt x="224" y="304"/>
                  </a:lnTo>
                  <a:lnTo>
                    <a:pt x="228" y="306"/>
                  </a:lnTo>
                  <a:lnTo>
                    <a:pt x="228" y="310"/>
                  </a:lnTo>
                  <a:lnTo>
                    <a:pt x="238" y="310"/>
                  </a:lnTo>
                  <a:lnTo>
                    <a:pt x="250" y="312"/>
                  </a:lnTo>
                  <a:lnTo>
                    <a:pt x="248" y="314"/>
                  </a:lnTo>
                  <a:lnTo>
                    <a:pt x="248" y="316"/>
                  </a:lnTo>
                  <a:lnTo>
                    <a:pt x="248" y="318"/>
                  </a:lnTo>
                  <a:lnTo>
                    <a:pt x="250" y="318"/>
                  </a:lnTo>
                  <a:lnTo>
                    <a:pt x="254" y="318"/>
                  </a:lnTo>
                  <a:lnTo>
                    <a:pt x="260" y="316"/>
                  </a:lnTo>
                  <a:lnTo>
                    <a:pt x="258" y="318"/>
                  </a:lnTo>
                  <a:lnTo>
                    <a:pt x="256" y="320"/>
                  </a:lnTo>
                  <a:lnTo>
                    <a:pt x="270" y="322"/>
                  </a:lnTo>
                  <a:lnTo>
                    <a:pt x="268" y="324"/>
                  </a:lnTo>
                  <a:lnTo>
                    <a:pt x="264" y="326"/>
                  </a:lnTo>
                  <a:lnTo>
                    <a:pt x="266" y="328"/>
                  </a:lnTo>
                  <a:lnTo>
                    <a:pt x="270" y="328"/>
                  </a:lnTo>
                  <a:lnTo>
                    <a:pt x="264" y="330"/>
                  </a:lnTo>
                  <a:lnTo>
                    <a:pt x="262" y="334"/>
                  </a:lnTo>
                  <a:lnTo>
                    <a:pt x="270" y="334"/>
                  </a:lnTo>
                  <a:lnTo>
                    <a:pt x="270" y="336"/>
                  </a:lnTo>
                  <a:lnTo>
                    <a:pt x="264" y="336"/>
                  </a:lnTo>
                  <a:lnTo>
                    <a:pt x="264" y="340"/>
                  </a:lnTo>
                  <a:lnTo>
                    <a:pt x="270" y="344"/>
                  </a:lnTo>
                  <a:lnTo>
                    <a:pt x="258" y="342"/>
                  </a:lnTo>
                  <a:lnTo>
                    <a:pt x="252" y="338"/>
                  </a:lnTo>
                  <a:lnTo>
                    <a:pt x="248" y="334"/>
                  </a:lnTo>
                  <a:lnTo>
                    <a:pt x="240" y="332"/>
                  </a:lnTo>
                  <a:lnTo>
                    <a:pt x="232" y="332"/>
                  </a:lnTo>
                  <a:lnTo>
                    <a:pt x="218" y="334"/>
                  </a:lnTo>
                  <a:lnTo>
                    <a:pt x="218" y="336"/>
                  </a:lnTo>
                  <a:lnTo>
                    <a:pt x="220" y="340"/>
                  </a:lnTo>
                  <a:lnTo>
                    <a:pt x="222" y="340"/>
                  </a:lnTo>
                  <a:lnTo>
                    <a:pt x="224" y="340"/>
                  </a:lnTo>
                  <a:lnTo>
                    <a:pt x="226" y="340"/>
                  </a:lnTo>
                  <a:lnTo>
                    <a:pt x="228" y="342"/>
                  </a:lnTo>
                  <a:lnTo>
                    <a:pt x="230" y="346"/>
                  </a:lnTo>
                  <a:lnTo>
                    <a:pt x="218" y="344"/>
                  </a:lnTo>
                  <a:lnTo>
                    <a:pt x="216" y="352"/>
                  </a:lnTo>
                  <a:lnTo>
                    <a:pt x="214" y="358"/>
                  </a:lnTo>
                  <a:lnTo>
                    <a:pt x="210" y="364"/>
                  </a:lnTo>
                  <a:lnTo>
                    <a:pt x="210" y="366"/>
                  </a:lnTo>
                  <a:lnTo>
                    <a:pt x="214" y="366"/>
                  </a:lnTo>
                  <a:lnTo>
                    <a:pt x="228" y="368"/>
                  </a:lnTo>
                  <a:lnTo>
                    <a:pt x="228" y="372"/>
                  </a:lnTo>
                  <a:lnTo>
                    <a:pt x="218" y="372"/>
                  </a:lnTo>
                  <a:lnTo>
                    <a:pt x="222" y="378"/>
                  </a:lnTo>
                  <a:lnTo>
                    <a:pt x="228" y="378"/>
                  </a:lnTo>
                  <a:lnTo>
                    <a:pt x="234" y="376"/>
                  </a:lnTo>
                  <a:lnTo>
                    <a:pt x="244" y="372"/>
                  </a:lnTo>
                  <a:lnTo>
                    <a:pt x="248" y="370"/>
                  </a:lnTo>
                  <a:lnTo>
                    <a:pt x="252" y="370"/>
                  </a:lnTo>
                  <a:lnTo>
                    <a:pt x="252" y="366"/>
                  </a:lnTo>
                  <a:lnTo>
                    <a:pt x="252" y="362"/>
                  </a:lnTo>
                  <a:lnTo>
                    <a:pt x="242" y="354"/>
                  </a:lnTo>
                  <a:lnTo>
                    <a:pt x="232" y="346"/>
                  </a:lnTo>
                  <a:lnTo>
                    <a:pt x="232" y="344"/>
                  </a:lnTo>
                  <a:lnTo>
                    <a:pt x="238" y="344"/>
                  </a:lnTo>
                  <a:lnTo>
                    <a:pt x="242" y="344"/>
                  </a:lnTo>
                  <a:lnTo>
                    <a:pt x="244" y="348"/>
                  </a:lnTo>
                  <a:lnTo>
                    <a:pt x="248" y="352"/>
                  </a:lnTo>
                  <a:lnTo>
                    <a:pt x="254" y="352"/>
                  </a:lnTo>
                  <a:lnTo>
                    <a:pt x="258" y="350"/>
                  </a:lnTo>
                  <a:lnTo>
                    <a:pt x="260" y="352"/>
                  </a:lnTo>
                  <a:lnTo>
                    <a:pt x="262" y="354"/>
                  </a:lnTo>
                  <a:lnTo>
                    <a:pt x="266" y="354"/>
                  </a:lnTo>
                  <a:lnTo>
                    <a:pt x="270" y="352"/>
                  </a:lnTo>
                  <a:lnTo>
                    <a:pt x="268" y="370"/>
                  </a:lnTo>
                  <a:lnTo>
                    <a:pt x="272" y="370"/>
                  </a:lnTo>
                  <a:lnTo>
                    <a:pt x="274" y="370"/>
                  </a:lnTo>
                  <a:lnTo>
                    <a:pt x="274" y="374"/>
                  </a:lnTo>
                  <a:lnTo>
                    <a:pt x="274" y="378"/>
                  </a:lnTo>
                  <a:lnTo>
                    <a:pt x="274" y="380"/>
                  </a:lnTo>
                  <a:lnTo>
                    <a:pt x="272" y="382"/>
                  </a:lnTo>
                  <a:lnTo>
                    <a:pt x="270" y="384"/>
                  </a:lnTo>
                  <a:lnTo>
                    <a:pt x="268" y="380"/>
                  </a:lnTo>
                  <a:lnTo>
                    <a:pt x="266" y="378"/>
                  </a:lnTo>
                  <a:lnTo>
                    <a:pt x="266" y="382"/>
                  </a:lnTo>
                  <a:lnTo>
                    <a:pt x="268" y="394"/>
                  </a:lnTo>
                  <a:lnTo>
                    <a:pt x="254" y="392"/>
                  </a:lnTo>
                  <a:lnTo>
                    <a:pt x="252" y="396"/>
                  </a:lnTo>
                  <a:lnTo>
                    <a:pt x="250" y="398"/>
                  </a:lnTo>
                  <a:lnTo>
                    <a:pt x="244" y="400"/>
                  </a:lnTo>
                  <a:lnTo>
                    <a:pt x="252" y="402"/>
                  </a:lnTo>
                  <a:lnTo>
                    <a:pt x="258" y="402"/>
                  </a:lnTo>
                  <a:lnTo>
                    <a:pt x="262" y="400"/>
                  </a:lnTo>
                  <a:lnTo>
                    <a:pt x="270" y="396"/>
                  </a:lnTo>
                  <a:lnTo>
                    <a:pt x="270" y="404"/>
                  </a:lnTo>
                  <a:lnTo>
                    <a:pt x="252" y="406"/>
                  </a:lnTo>
                  <a:lnTo>
                    <a:pt x="248" y="404"/>
                  </a:lnTo>
                  <a:lnTo>
                    <a:pt x="246" y="402"/>
                  </a:lnTo>
                  <a:lnTo>
                    <a:pt x="242" y="402"/>
                  </a:lnTo>
                  <a:lnTo>
                    <a:pt x="244" y="406"/>
                  </a:lnTo>
                  <a:lnTo>
                    <a:pt x="232" y="414"/>
                  </a:lnTo>
                  <a:lnTo>
                    <a:pt x="232" y="420"/>
                  </a:lnTo>
                  <a:lnTo>
                    <a:pt x="236" y="420"/>
                  </a:lnTo>
                  <a:lnTo>
                    <a:pt x="238" y="420"/>
                  </a:lnTo>
                  <a:lnTo>
                    <a:pt x="238" y="422"/>
                  </a:lnTo>
                  <a:lnTo>
                    <a:pt x="232" y="426"/>
                  </a:lnTo>
                  <a:lnTo>
                    <a:pt x="236" y="434"/>
                  </a:lnTo>
                  <a:lnTo>
                    <a:pt x="240" y="434"/>
                  </a:lnTo>
                  <a:lnTo>
                    <a:pt x="240" y="436"/>
                  </a:lnTo>
                  <a:lnTo>
                    <a:pt x="240" y="440"/>
                  </a:lnTo>
                  <a:lnTo>
                    <a:pt x="236" y="444"/>
                  </a:lnTo>
                  <a:lnTo>
                    <a:pt x="240" y="446"/>
                  </a:lnTo>
                  <a:lnTo>
                    <a:pt x="242" y="446"/>
                  </a:lnTo>
                  <a:lnTo>
                    <a:pt x="240" y="446"/>
                  </a:lnTo>
                  <a:lnTo>
                    <a:pt x="234" y="446"/>
                  </a:lnTo>
                  <a:lnTo>
                    <a:pt x="232" y="450"/>
                  </a:lnTo>
                  <a:lnTo>
                    <a:pt x="242" y="452"/>
                  </a:lnTo>
                  <a:lnTo>
                    <a:pt x="240" y="456"/>
                  </a:lnTo>
                  <a:lnTo>
                    <a:pt x="238" y="456"/>
                  </a:lnTo>
                  <a:lnTo>
                    <a:pt x="238" y="458"/>
                  </a:lnTo>
                  <a:lnTo>
                    <a:pt x="244" y="458"/>
                  </a:lnTo>
                  <a:lnTo>
                    <a:pt x="250" y="458"/>
                  </a:lnTo>
                  <a:lnTo>
                    <a:pt x="250" y="464"/>
                  </a:lnTo>
                  <a:lnTo>
                    <a:pt x="250" y="468"/>
                  </a:lnTo>
                  <a:lnTo>
                    <a:pt x="256" y="478"/>
                  </a:lnTo>
                  <a:lnTo>
                    <a:pt x="254" y="478"/>
                  </a:lnTo>
                  <a:lnTo>
                    <a:pt x="254" y="480"/>
                  </a:lnTo>
                  <a:lnTo>
                    <a:pt x="254" y="486"/>
                  </a:lnTo>
                  <a:lnTo>
                    <a:pt x="262" y="480"/>
                  </a:lnTo>
                  <a:lnTo>
                    <a:pt x="272" y="476"/>
                  </a:lnTo>
                  <a:lnTo>
                    <a:pt x="272" y="478"/>
                  </a:lnTo>
                  <a:lnTo>
                    <a:pt x="272" y="482"/>
                  </a:lnTo>
                  <a:lnTo>
                    <a:pt x="270" y="482"/>
                  </a:lnTo>
                  <a:lnTo>
                    <a:pt x="270" y="488"/>
                  </a:lnTo>
                  <a:lnTo>
                    <a:pt x="262" y="488"/>
                  </a:lnTo>
                  <a:lnTo>
                    <a:pt x="258" y="488"/>
                  </a:lnTo>
                  <a:lnTo>
                    <a:pt x="264" y="490"/>
                  </a:lnTo>
                  <a:lnTo>
                    <a:pt x="262" y="492"/>
                  </a:lnTo>
                  <a:lnTo>
                    <a:pt x="256" y="492"/>
                  </a:lnTo>
                  <a:lnTo>
                    <a:pt x="258" y="496"/>
                  </a:lnTo>
                  <a:lnTo>
                    <a:pt x="260" y="498"/>
                  </a:lnTo>
                  <a:lnTo>
                    <a:pt x="260" y="502"/>
                  </a:lnTo>
                  <a:lnTo>
                    <a:pt x="268" y="502"/>
                  </a:lnTo>
                  <a:lnTo>
                    <a:pt x="268" y="504"/>
                  </a:lnTo>
                  <a:lnTo>
                    <a:pt x="266" y="506"/>
                  </a:lnTo>
                  <a:lnTo>
                    <a:pt x="266" y="508"/>
                  </a:lnTo>
                  <a:lnTo>
                    <a:pt x="266" y="510"/>
                  </a:lnTo>
                  <a:lnTo>
                    <a:pt x="270" y="516"/>
                  </a:lnTo>
                  <a:lnTo>
                    <a:pt x="270" y="512"/>
                  </a:lnTo>
                  <a:lnTo>
                    <a:pt x="272" y="512"/>
                  </a:lnTo>
                  <a:lnTo>
                    <a:pt x="274" y="512"/>
                  </a:lnTo>
                  <a:lnTo>
                    <a:pt x="276" y="514"/>
                  </a:lnTo>
                  <a:lnTo>
                    <a:pt x="274" y="516"/>
                  </a:lnTo>
                  <a:lnTo>
                    <a:pt x="272" y="518"/>
                  </a:lnTo>
                  <a:lnTo>
                    <a:pt x="274" y="522"/>
                  </a:lnTo>
                  <a:lnTo>
                    <a:pt x="280" y="520"/>
                  </a:lnTo>
                  <a:lnTo>
                    <a:pt x="280" y="524"/>
                  </a:lnTo>
                  <a:lnTo>
                    <a:pt x="280" y="530"/>
                  </a:lnTo>
                  <a:lnTo>
                    <a:pt x="286" y="526"/>
                  </a:lnTo>
                  <a:lnTo>
                    <a:pt x="288" y="524"/>
                  </a:lnTo>
                  <a:lnTo>
                    <a:pt x="292" y="524"/>
                  </a:lnTo>
                  <a:lnTo>
                    <a:pt x="290" y="532"/>
                  </a:lnTo>
                  <a:lnTo>
                    <a:pt x="292" y="532"/>
                  </a:lnTo>
                  <a:lnTo>
                    <a:pt x="296" y="532"/>
                  </a:lnTo>
                  <a:lnTo>
                    <a:pt x="296" y="542"/>
                  </a:lnTo>
                  <a:lnTo>
                    <a:pt x="298" y="544"/>
                  </a:lnTo>
                  <a:lnTo>
                    <a:pt x="300" y="542"/>
                  </a:lnTo>
                  <a:lnTo>
                    <a:pt x="304" y="540"/>
                  </a:lnTo>
                  <a:lnTo>
                    <a:pt x="302" y="542"/>
                  </a:lnTo>
                  <a:lnTo>
                    <a:pt x="302" y="544"/>
                  </a:lnTo>
                  <a:lnTo>
                    <a:pt x="300" y="544"/>
                  </a:lnTo>
                  <a:lnTo>
                    <a:pt x="300" y="546"/>
                  </a:lnTo>
                  <a:lnTo>
                    <a:pt x="304" y="546"/>
                  </a:lnTo>
                  <a:lnTo>
                    <a:pt x="302" y="550"/>
                  </a:lnTo>
                  <a:lnTo>
                    <a:pt x="304" y="552"/>
                  </a:lnTo>
                  <a:lnTo>
                    <a:pt x="304" y="554"/>
                  </a:lnTo>
                  <a:lnTo>
                    <a:pt x="306" y="558"/>
                  </a:lnTo>
                  <a:lnTo>
                    <a:pt x="318" y="554"/>
                  </a:lnTo>
                  <a:lnTo>
                    <a:pt x="324" y="550"/>
                  </a:lnTo>
                  <a:lnTo>
                    <a:pt x="328" y="544"/>
                  </a:lnTo>
                  <a:lnTo>
                    <a:pt x="328" y="554"/>
                  </a:lnTo>
                  <a:lnTo>
                    <a:pt x="330" y="558"/>
                  </a:lnTo>
                  <a:lnTo>
                    <a:pt x="330" y="560"/>
                  </a:lnTo>
                  <a:lnTo>
                    <a:pt x="338" y="560"/>
                  </a:lnTo>
                  <a:lnTo>
                    <a:pt x="348" y="558"/>
                  </a:lnTo>
                  <a:lnTo>
                    <a:pt x="342" y="568"/>
                  </a:lnTo>
                  <a:lnTo>
                    <a:pt x="350" y="562"/>
                  </a:lnTo>
                  <a:lnTo>
                    <a:pt x="348" y="564"/>
                  </a:lnTo>
                  <a:lnTo>
                    <a:pt x="346" y="568"/>
                  </a:lnTo>
                  <a:lnTo>
                    <a:pt x="348" y="568"/>
                  </a:lnTo>
                  <a:lnTo>
                    <a:pt x="352" y="570"/>
                  </a:lnTo>
                  <a:lnTo>
                    <a:pt x="352" y="566"/>
                  </a:lnTo>
                  <a:lnTo>
                    <a:pt x="356" y="564"/>
                  </a:lnTo>
                  <a:lnTo>
                    <a:pt x="356" y="568"/>
                  </a:lnTo>
                  <a:lnTo>
                    <a:pt x="356" y="572"/>
                  </a:lnTo>
                  <a:lnTo>
                    <a:pt x="356" y="574"/>
                  </a:lnTo>
                  <a:lnTo>
                    <a:pt x="358" y="574"/>
                  </a:lnTo>
                  <a:lnTo>
                    <a:pt x="366" y="574"/>
                  </a:lnTo>
                  <a:lnTo>
                    <a:pt x="366" y="572"/>
                  </a:lnTo>
                  <a:lnTo>
                    <a:pt x="364" y="570"/>
                  </a:lnTo>
                  <a:lnTo>
                    <a:pt x="372" y="566"/>
                  </a:lnTo>
                  <a:lnTo>
                    <a:pt x="370" y="566"/>
                  </a:lnTo>
                  <a:lnTo>
                    <a:pt x="366" y="564"/>
                  </a:lnTo>
                  <a:lnTo>
                    <a:pt x="368" y="564"/>
                  </a:lnTo>
                  <a:lnTo>
                    <a:pt x="368" y="562"/>
                  </a:lnTo>
                  <a:lnTo>
                    <a:pt x="366" y="560"/>
                  </a:lnTo>
                  <a:lnTo>
                    <a:pt x="362" y="560"/>
                  </a:lnTo>
                  <a:lnTo>
                    <a:pt x="360" y="558"/>
                  </a:lnTo>
                  <a:lnTo>
                    <a:pt x="362" y="556"/>
                  </a:lnTo>
                  <a:lnTo>
                    <a:pt x="366" y="556"/>
                  </a:lnTo>
                  <a:lnTo>
                    <a:pt x="366" y="554"/>
                  </a:lnTo>
                  <a:lnTo>
                    <a:pt x="368" y="552"/>
                  </a:lnTo>
                  <a:lnTo>
                    <a:pt x="368" y="550"/>
                  </a:lnTo>
                  <a:lnTo>
                    <a:pt x="366" y="546"/>
                  </a:lnTo>
                  <a:lnTo>
                    <a:pt x="372" y="542"/>
                  </a:lnTo>
                  <a:lnTo>
                    <a:pt x="372" y="540"/>
                  </a:lnTo>
                  <a:lnTo>
                    <a:pt x="370" y="538"/>
                  </a:lnTo>
                  <a:lnTo>
                    <a:pt x="370" y="536"/>
                  </a:lnTo>
                  <a:lnTo>
                    <a:pt x="376" y="532"/>
                  </a:lnTo>
                  <a:lnTo>
                    <a:pt x="376" y="528"/>
                  </a:lnTo>
                  <a:lnTo>
                    <a:pt x="374" y="522"/>
                  </a:lnTo>
                  <a:lnTo>
                    <a:pt x="380" y="520"/>
                  </a:lnTo>
                  <a:lnTo>
                    <a:pt x="382" y="518"/>
                  </a:lnTo>
                  <a:lnTo>
                    <a:pt x="380" y="516"/>
                  </a:lnTo>
                  <a:lnTo>
                    <a:pt x="376" y="516"/>
                  </a:lnTo>
                  <a:lnTo>
                    <a:pt x="378" y="514"/>
                  </a:lnTo>
                  <a:lnTo>
                    <a:pt x="378" y="510"/>
                  </a:lnTo>
                  <a:lnTo>
                    <a:pt x="382" y="510"/>
                  </a:lnTo>
                  <a:lnTo>
                    <a:pt x="384" y="512"/>
                  </a:lnTo>
                  <a:lnTo>
                    <a:pt x="388" y="508"/>
                  </a:lnTo>
                  <a:lnTo>
                    <a:pt x="388" y="504"/>
                  </a:lnTo>
                  <a:lnTo>
                    <a:pt x="388" y="500"/>
                  </a:lnTo>
                  <a:lnTo>
                    <a:pt x="394" y="500"/>
                  </a:lnTo>
                  <a:lnTo>
                    <a:pt x="394" y="498"/>
                  </a:lnTo>
                  <a:lnTo>
                    <a:pt x="392" y="496"/>
                  </a:lnTo>
                  <a:lnTo>
                    <a:pt x="392" y="494"/>
                  </a:lnTo>
                  <a:lnTo>
                    <a:pt x="392" y="490"/>
                  </a:lnTo>
                  <a:lnTo>
                    <a:pt x="394" y="488"/>
                  </a:lnTo>
                  <a:lnTo>
                    <a:pt x="396" y="486"/>
                  </a:lnTo>
                  <a:lnTo>
                    <a:pt x="388" y="486"/>
                  </a:lnTo>
                  <a:lnTo>
                    <a:pt x="386" y="482"/>
                  </a:lnTo>
                  <a:lnTo>
                    <a:pt x="398" y="484"/>
                  </a:lnTo>
                  <a:lnTo>
                    <a:pt x="398" y="474"/>
                  </a:lnTo>
                  <a:lnTo>
                    <a:pt x="394" y="464"/>
                  </a:lnTo>
                  <a:lnTo>
                    <a:pt x="398" y="464"/>
                  </a:lnTo>
                  <a:lnTo>
                    <a:pt x="402" y="464"/>
                  </a:lnTo>
                  <a:lnTo>
                    <a:pt x="402" y="460"/>
                  </a:lnTo>
                  <a:lnTo>
                    <a:pt x="406" y="458"/>
                  </a:lnTo>
                  <a:lnTo>
                    <a:pt x="404" y="456"/>
                  </a:lnTo>
                  <a:lnTo>
                    <a:pt x="404" y="454"/>
                  </a:lnTo>
                  <a:lnTo>
                    <a:pt x="420" y="454"/>
                  </a:lnTo>
                  <a:lnTo>
                    <a:pt x="428" y="452"/>
                  </a:lnTo>
                  <a:lnTo>
                    <a:pt x="434" y="446"/>
                  </a:lnTo>
                  <a:lnTo>
                    <a:pt x="434" y="452"/>
                  </a:lnTo>
                  <a:lnTo>
                    <a:pt x="436" y="454"/>
                  </a:lnTo>
                  <a:lnTo>
                    <a:pt x="440" y="456"/>
                  </a:lnTo>
                  <a:lnTo>
                    <a:pt x="446" y="448"/>
                  </a:lnTo>
                  <a:lnTo>
                    <a:pt x="448" y="448"/>
                  </a:lnTo>
                  <a:lnTo>
                    <a:pt x="452" y="446"/>
                  </a:lnTo>
                  <a:lnTo>
                    <a:pt x="452" y="448"/>
                  </a:lnTo>
                  <a:lnTo>
                    <a:pt x="452" y="450"/>
                  </a:lnTo>
                  <a:lnTo>
                    <a:pt x="456" y="450"/>
                  </a:lnTo>
                  <a:lnTo>
                    <a:pt x="460" y="440"/>
                  </a:lnTo>
                  <a:lnTo>
                    <a:pt x="464" y="432"/>
                  </a:lnTo>
                  <a:lnTo>
                    <a:pt x="468" y="430"/>
                  </a:lnTo>
                  <a:lnTo>
                    <a:pt x="472" y="428"/>
                  </a:lnTo>
                  <a:lnTo>
                    <a:pt x="480" y="426"/>
                  </a:lnTo>
                  <a:lnTo>
                    <a:pt x="484" y="420"/>
                  </a:lnTo>
                  <a:lnTo>
                    <a:pt x="488" y="414"/>
                  </a:lnTo>
                  <a:lnTo>
                    <a:pt x="492" y="414"/>
                  </a:lnTo>
                  <a:lnTo>
                    <a:pt x="498" y="412"/>
                  </a:lnTo>
                  <a:lnTo>
                    <a:pt x="498" y="408"/>
                  </a:lnTo>
                  <a:lnTo>
                    <a:pt x="500" y="402"/>
                  </a:lnTo>
                  <a:lnTo>
                    <a:pt x="494" y="392"/>
                  </a:lnTo>
                  <a:lnTo>
                    <a:pt x="500" y="398"/>
                  </a:lnTo>
                  <a:lnTo>
                    <a:pt x="506" y="400"/>
                  </a:lnTo>
                  <a:lnTo>
                    <a:pt x="524" y="400"/>
                  </a:lnTo>
                  <a:lnTo>
                    <a:pt x="522" y="394"/>
                  </a:lnTo>
                  <a:lnTo>
                    <a:pt x="526" y="396"/>
                  </a:lnTo>
                  <a:lnTo>
                    <a:pt x="532" y="398"/>
                  </a:lnTo>
                  <a:lnTo>
                    <a:pt x="536" y="392"/>
                  </a:lnTo>
                  <a:lnTo>
                    <a:pt x="540" y="394"/>
                  </a:lnTo>
                  <a:lnTo>
                    <a:pt x="542" y="396"/>
                  </a:lnTo>
                  <a:lnTo>
                    <a:pt x="556" y="392"/>
                  </a:lnTo>
                  <a:lnTo>
                    <a:pt x="558" y="390"/>
                  </a:lnTo>
                  <a:lnTo>
                    <a:pt x="564" y="390"/>
                  </a:lnTo>
                  <a:lnTo>
                    <a:pt x="568" y="390"/>
                  </a:lnTo>
                  <a:lnTo>
                    <a:pt x="574" y="386"/>
                  </a:lnTo>
                  <a:lnTo>
                    <a:pt x="574" y="380"/>
                  </a:lnTo>
                  <a:lnTo>
                    <a:pt x="576" y="380"/>
                  </a:lnTo>
                  <a:lnTo>
                    <a:pt x="578" y="380"/>
                  </a:lnTo>
                  <a:lnTo>
                    <a:pt x="580" y="382"/>
                  </a:lnTo>
                  <a:lnTo>
                    <a:pt x="584" y="382"/>
                  </a:lnTo>
                  <a:lnTo>
                    <a:pt x="584" y="376"/>
                  </a:lnTo>
                  <a:lnTo>
                    <a:pt x="588" y="374"/>
                  </a:lnTo>
                  <a:lnTo>
                    <a:pt x="590" y="374"/>
                  </a:lnTo>
                  <a:lnTo>
                    <a:pt x="592" y="374"/>
                  </a:lnTo>
                  <a:lnTo>
                    <a:pt x="592" y="376"/>
                  </a:lnTo>
                  <a:lnTo>
                    <a:pt x="596" y="376"/>
                  </a:lnTo>
                  <a:lnTo>
                    <a:pt x="600" y="370"/>
                  </a:lnTo>
                  <a:lnTo>
                    <a:pt x="614" y="370"/>
                  </a:lnTo>
                  <a:lnTo>
                    <a:pt x="616" y="366"/>
                  </a:lnTo>
                  <a:lnTo>
                    <a:pt x="616" y="364"/>
                  </a:lnTo>
                  <a:lnTo>
                    <a:pt x="614" y="364"/>
                  </a:lnTo>
                  <a:lnTo>
                    <a:pt x="618" y="364"/>
                  </a:lnTo>
                  <a:lnTo>
                    <a:pt x="620" y="362"/>
                  </a:lnTo>
                  <a:lnTo>
                    <a:pt x="622" y="358"/>
                  </a:lnTo>
                  <a:lnTo>
                    <a:pt x="622" y="354"/>
                  </a:lnTo>
                  <a:lnTo>
                    <a:pt x="624" y="352"/>
                  </a:lnTo>
                  <a:lnTo>
                    <a:pt x="628" y="352"/>
                  </a:lnTo>
                  <a:lnTo>
                    <a:pt x="634" y="350"/>
                  </a:lnTo>
                  <a:lnTo>
                    <a:pt x="634" y="346"/>
                  </a:lnTo>
                  <a:lnTo>
                    <a:pt x="624" y="348"/>
                  </a:lnTo>
                  <a:lnTo>
                    <a:pt x="618" y="348"/>
                  </a:lnTo>
                  <a:lnTo>
                    <a:pt x="612" y="346"/>
                  </a:lnTo>
                  <a:lnTo>
                    <a:pt x="608" y="344"/>
                  </a:lnTo>
                  <a:lnTo>
                    <a:pt x="604" y="342"/>
                  </a:lnTo>
                  <a:lnTo>
                    <a:pt x="600" y="342"/>
                  </a:lnTo>
                  <a:lnTo>
                    <a:pt x="596" y="344"/>
                  </a:lnTo>
                  <a:lnTo>
                    <a:pt x="592" y="346"/>
                  </a:lnTo>
                  <a:lnTo>
                    <a:pt x="584" y="346"/>
                  </a:lnTo>
                  <a:lnTo>
                    <a:pt x="578" y="344"/>
                  </a:lnTo>
                  <a:lnTo>
                    <a:pt x="580" y="344"/>
                  </a:lnTo>
                  <a:lnTo>
                    <a:pt x="580" y="342"/>
                  </a:lnTo>
                  <a:lnTo>
                    <a:pt x="580" y="340"/>
                  </a:lnTo>
                  <a:lnTo>
                    <a:pt x="580" y="338"/>
                  </a:lnTo>
                  <a:lnTo>
                    <a:pt x="590" y="338"/>
                  </a:lnTo>
                  <a:lnTo>
                    <a:pt x="590" y="334"/>
                  </a:lnTo>
                  <a:lnTo>
                    <a:pt x="590" y="332"/>
                  </a:lnTo>
                  <a:lnTo>
                    <a:pt x="590" y="330"/>
                  </a:lnTo>
                  <a:lnTo>
                    <a:pt x="582" y="328"/>
                  </a:lnTo>
                  <a:lnTo>
                    <a:pt x="574" y="330"/>
                  </a:lnTo>
                  <a:lnTo>
                    <a:pt x="556" y="332"/>
                  </a:lnTo>
                  <a:lnTo>
                    <a:pt x="558" y="326"/>
                  </a:lnTo>
                  <a:lnTo>
                    <a:pt x="574" y="326"/>
                  </a:lnTo>
                  <a:lnTo>
                    <a:pt x="592" y="326"/>
                  </a:lnTo>
                  <a:lnTo>
                    <a:pt x="592" y="320"/>
                  </a:lnTo>
                  <a:lnTo>
                    <a:pt x="584" y="320"/>
                  </a:lnTo>
                  <a:lnTo>
                    <a:pt x="582" y="316"/>
                  </a:lnTo>
                  <a:lnTo>
                    <a:pt x="574" y="316"/>
                  </a:lnTo>
                  <a:lnTo>
                    <a:pt x="566" y="316"/>
                  </a:lnTo>
                  <a:lnTo>
                    <a:pt x="554" y="318"/>
                  </a:lnTo>
                  <a:lnTo>
                    <a:pt x="556" y="316"/>
                  </a:lnTo>
                  <a:lnTo>
                    <a:pt x="558" y="316"/>
                  </a:lnTo>
                  <a:lnTo>
                    <a:pt x="558" y="312"/>
                  </a:lnTo>
                  <a:lnTo>
                    <a:pt x="556" y="310"/>
                  </a:lnTo>
                  <a:lnTo>
                    <a:pt x="558" y="308"/>
                  </a:lnTo>
                  <a:lnTo>
                    <a:pt x="562" y="310"/>
                  </a:lnTo>
                  <a:lnTo>
                    <a:pt x="562" y="312"/>
                  </a:lnTo>
                  <a:lnTo>
                    <a:pt x="566" y="312"/>
                  </a:lnTo>
                  <a:lnTo>
                    <a:pt x="568" y="312"/>
                  </a:lnTo>
                  <a:lnTo>
                    <a:pt x="570" y="310"/>
                  </a:lnTo>
                  <a:lnTo>
                    <a:pt x="574" y="310"/>
                  </a:lnTo>
                  <a:lnTo>
                    <a:pt x="602" y="320"/>
                  </a:lnTo>
                  <a:lnTo>
                    <a:pt x="604" y="324"/>
                  </a:lnTo>
                  <a:lnTo>
                    <a:pt x="604" y="328"/>
                  </a:lnTo>
                  <a:lnTo>
                    <a:pt x="610" y="334"/>
                  </a:lnTo>
                  <a:lnTo>
                    <a:pt x="616" y="340"/>
                  </a:lnTo>
                  <a:lnTo>
                    <a:pt x="624" y="342"/>
                  </a:lnTo>
                  <a:lnTo>
                    <a:pt x="632" y="344"/>
                  </a:lnTo>
                  <a:lnTo>
                    <a:pt x="634" y="344"/>
                  </a:lnTo>
                  <a:lnTo>
                    <a:pt x="640" y="344"/>
                  </a:lnTo>
                  <a:lnTo>
                    <a:pt x="642" y="340"/>
                  </a:lnTo>
                  <a:lnTo>
                    <a:pt x="638" y="340"/>
                  </a:lnTo>
                  <a:lnTo>
                    <a:pt x="636" y="338"/>
                  </a:lnTo>
                  <a:lnTo>
                    <a:pt x="638" y="338"/>
                  </a:lnTo>
                  <a:lnTo>
                    <a:pt x="642" y="328"/>
                  </a:lnTo>
                  <a:lnTo>
                    <a:pt x="638" y="328"/>
                  </a:lnTo>
                  <a:lnTo>
                    <a:pt x="636" y="326"/>
                  </a:lnTo>
                  <a:lnTo>
                    <a:pt x="636" y="324"/>
                  </a:lnTo>
                  <a:lnTo>
                    <a:pt x="636" y="318"/>
                  </a:lnTo>
                  <a:lnTo>
                    <a:pt x="632" y="318"/>
                  </a:lnTo>
                  <a:lnTo>
                    <a:pt x="630" y="318"/>
                  </a:lnTo>
                  <a:lnTo>
                    <a:pt x="630" y="314"/>
                  </a:lnTo>
                  <a:lnTo>
                    <a:pt x="628" y="314"/>
                  </a:lnTo>
                  <a:lnTo>
                    <a:pt x="624" y="314"/>
                  </a:lnTo>
                  <a:lnTo>
                    <a:pt x="626" y="310"/>
                  </a:lnTo>
                  <a:lnTo>
                    <a:pt x="622" y="306"/>
                  </a:lnTo>
                  <a:lnTo>
                    <a:pt x="614" y="304"/>
                  </a:lnTo>
                  <a:lnTo>
                    <a:pt x="614" y="302"/>
                  </a:lnTo>
                  <a:lnTo>
                    <a:pt x="616" y="302"/>
                  </a:lnTo>
                  <a:lnTo>
                    <a:pt x="628" y="308"/>
                  </a:lnTo>
                  <a:lnTo>
                    <a:pt x="634" y="310"/>
                  </a:lnTo>
                  <a:lnTo>
                    <a:pt x="638" y="310"/>
                  </a:lnTo>
                  <a:lnTo>
                    <a:pt x="638" y="308"/>
                  </a:lnTo>
                  <a:lnTo>
                    <a:pt x="632" y="304"/>
                  </a:lnTo>
                  <a:lnTo>
                    <a:pt x="634" y="302"/>
                  </a:lnTo>
                  <a:lnTo>
                    <a:pt x="636" y="300"/>
                  </a:lnTo>
                  <a:lnTo>
                    <a:pt x="630" y="298"/>
                  </a:lnTo>
                  <a:lnTo>
                    <a:pt x="638" y="296"/>
                  </a:lnTo>
                  <a:lnTo>
                    <a:pt x="636" y="292"/>
                  </a:lnTo>
                  <a:lnTo>
                    <a:pt x="638" y="290"/>
                  </a:lnTo>
                  <a:lnTo>
                    <a:pt x="630" y="288"/>
                  </a:lnTo>
                  <a:lnTo>
                    <a:pt x="630" y="286"/>
                  </a:lnTo>
                  <a:lnTo>
                    <a:pt x="628" y="286"/>
                  </a:lnTo>
                  <a:lnTo>
                    <a:pt x="626" y="286"/>
                  </a:lnTo>
                  <a:lnTo>
                    <a:pt x="628" y="282"/>
                  </a:lnTo>
                  <a:lnTo>
                    <a:pt x="616" y="278"/>
                  </a:lnTo>
                  <a:lnTo>
                    <a:pt x="608" y="274"/>
                  </a:lnTo>
                  <a:lnTo>
                    <a:pt x="622" y="274"/>
                  </a:lnTo>
                  <a:lnTo>
                    <a:pt x="634" y="274"/>
                  </a:lnTo>
                  <a:lnTo>
                    <a:pt x="642" y="274"/>
                  </a:lnTo>
                  <a:lnTo>
                    <a:pt x="642" y="270"/>
                  </a:lnTo>
                  <a:lnTo>
                    <a:pt x="646" y="270"/>
                  </a:lnTo>
                  <a:lnTo>
                    <a:pt x="652" y="268"/>
                  </a:lnTo>
                  <a:lnTo>
                    <a:pt x="650" y="264"/>
                  </a:lnTo>
                  <a:lnTo>
                    <a:pt x="652" y="258"/>
                  </a:lnTo>
                  <a:lnTo>
                    <a:pt x="640" y="256"/>
                  </a:lnTo>
                  <a:lnTo>
                    <a:pt x="638" y="260"/>
                  </a:lnTo>
                  <a:lnTo>
                    <a:pt x="636" y="264"/>
                  </a:lnTo>
                  <a:lnTo>
                    <a:pt x="636" y="258"/>
                  </a:lnTo>
                  <a:lnTo>
                    <a:pt x="632" y="258"/>
                  </a:lnTo>
                  <a:lnTo>
                    <a:pt x="630" y="256"/>
                  </a:lnTo>
                  <a:lnTo>
                    <a:pt x="630" y="252"/>
                  </a:lnTo>
                  <a:lnTo>
                    <a:pt x="630" y="250"/>
                  </a:lnTo>
                  <a:lnTo>
                    <a:pt x="632" y="250"/>
                  </a:lnTo>
                  <a:lnTo>
                    <a:pt x="632" y="244"/>
                  </a:lnTo>
                  <a:lnTo>
                    <a:pt x="634" y="244"/>
                  </a:lnTo>
                  <a:lnTo>
                    <a:pt x="636" y="244"/>
                  </a:lnTo>
                  <a:lnTo>
                    <a:pt x="638" y="248"/>
                  </a:lnTo>
                  <a:lnTo>
                    <a:pt x="634" y="246"/>
                  </a:lnTo>
                  <a:lnTo>
                    <a:pt x="634" y="248"/>
                  </a:lnTo>
                  <a:lnTo>
                    <a:pt x="634" y="254"/>
                  </a:lnTo>
                  <a:lnTo>
                    <a:pt x="640" y="254"/>
                  </a:lnTo>
                  <a:lnTo>
                    <a:pt x="648" y="254"/>
                  </a:lnTo>
                  <a:lnTo>
                    <a:pt x="648" y="250"/>
                  </a:lnTo>
                  <a:lnTo>
                    <a:pt x="638" y="246"/>
                  </a:lnTo>
                  <a:lnTo>
                    <a:pt x="640" y="246"/>
                  </a:lnTo>
                  <a:lnTo>
                    <a:pt x="656" y="248"/>
                  </a:lnTo>
                  <a:lnTo>
                    <a:pt x="658" y="252"/>
                  </a:lnTo>
                  <a:lnTo>
                    <a:pt x="666" y="252"/>
                  </a:lnTo>
                  <a:lnTo>
                    <a:pt x="670" y="250"/>
                  </a:lnTo>
                  <a:lnTo>
                    <a:pt x="668" y="246"/>
                  </a:lnTo>
                  <a:lnTo>
                    <a:pt x="650" y="248"/>
                  </a:lnTo>
                  <a:lnTo>
                    <a:pt x="650" y="242"/>
                  </a:lnTo>
                  <a:lnTo>
                    <a:pt x="652" y="240"/>
                  </a:lnTo>
                  <a:lnTo>
                    <a:pt x="652" y="238"/>
                  </a:lnTo>
                  <a:lnTo>
                    <a:pt x="648" y="238"/>
                  </a:lnTo>
                  <a:lnTo>
                    <a:pt x="646" y="242"/>
                  </a:lnTo>
                  <a:lnTo>
                    <a:pt x="644" y="242"/>
                  </a:lnTo>
                  <a:lnTo>
                    <a:pt x="644" y="240"/>
                  </a:lnTo>
                  <a:lnTo>
                    <a:pt x="644" y="238"/>
                  </a:lnTo>
                  <a:lnTo>
                    <a:pt x="646" y="238"/>
                  </a:lnTo>
                  <a:lnTo>
                    <a:pt x="646" y="234"/>
                  </a:lnTo>
                  <a:lnTo>
                    <a:pt x="646" y="230"/>
                  </a:lnTo>
                  <a:lnTo>
                    <a:pt x="646" y="228"/>
                  </a:lnTo>
                  <a:lnTo>
                    <a:pt x="638" y="226"/>
                  </a:lnTo>
                  <a:lnTo>
                    <a:pt x="636" y="226"/>
                  </a:lnTo>
                  <a:lnTo>
                    <a:pt x="638" y="224"/>
                  </a:lnTo>
                  <a:lnTo>
                    <a:pt x="642" y="224"/>
                  </a:lnTo>
                  <a:lnTo>
                    <a:pt x="652" y="224"/>
                  </a:lnTo>
                  <a:lnTo>
                    <a:pt x="654" y="226"/>
                  </a:lnTo>
                  <a:lnTo>
                    <a:pt x="656" y="230"/>
                  </a:lnTo>
                  <a:lnTo>
                    <a:pt x="660" y="230"/>
                  </a:lnTo>
                  <a:lnTo>
                    <a:pt x="660" y="228"/>
                  </a:lnTo>
                  <a:lnTo>
                    <a:pt x="660" y="226"/>
                  </a:lnTo>
                  <a:lnTo>
                    <a:pt x="662" y="226"/>
                  </a:lnTo>
                  <a:lnTo>
                    <a:pt x="658" y="208"/>
                  </a:lnTo>
                  <a:lnTo>
                    <a:pt x="654" y="208"/>
                  </a:lnTo>
                  <a:lnTo>
                    <a:pt x="656" y="206"/>
                  </a:lnTo>
                  <a:lnTo>
                    <a:pt x="656" y="204"/>
                  </a:lnTo>
                  <a:lnTo>
                    <a:pt x="656" y="202"/>
                  </a:lnTo>
                  <a:lnTo>
                    <a:pt x="656" y="200"/>
                  </a:lnTo>
                  <a:lnTo>
                    <a:pt x="648" y="200"/>
                  </a:lnTo>
                  <a:lnTo>
                    <a:pt x="648" y="202"/>
                  </a:lnTo>
                  <a:lnTo>
                    <a:pt x="644" y="204"/>
                  </a:lnTo>
                  <a:lnTo>
                    <a:pt x="642" y="204"/>
                  </a:lnTo>
                  <a:lnTo>
                    <a:pt x="644" y="202"/>
                  </a:lnTo>
                  <a:lnTo>
                    <a:pt x="634" y="206"/>
                  </a:lnTo>
                  <a:lnTo>
                    <a:pt x="636" y="202"/>
                  </a:lnTo>
                  <a:lnTo>
                    <a:pt x="648" y="196"/>
                  </a:lnTo>
                  <a:lnTo>
                    <a:pt x="644" y="190"/>
                  </a:lnTo>
                  <a:lnTo>
                    <a:pt x="644" y="186"/>
                  </a:lnTo>
                  <a:lnTo>
                    <a:pt x="660" y="188"/>
                  </a:lnTo>
                  <a:lnTo>
                    <a:pt x="678" y="192"/>
                  </a:lnTo>
                  <a:lnTo>
                    <a:pt x="678" y="182"/>
                  </a:lnTo>
                  <a:lnTo>
                    <a:pt x="674" y="182"/>
                  </a:lnTo>
                  <a:lnTo>
                    <a:pt x="672" y="174"/>
                  </a:lnTo>
                  <a:lnTo>
                    <a:pt x="668" y="174"/>
                  </a:lnTo>
                  <a:lnTo>
                    <a:pt x="666" y="174"/>
                  </a:lnTo>
                  <a:lnTo>
                    <a:pt x="666" y="176"/>
                  </a:lnTo>
                  <a:lnTo>
                    <a:pt x="664" y="176"/>
                  </a:lnTo>
                  <a:lnTo>
                    <a:pt x="662" y="176"/>
                  </a:lnTo>
                  <a:lnTo>
                    <a:pt x="654" y="174"/>
                  </a:lnTo>
                  <a:lnTo>
                    <a:pt x="652" y="172"/>
                  </a:lnTo>
                  <a:lnTo>
                    <a:pt x="652" y="166"/>
                  </a:lnTo>
                  <a:lnTo>
                    <a:pt x="658" y="168"/>
                  </a:lnTo>
                  <a:lnTo>
                    <a:pt x="664" y="168"/>
                  </a:lnTo>
                  <a:lnTo>
                    <a:pt x="664" y="166"/>
                  </a:lnTo>
                  <a:lnTo>
                    <a:pt x="662" y="162"/>
                  </a:lnTo>
                  <a:lnTo>
                    <a:pt x="656" y="160"/>
                  </a:lnTo>
                  <a:lnTo>
                    <a:pt x="652" y="160"/>
                  </a:lnTo>
                  <a:lnTo>
                    <a:pt x="644" y="160"/>
                  </a:lnTo>
                  <a:lnTo>
                    <a:pt x="636" y="158"/>
                  </a:lnTo>
                  <a:lnTo>
                    <a:pt x="636" y="154"/>
                  </a:lnTo>
                  <a:lnTo>
                    <a:pt x="636" y="152"/>
                  </a:lnTo>
                  <a:lnTo>
                    <a:pt x="652" y="152"/>
                  </a:lnTo>
                  <a:lnTo>
                    <a:pt x="650" y="154"/>
                  </a:lnTo>
                  <a:lnTo>
                    <a:pt x="652" y="156"/>
                  </a:lnTo>
                  <a:lnTo>
                    <a:pt x="654" y="156"/>
                  </a:lnTo>
                  <a:lnTo>
                    <a:pt x="656" y="152"/>
                  </a:lnTo>
                  <a:lnTo>
                    <a:pt x="656" y="148"/>
                  </a:lnTo>
                  <a:lnTo>
                    <a:pt x="662" y="144"/>
                  </a:lnTo>
                  <a:lnTo>
                    <a:pt x="666" y="140"/>
                  </a:lnTo>
                  <a:lnTo>
                    <a:pt x="666" y="122"/>
                  </a:lnTo>
                  <a:lnTo>
                    <a:pt x="684" y="122"/>
                  </a:lnTo>
                  <a:lnTo>
                    <a:pt x="684" y="114"/>
                  </a:lnTo>
                  <a:lnTo>
                    <a:pt x="688" y="112"/>
                  </a:lnTo>
                  <a:lnTo>
                    <a:pt x="690" y="110"/>
                  </a:lnTo>
                  <a:lnTo>
                    <a:pt x="688" y="108"/>
                  </a:lnTo>
                  <a:lnTo>
                    <a:pt x="686" y="108"/>
                  </a:lnTo>
                  <a:lnTo>
                    <a:pt x="678" y="104"/>
                  </a:lnTo>
                  <a:lnTo>
                    <a:pt x="668" y="104"/>
                  </a:lnTo>
                  <a:lnTo>
                    <a:pt x="664" y="108"/>
                  </a:lnTo>
                  <a:lnTo>
                    <a:pt x="660" y="110"/>
                  </a:lnTo>
                  <a:lnTo>
                    <a:pt x="658" y="110"/>
                  </a:lnTo>
                  <a:lnTo>
                    <a:pt x="654" y="104"/>
                  </a:lnTo>
                  <a:lnTo>
                    <a:pt x="654" y="100"/>
                  </a:lnTo>
                  <a:lnTo>
                    <a:pt x="654" y="98"/>
                  </a:lnTo>
                  <a:lnTo>
                    <a:pt x="656" y="100"/>
                  </a:lnTo>
                  <a:lnTo>
                    <a:pt x="662" y="98"/>
                  </a:lnTo>
                  <a:lnTo>
                    <a:pt x="668" y="98"/>
                  </a:lnTo>
                  <a:lnTo>
                    <a:pt x="686" y="100"/>
                  </a:lnTo>
                  <a:lnTo>
                    <a:pt x="694" y="102"/>
                  </a:lnTo>
                  <a:lnTo>
                    <a:pt x="702" y="100"/>
                  </a:lnTo>
                  <a:lnTo>
                    <a:pt x="706" y="94"/>
                  </a:lnTo>
                  <a:lnTo>
                    <a:pt x="708" y="92"/>
                  </a:lnTo>
                  <a:lnTo>
                    <a:pt x="710" y="92"/>
                  </a:lnTo>
                  <a:lnTo>
                    <a:pt x="710" y="88"/>
                  </a:lnTo>
                  <a:lnTo>
                    <a:pt x="702" y="86"/>
                  </a:lnTo>
                  <a:lnTo>
                    <a:pt x="684" y="92"/>
                  </a:lnTo>
                  <a:lnTo>
                    <a:pt x="676" y="92"/>
                  </a:lnTo>
                  <a:lnTo>
                    <a:pt x="672" y="90"/>
                  </a:lnTo>
                  <a:lnTo>
                    <a:pt x="674" y="88"/>
                  </a:lnTo>
                  <a:lnTo>
                    <a:pt x="682" y="86"/>
                  </a:lnTo>
                  <a:lnTo>
                    <a:pt x="698" y="86"/>
                  </a:lnTo>
                  <a:lnTo>
                    <a:pt x="714" y="86"/>
                  </a:lnTo>
                  <a:lnTo>
                    <a:pt x="714" y="82"/>
                  </a:lnTo>
                  <a:lnTo>
                    <a:pt x="722" y="82"/>
                  </a:lnTo>
                  <a:lnTo>
                    <a:pt x="728" y="80"/>
                  </a:lnTo>
                  <a:lnTo>
                    <a:pt x="728" y="78"/>
                  </a:lnTo>
                  <a:lnTo>
                    <a:pt x="730" y="74"/>
                  </a:lnTo>
                  <a:lnTo>
                    <a:pt x="740" y="72"/>
                  </a:lnTo>
                  <a:lnTo>
                    <a:pt x="748" y="70"/>
                  </a:lnTo>
                  <a:lnTo>
                    <a:pt x="750" y="66"/>
                  </a:lnTo>
                  <a:lnTo>
                    <a:pt x="746" y="60"/>
                  </a:lnTo>
                  <a:lnTo>
                    <a:pt x="716" y="58"/>
                  </a:lnTo>
                  <a:lnTo>
                    <a:pt x="686" y="58"/>
                  </a:lnTo>
                  <a:lnTo>
                    <a:pt x="686" y="62"/>
                  </a:lnTo>
                  <a:lnTo>
                    <a:pt x="672" y="66"/>
                  </a:lnTo>
                  <a:lnTo>
                    <a:pt x="658" y="64"/>
                  </a:lnTo>
                  <a:lnTo>
                    <a:pt x="658" y="68"/>
                  </a:lnTo>
                  <a:lnTo>
                    <a:pt x="656" y="68"/>
                  </a:lnTo>
                  <a:lnTo>
                    <a:pt x="656" y="64"/>
                  </a:lnTo>
                  <a:lnTo>
                    <a:pt x="652" y="60"/>
                  </a:lnTo>
                  <a:lnTo>
                    <a:pt x="648" y="66"/>
                  </a:lnTo>
                  <a:lnTo>
                    <a:pt x="644" y="70"/>
                  </a:lnTo>
                  <a:lnTo>
                    <a:pt x="640" y="70"/>
                  </a:lnTo>
                  <a:lnTo>
                    <a:pt x="636" y="70"/>
                  </a:lnTo>
                  <a:lnTo>
                    <a:pt x="630" y="78"/>
                  </a:lnTo>
                  <a:lnTo>
                    <a:pt x="622" y="80"/>
                  </a:lnTo>
                  <a:lnTo>
                    <a:pt x="616" y="80"/>
                  </a:lnTo>
                  <a:lnTo>
                    <a:pt x="602" y="80"/>
                  </a:lnTo>
                  <a:lnTo>
                    <a:pt x="600" y="76"/>
                  </a:lnTo>
                  <a:lnTo>
                    <a:pt x="604" y="72"/>
                  </a:lnTo>
                  <a:lnTo>
                    <a:pt x="608" y="72"/>
                  </a:lnTo>
                  <a:lnTo>
                    <a:pt x="610" y="74"/>
                  </a:lnTo>
                  <a:lnTo>
                    <a:pt x="612" y="74"/>
                  </a:lnTo>
                  <a:lnTo>
                    <a:pt x="614" y="74"/>
                  </a:lnTo>
                  <a:lnTo>
                    <a:pt x="616" y="70"/>
                  </a:lnTo>
                  <a:lnTo>
                    <a:pt x="626" y="64"/>
                  </a:lnTo>
                  <a:lnTo>
                    <a:pt x="632" y="56"/>
                  </a:lnTo>
                  <a:lnTo>
                    <a:pt x="620" y="52"/>
                  </a:lnTo>
                  <a:lnTo>
                    <a:pt x="614" y="52"/>
                  </a:lnTo>
                  <a:lnTo>
                    <a:pt x="606" y="54"/>
                  </a:lnTo>
                  <a:lnTo>
                    <a:pt x="606" y="58"/>
                  </a:lnTo>
                  <a:lnTo>
                    <a:pt x="606" y="60"/>
                  </a:lnTo>
                  <a:lnTo>
                    <a:pt x="602" y="62"/>
                  </a:lnTo>
                  <a:lnTo>
                    <a:pt x="590" y="64"/>
                  </a:lnTo>
                  <a:lnTo>
                    <a:pt x="578" y="62"/>
                  </a:lnTo>
                  <a:lnTo>
                    <a:pt x="580" y="62"/>
                  </a:lnTo>
                  <a:lnTo>
                    <a:pt x="580" y="58"/>
                  </a:lnTo>
                  <a:lnTo>
                    <a:pt x="580" y="54"/>
                  </a:lnTo>
                  <a:lnTo>
                    <a:pt x="578" y="54"/>
                  </a:lnTo>
                  <a:lnTo>
                    <a:pt x="570" y="52"/>
                  </a:lnTo>
                  <a:lnTo>
                    <a:pt x="560" y="52"/>
                  </a:lnTo>
                  <a:lnTo>
                    <a:pt x="546" y="56"/>
                  </a:lnTo>
                  <a:lnTo>
                    <a:pt x="534" y="54"/>
                  </a:lnTo>
                  <a:lnTo>
                    <a:pt x="526" y="54"/>
                  </a:lnTo>
                  <a:lnTo>
                    <a:pt x="520" y="54"/>
                  </a:lnTo>
                  <a:lnTo>
                    <a:pt x="514" y="56"/>
                  </a:lnTo>
                  <a:lnTo>
                    <a:pt x="506" y="60"/>
                  </a:lnTo>
                  <a:lnTo>
                    <a:pt x="500" y="60"/>
                  </a:lnTo>
                  <a:lnTo>
                    <a:pt x="494" y="60"/>
                  </a:lnTo>
                  <a:lnTo>
                    <a:pt x="516" y="54"/>
                  </a:lnTo>
                  <a:lnTo>
                    <a:pt x="516" y="50"/>
                  </a:lnTo>
                  <a:lnTo>
                    <a:pt x="524" y="48"/>
                  </a:lnTo>
                  <a:lnTo>
                    <a:pt x="538" y="46"/>
                  </a:lnTo>
                  <a:lnTo>
                    <a:pt x="552" y="46"/>
                  </a:lnTo>
                  <a:lnTo>
                    <a:pt x="574" y="50"/>
                  </a:lnTo>
                  <a:lnTo>
                    <a:pt x="582" y="48"/>
                  </a:lnTo>
                  <a:lnTo>
                    <a:pt x="598" y="50"/>
                  </a:lnTo>
                  <a:lnTo>
                    <a:pt x="612" y="48"/>
                  </a:lnTo>
                  <a:lnTo>
                    <a:pt x="626" y="48"/>
                  </a:lnTo>
                  <a:lnTo>
                    <a:pt x="638" y="48"/>
                  </a:lnTo>
                  <a:lnTo>
                    <a:pt x="652" y="38"/>
                  </a:lnTo>
                  <a:lnTo>
                    <a:pt x="640" y="30"/>
                  </a:lnTo>
                  <a:lnTo>
                    <a:pt x="634" y="30"/>
                  </a:lnTo>
                  <a:lnTo>
                    <a:pt x="632" y="30"/>
                  </a:lnTo>
                  <a:lnTo>
                    <a:pt x="624" y="32"/>
                  </a:lnTo>
                  <a:lnTo>
                    <a:pt x="622" y="30"/>
                  </a:lnTo>
                  <a:lnTo>
                    <a:pt x="622" y="26"/>
                  </a:lnTo>
                  <a:lnTo>
                    <a:pt x="608" y="26"/>
                  </a:lnTo>
                  <a:lnTo>
                    <a:pt x="592" y="30"/>
                  </a:lnTo>
                  <a:lnTo>
                    <a:pt x="604" y="26"/>
                  </a:lnTo>
                  <a:lnTo>
                    <a:pt x="602" y="16"/>
                  </a:lnTo>
                  <a:lnTo>
                    <a:pt x="596" y="12"/>
                  </a:lnTo>
                  <a:lnTo>
                    <a:pt x="590" y="12"/>
                  </a:lnTo>
                  <a:lnTo>
                    <a:pt x="588" y="14"/>
                  </a:lnTo>
                  <a:lnTo>
                    <a:pt x="586" y="16"/>
                  </a:lnTo>
                  <a:lnTo>
                    <a:pt x="584" y="18"/>
                  </a:lnTo>
                  <a:lnTo>
                    <a:pt x="576" y="20"/>
                  </a:lnTo>
                  <a:lnTo>
                    <a:pt x="568" y="20"/>
                  </a:lnTo>
                  <a:lnTo>
                    <a:pt x="582" y="10"/>
                  </a:lnTo>
                  <a:lnTo>
                    <a:pt x="582" y="8"/>
                  </a:lnTo>
                  <a:lnTo>
                    <a:pt x="568" y="8"/>
                  </a:lnTo>
                  <a:lnTo>
                    <a:pt x="556" y="8"/>
                  </a:lnTo>
                  <a:lnTo>
                    <a:pt x="544" y="4"/>
                  </a:lnTo>
                  <a:lnTo>
                    <a:pt x="534" y="6"/>
                  </a:lnTo>
                  <a:lnTo>
                    <a:pt x="528" y="6"/>
                  </a:lnTo>
                  <a:lnTo>
                    <a:pt x="522" y="8"/>
                  </a:lnTo>
                  <a:lnTo>
                    <a:pt x="522" y="6"/>
                  </a:lnTo>
                  <a:lnTo>
                    <a:pt x="512" y="6"/>
                  </a:lnTo>
                  <a:lnTo>
                    <a:pt x="510" y="2"/>
                  </a:lnTo>
                  <a:lnTo>
                    <a:pt x="498" y="0"/>
                  </a:lnTo>
                  <a:lnTo>
                    <a:pt x="484" y="2"/>
                  </a:lnTo>
                  <a:lnTo>
                    <a:pt x="470" y="4"/>
                  </a:lnTo>
                  <a:lnTo>
                    <a:pt x="456" y="4"/>
                  </a:lnTo>
                  <a:lnTo>
                    <a:pt x="450" y="2"/>
                  </a:lnTo>
                  <a:lnTo>
                    <a:pt x="442" y="2"/>
                  </a:lnTo>
                  <a:lnTo>
                    <a:pt x="440" y="4"/>
                  </a:lnTo>
                  <a:lnTo>
                    <a:pt x="440" y="8"/>
                  </a:lnTo>
                  <a:lnTo>
                    <a:pt x="428" y="4"/>
                  </a:lnTo>
                  <a:lnTo>
                    <a:pt x="428" y="10"/>
                  </a:lnTo>
                  <a:lnTo>
                    <a:pt x="422" y="10"/>
                  </a:lnTo>
                  <a:lnTo>
                    <a:pt x="418" y="8"/>
                  </a:lnTo>
                  <a:lnTo>
                    <a:pt x="414" y="8"/>
                  </a:lnTo>
                  <a:lnTo>
                    <a:pt x="412" y="14"/>
                  </a:lnTo>
                  <a:lnTo>
                    <a:pt x="414" y="16"/>
                  </a:lnTo>
                  <a:lnTo>
                    <a:pt x="410" y="16"/>
                  </a:lnTo>
                  <a:lnTo>
                    <a:pt x="406" y="16"/>
                  </a:lnTo>
                  <a:lnTo>
                    <a:pt x="404" y="20"/>
                  </a:lnTo>
                  <a:lnTo>
                    <a:pt x="404" y="22"/>
                  </a:lnTo>
                  <a:lnTo>
                    <a:pt x="406" y="22"/>
                  </a:lnTo>
                  <a:lnTo>
                    <a:pt x="408" y="26"/>
                  </a:lnTo>
                  <a:lnTo>
                    <a:pt x="404" y="26"/>
                  </a:lnTo>
                  <a:lnTo>
                    <a:pt x="402" y="24"/>
                  </a:lnTo>
                  <a:lnTo>
                    <a:pt x="400" y="20"/>
                  </a:lnTo>
                  <a:lnTo>
                    <a:pt x="392" y="24"/>
                  </a:lnTo>
                  <a:lnTo>
                    <a:pt x="394" y="26"/>
                  </a:lnTo>
                  <a:lnTo>
                    <a:pt x="394" y="30"/>
                  </a:lnTo>
                  <a:lnTo>
                    <a:pt x="382" y="26"/>
                  </a:lnTo>
                  <a:lnTo>
                    <a:pt x="382" y="20"/>
                  </a:lnTo>
                  <a:lnTo>
                    <a:pt x="380" y="16"/>
                  </a:lnTo>
                  <a:lnTo>
                    <a:pt x="364" y="18"/>
                  </a:lnTo>
                  <a:lnTo>
                    <a:pt x="354" y="18"/>
                  </a:lnTo>
                  <a:lnTo>
                    <a:pt x="354" y="22"/>
                  </a:lnTo>
                  <a:lnTo>
                    <a:pt x="356" y="22"/>
                  </a:lnTo>
                  <a:lnTo>
                    <a:pt x="356" y="24"/>
                  </a:lnTo>
                  <a:lnTo>
                    <a:pt x="358" y="26"/>
                  </a:lnTo>
                  <a:lnTo>
                    <a:pt x="354" y="26"/>
                  </a:lnTo>
                  <a:lnTo>
                    <a:pt x="354" y="32"/>
                  </a:lnTo>
                  <a:lnTo>
                    <a:pt x="360" y="32"/>
                  </a:lnTo>
                  <a:lnTo>
                    <a:pt x="358" y="32"/>
                  </a:lnTo>
                  <a:lnTo>
                    <a:pt x="344" y="34"/>
                  </a:lnTo>
                  <a:lnTo>
                    <a:pt x="346" y="42"/>
                  </a:lnTo>
                  <a:lnTo>
                    <a:pt x="332" y="36"/>
                  </a:lnTo>
                  <a:lnTo>
                    <a:pt x="326" y="38"/>
                  </a:lnTo>
                  <a:lnTo>
                    <a:pt x="322" y="40"/>
                  </a:lnTo>
                  <a:lnTo>
                    <a:pt x="318" y="38"/>
                  </a:lnTo>
                  <a:lnTo>
                    <a:pt x="314" y="38"/>
                  </a:lnTo>
                  <a:lnTo>
                    <a:pt x="314" y="40"/>
                  </a:lnTo>
                  <a:lnTo>
                    <a:pt x="314" y="44"/>
                  </a:lnTo>
                  <a:lnTo>
                    <a:pt x="318" y="44"/>
                  </a:lnTo>
                  <a:lnTo>
                    <a:pt x="320" y="52"/>
                  </a:lnTo>
                  <a:lnTo>
                    <a:pt x="336" y="62"/>
                  </a:lnTo>
                  <a:lnTo>
                    <a:pt x="354" y="72"/>
                  </a:lnTo>
                  <a:lnTo>
                    <a:pt x="338" y="68"/>
                  </a:lnTo>
                  <a:lnTo>
                    <a:pt x="332" y="76"/>
                  </a:lnTo>
                  <a:lnTo>
                    <a:pt x="324" y="72"/>
                  </a:lnTo>
                  <a:lnTo>
                    <a:pt x="318" y="72"/>
                  </a:lnTo>
                  <a:lnTo>
                    <a:pt x="312" y="66"/>
                  </a:lnTo>
                  <a:lnTo>
                    <a:pt x="308" y="58"/>
                  </a:lnTo>
                  <a:lnTo>
                    <a:pt x="308" y="56"/>
                  </a:lnTo>
                  <a:lnTo>
                    <a:pt x="308" y="54"/>
                  </a:lnTo>
                  <a:lnTo>
                    <a:pt x="302" y="48"/>
                  </a:lnTo>
                  <a:lnTo>
                    <a:pt x="296" y="44"/>
                  </a:lnTo>
                  <a:lnTo>
                    <a:pt x="280" y="38"/>
                  </a:lnTo>
                  <a:lnTo>
                    <a:pt x="276" y="38"/>
                  </a:lnTo>
                  <a:lnTo>
                    <a:pt x="278" y="48"/>
                  </a:lnTo>
                  <a:lnTo>
                    <a:pt x="276" y="56"/>
                  </a:lnTo>
                  <a:lnTo>
                    <a:pt x="276" y="64"/>
                  </a:lnTo>
                  <a:lnTo>
                    <a:pt x="274" y="72"/>
                  </a:lnTo>
                  <a:close/>
                  <a:moveTo>
                    <a:pt x="352" y="574"/>
                  </a:moveTo>
                  <a:lnTo>
                    <a:pt x="352" y="574"/>
                  </a:lnTo>
                  <a:lnTo>
                    <a:pt x="354" y="580"/>
                  </a:lnTo>
                  <a:lnTo>
                    <a:pt x="356" y="578"/>
                  </a:lnTo>
                  <a:lnTo>
                    <a:pt x="356" y="576"/>
                  </a:lnTo>
                  <a:lnTo>
                    <a:pt x="356" y="574"/>
                  </a:lnTo>
                  <a:lnTo>
                    <a:pt x="352" y="574"/>
                  </a:lnTo>
                  <a:close/>
                  <a:moveTo>
                    <a:pt x="436" y="440"/>
                  </a:moveTo>
                  <a:lnTo>
                    <a:pt x="436" y="440"/>
                  </a:lnTo>
                  <a:lnTo>
                    <a:pt x="440" y="438"/>
                  </a:lnTo>
                  <a:lnTo>
                    <a:pt x="440" y="440"/>
                  </a:lnTo>
                  <a:lnTo>
                    <a:pt x="436" y="444"/>
                  </a:lnTo>
                  <a:lnTo>
                    <a:pt x="434" y="444"/>
                  </a:lnTo>
                  <a:lnTo>
                    <a:pt x="434" y="442"/>
                  </a:lnTo>
                  <a:lnTo>
                    <a:pt x="436" y="440"/>
                  </a:lnTo>
                  <a:close/>
                  <a:moveTo>
                    <a:pt x="356" y="72"/>
                  </a:moveTo>
                  <a:lnTo>
                    <a:pt x="356" y="72"/>
                  </a:lnTo>
                  <a:lnTo>
                    <a:pt x="358" y="74"/>
                  </a:lnTo>
                  <a:lnTo>
                    <a:pt x="358" y="76"/>
                  </a:lnTo>
                  <a:lnTo>
                    <a:pt x="356" y="76"/>
                  </a:lnTo>
                  <a:lnTo>
                    <a:pt x="354" y="74"/>
                  </a:lnTo>
                  <a:lnTo>
                    <a:pt x="354" y="72"/>
                  </a:lnTo>
                  <a:lnTo>
                    <a:pt x="356" y="72"/>
                  </a:lnTo>
                  <a:close/>
                  <a:moveTo>
                    <a:pt x="488" y="60"/>
                  </a:moveTo>
                  <a:lnTo>
                    <a:pt x="488" y="60"/>
                  </a:lnTo>
                  <a:lnTo>
                    <a:pt x="492" y="60"/>
                  </a:lnTo>
                  <a:lnTo>
                    <a:pt x="492" y="62"/>
                  </a:lnTo>
                  <a:lnTo>
                    <a:pt x="488" y="66"/>
                  </a:lnTo>
                  <a:lnTo>
                    <a:pt x="486" y="66"/>
                  </a:lnTo>
                  <a:lnTo>
                    <a:pt x="484" y="64"/>
                  </a:lnTo>
                  <a:lnTo>
                    <a:pt x="486" y="62"/>
                  </a:lnTo>
                  <a:lnTo>
                    <a:pt x="488" y="60"/>
                  </a:lnTo>
                  <a:close/>
                  <a:moveTo>
                    <a:pt x="282" y="428"/>
                  </a:moveTo>
                  <a:lnTo>
                    <a:pt x="280" y="434"/>
                  </a:lnTo>
                  <a:lnTo>
                    <a:pt x="274" y="434"/>
                  </a:lnTo>
                  <a:lnTo>
                    <a:pt x="272" y="434"/>
                  </a:lnTo>
                  <a:lnTo>
                    <a:pt x="274" y="432"/>
                  </a:lnTo>
                  <a:lnTo>
                    <a:pt x="282" y="428"/>
                  </a:lnTo>
                  <a:close/>
                  <a:moveTo>
                    <a:pt x="268" y="408"/>
                  </a:moveTo>
                  <a:lnTo>
                    <a:pt x="268" y="408"/>
                  </a:lnTo>
                  <a:lnTo>
                    <a:pt x="270" y="408"/>
                  </a:lnTo>
                  <a:lnTo>
                    <a:pt x="272" y="408"/>
                  </a:lnTo>
                  <a:lnTo>
                    <a:pt x="270" y="412"/>
                  </a:lnTo>
                  <a:lnTo>
                    <a:pt x="268" y="420"/>
                  </a:lnTo>
                  <a:lnTo>
                    <a:pt x="240" y="416"/>
                  </a:lnTo>
                  <a:lnTo>
                    <a:pt x="246" y="414"/>
                  </a:lnTo>
                  <a:lnTo>
                    <a:pt x="254" y="412"/>
                  </a:lnTo>
                  <a:lnTo>
                    <a:pt x="256" y="414"/>
                  </a:lnTo>
                  <a:lnTo>
                    <a:pt x="258" y="416"/>
                  </a:lnTo>
                  <a:lnTo>
                    <a:pt x="258" y="418"/>
                  </a:lnTo>
                  <a:lnTo>
                    <a:pt x="260" y="418"/>
                  </a:lnTo>
                  <a:lnTo>
                    <a:pt x="266" y="418"/>
                  </a:lnTo>
                  <a:lnTo>
                    <a:pt x="266" y="408"/>
                  </a:lnTo>
                  <a:lnTo>
                    <a:pt x="268" y="408"/>
                  </a:lnTo>
                  <a:close/>
                  <a:moveTo>
                    <a:pt x="568" y="346"/>
                  </a:moveTo>
                  <a:lnTo>
                    <a:pt x="568" y="346"/>
                  </a:lnTo>
                  <a:lnTo>
                    <a:pt x="572" y="348"/>
                  </a:lnTo>
                  <a:lnTo>
                    <a:pt x="570" y="350"/>
                  </a:lnTo>
                  <a:lnTo>
                    <a:pt x="568" y="348"/>
                  </a:lnTo>
                  <a:lnTo>
                    <a:pt x="566" y="348"/>
                  </a:lnTo>
                  <a:lnTo>
                    <a:pt x="568" y="346"/>
                  </a:lnTo>
                  <a:close/>
                  <a:moveTo>
                    <a:pt x="556" y="332"/>
                  </a:moveTo>
                  <a:lnTo>
                    <a:pt x="556" y="332"/>
                  </a:lnTo>
                  <a:lnTo>
                    <a:pt x="556" y="340"/>
                  </a:lnTo>
                  <a:lnTo>
                    <a:pt x="576" y="340"/>
                  </a:lnTo>
                  <a:lnTo>
                    <a:pt x="554" y="342"/>
                  </a:lnTo>
                  <a:lnTo>
                    <a:pt x="552" y="336"/>
                  </a:lnTo>
                  <a:lnTo>
                    <a:pt x="552" y="332"/>
                  </a:lnTo>
                  <a:lnTo>
                    <a:pt x="556" y="332"/>
                  </a:lnTo>
                  <a:close/>
                  <a:moveTo>
                    <a:pt x="232" y="318"/>
                  </a:moveTo>
                  <a:lnTo>
                    <a:pt x="232" y="318"/>
                  </a:lnTo>
                  <a:lnTo>
                    <a:pt x="234" y="324"/>
                  </a:lnTo>
                  <a:lnTo>
                    <a:pt x="238" y="324"/>
                  </a:lnTo>
                  <a:lnTo>
                    <a:pt x="238" y="322"/>
                  </a:lnTo>
                  <a:lnTo>
                    <a:pt x="236" y="320"/>
                  </a:lnTo>
                  <a:lnTo>
                    <a:pt x="232" y="318"/>
                  </a:lnTo>
                  <a:close/>
                  <a:moveTo>
                    <a:pt x="624" y="294"/>
                  </a:moveTo>
                  <a:lnTo>
                    <a:pt x="624" y="294"/>
                  </a:lnTo>
                  <a:lnTo>
                    <a:pt x="630" y="296"/>
                  </a:lnTo>
                  <a:lnTo>
                    <a:pt x="630" y="298"/>
                  </a:lnTo>
                  <a:lnTo>
                    <a:pt x="626" y="296"/>
                  </a:lnTo>
                  <a:lnTo>
                    <a:pt x="622" y="294"/>
                  </a:lnTo>
                  <a:lnTo>
                    <a:pt x="624" y="294"/>
                  </a:lnTo>
                  <a:close/>
                  <a:moveTo>
                    <a:pt x="600" y="284"/>
                  </a:moveTo>
                  <a:lnTo>
                    <a:pt x="600" y="284"/>
                  </a:lnTo>
                  <a:lnTo>
                    <a:pt x="602" y="286"/>
                  </a:lnTo>
                  <a:lnTo>
                    <a:pt x="604" y="288"/>
                  </a:lnTo>
                  <a:lnTo>
                    <a:pt x="608" y="288"/>
                  </a:lnTo>
                  <a:lnTo>
                    <a:pt x="614" y="288"/>
                  </a:lnTo>
                  <a:lnTo>
                    <a:pt x="614" y="290"/>
                  </a:lnTo>
                  <a:lnTo>
                    <a:pt x="612" y="290"/>
                  </a:lnTo>
                  <a:lnTo>
                    <a:pt x="610" y="292"/>
                  </a:lnTo>
                  <a:lnTo>
                    <a:pt x="614" y="292"/>
                  </a:lnTo>
                  <a:lnTo>
                    <a:pt x="614" y="294"/>
                  </a:lnTo>
                  <a:lnTo>
                    <a:pt x="612" y="296"/>
                  </a:lnTo>
                  <a:lnTo>
                    <a:pt x="612" y="300"/>
                  </a:lnTo>
                  <a:lnTo>
                    <a:pt x="602" y="298"/>
                  </a:lnTo>
                  <a:lnTo>
                    <a:pt x="598" y="296"/>
                  </a:lnTo>
                  <a:lnTo>
                    <a:pt x="604" y="296"/>
                  </a:lnTo>
                  <a:lnTo>
                    <a:pt x="602" y="294"/>
                  </a:lnTo>
                  <a:lnTo>
                    <a:pt x="600" y="292"/>
                  </a:lnTo>
                  <a:lnTo>
                    <a:pt x="602" y="292"/>
                  </a:lnTo>
                  <a:lnTo>
                    <a:pt x="596" y="290"/>
                  </a:lnTo>
                  <a:lnTo>
                    <a:pt x="594" y="290"/>
                  </a:lnTo>
                  <a:lnTo>
                    <a:pt x="588" y="292"/>
                  </a:lnTo>
                  <a:lnTo>
                    <a:pt x="590" y="292"/>
                  </a:lnTo>
                  <a:lnTo>
                    <a:pt x="594" y="286"/>
                  </a:lnTo>
                  <a:lnTo>
                    <a:pt x="600" y="284"/>
                  </a:lnTo>
                  <a:close/>
                  <a:moveTo>
                    <a:pt x="604" y="264"/>
                  </a:moveTo>
                  <a:lnTo>
                    <a:pt x="604" y="264"/>
                  </a:lnTo>
                  <a:lnTo>
                    <a:pt x="606" y="264"/>
                  </a:lnTo>
                  <a:lnTo>
                    <a:pt x="604" y="266"/>
                  </a:lnTo>
                  <a:lnTo>
                    <a:pt x="604" y="268"/>
                  </a:lnTo>
                  <a:lnTo>
                    <a:pt x="606" y="270"/>
                  </a:lnTo>
                  <a:lnTo>
                    <a:pt x="594" y="278"/>
                  </a:lnTo>
                  <a:lnTo>
                    <a:pt x="596" y="282"/>
                  </a:lnTo>
                  <a:lnTo>
                    <a:pt x="592" y="282"/>
                  </a:lnTo>
                  <a:lnTo>
                    <a:pt x="588" y="280"/>
                  </a:lnTo>
                  <a:lnTo>
                    <a:pt x="584" y="280"/>
                  </a:lnTo>
                  <a:lnTo>
                    <a:pt x="580" y="280"/>
                  </a:lnTo>
                  <a:lnTo>
                    <a:pt x="578" y="282"/>
                  </a:lnTo>
                  <a:lnTo>
                    <a:pt x="576" y="284"/>
                  </a:lnTo>
                  <a:lnTo>
                    <a:pt x="576" y="290"/>
                  </a:lnTo>
                  <a:lnTo>
                    <a:pt x="582" y="290"/>
                  </a:lnTo>
                  <a:lnTo>
                    <a:pt x="584" y="292"/>
                  </a:lnTo>
                  <a:lnTo>
                    <a:pt x="586" y="296"/>
                  </a:lnTo>
                  <a:lnTo>
                    <a:pt x="582" y="294"/>
                  </a:lnTo>
                  <a:lnTo>
                    <a:pt x="580" y="296"/>
                  </a:lnTo>
                  <a:lnTo>
                    <a:pt x="580" y="292"/>
                  </a:lnTo>
                  <a:lnTo>
                    <a:pt x="578" y="292"/>
                  </a:lnTo>
                  <a:lnTo>
                    <a:pt x="574" y="292"/>
                  </a:lnTo>
                  <a:lnTo>
                    <a:pt x="570" y="284"/>
                  </a:lnTo>
                  <a:lnTo>
                    <a:pt x="576" y="282"/>
                  </a:lnTo>
                  <a:lnTo>
                    <a:pt x="574" y="280"/>
                  </a:lnTo>
                  <a:lnTo>
                    <a:pt x="574" y="278"/>
                  </a:lnTo>
                  <a:lnTo>
                    <a:pt x="582" y="278"/>
                  </a:lnTo>
                  <a:lnTo>
                    <a:pt x="588" y="278"/>
                  </a:lnTo>
                  <a:lnTo>
                    <a:pt x="588" y="276"/>
                  </a:lnTo>
                  <a:lnTo>
                    <a:pt x="592" y="274"/>
                  </a:lnTo>
                  <a:lnTo>
                    <a:pt x="596" y="274"/>
                  </a:lnTo>
                  <a:lnTo>
                    <a:pt x="596" y="270"/>
                  </a:lnTo>
                  <a:lnTo>
                    <a:pt x="600" y="270"/>
                  </a:lnTo>
                  <a:lnTo>
                    <a:pt x="604" y="270"/>
                  </a:lnTo>
                  <a:lnTo>
                    <a:pt x="604" y="268"/>
                  </a:lnTo>
                  <a:lnTo>
                    <a:pt x="604" y="266"/>
                  </a:lnTo>
                  <a:lnTo>
                    <a:pt x="604" y="264"/>
                  </a:lnTo>
                  <a:close/>
                  <a:moveTo>
                    <a:pt x="190" y="244"/>
                  </a:moveTo>
                  <a:lnTo>
                    <a:pt x="190" y="244"/>
                  </a:lnTo>
                  <a:lnTo>
                    <a:pt x="186" y="246"/>
                  </a:lnTo>
                  <a:lnTo>
                    <a:pt x="186" y="248"/>
                  </a:lnTo>
                  <a:lnTo>
                    <a:pt x="190" y="248"/>
                  </a:lnTo>
                  <a:lnTo>
                    <a:pt x="194" y="244"/>
                  </a:lnTo>
                  <a:lnTo>
                    <a:pt x="190" y="244"/>
                  </a:lnTo>
                  <a:close/>
                  <a:moveTo>
                    <a:pt x="654" y="234"/>
                  </a:moveTo>
                  <a:lnTo>
                    <a:pt x="654" y="234"/>
                  </a:lnTo>
                  <a:lnTo>
                    <a:pt x="654" y="240"/>
                  </a:lnTo>
                  <a:lnTo>
                    <a:pt x="662" y="242"/>
                  </a:lnTo>
                  <a:lnTo>
                    <a:pt x="662" y="236"/>
                  </a:lnTo>
                  <a:lnTo>
                    <a:pt x="660" y="236"/>
                  </a:lnTo>
                  <a:lnTo>
                    <a:pt x="654" y="234"/>
                  </a:lnTo>
                  <a:close/>
                  <a:moveTo>
                    <a:pt x="630" y="226"/>
                  </a:moveTo>
                  <a:lnTo>
                    <a:pt x="630" y="226"/>
                  </a:lnTo>
                  <a:lnTo>
                    <a:pt x="634" y="228"/>
                  </a:lnTo>
                  <a:lnTo>
                    <a:pt x="632" y="230"/>
                  </a:lnTo>
                  <a:lnTo>
                    <a:pt x="628" y="234"/>
                  </a:lnTo>
                  <a:lnTo>
                    <a:pt x="628" y="228"/>
                  </a:lnTo>
                  <a:lnTo>
                    <a:pt x="628" y="226"/>
                  </a:lnTo>
                  <a:lnTo>
                    <a:pt x="630" y="226"/>
                  </a:lnTo>
                  <a:close/>
                  <a:moveTo>
                    <a:pt x="674" y="216"/>
                  </a:moveTo>
                  <a:lnTo>
                    <a:pt x="674" y="216"/>
                  </a:lnTo>
                  <a:lnTo>
                    <a:pt x="672" y="220"/>
                  </a:lnTo>
                  <a:lnTo>
                    <a:pt x="668" y="220"/>
                  </a:lnTo>
                  <a:lnTo>
                    <a:pt x="668" y="226"/>
                  </a:lnTo>
                  <a:lnTo>
                    <a:pt x="668" y="232"/>
                  </a:lnTo>
                  <a:lnTo>
                    <a:pt x="680" y="230"/>
                  </a:lnTo>
                  <a:lnTo>
                    <a:pt x="686" y="226"/>
                  </a:lnTo>
                  <a:lnTo>
                    <a:pt x="680" y="226"/>
                  </a:lnTo>
                  <a:lnTo>
                    <a:pt x="674" y="216"/>
                  </a:lnTo>
                  <a:close/>
                  <a:moveTo>
                    <a:pt x="664" y="196"/>
                  </a:moveTo>
                  <a:lnTo>
                    <a:pt x="664" y="196"/>
                  </a:lnTo>
                  <a:lnTo>
                    <a:pt x="668" y="204"/>
                  </a:lnTo>
                  <a:lnTo>
                    <a:pt x="670" y="208"/>
                  </a:lnTo>
                  <a:lnTo>
                    <a:pt x="670" y="206"/>
                  </a:lnTo>
                  <a:lnTo>
                    <a:pt x="670" y="202"/>
                  </a:lnTo>
                  <a:lnTo>
                    <a:pt x="664" y="196"/>
                  </a:lnTo>
                  <a:close/>
                  <a:moveTo>
                    <a:pt x="0" y="170"/>
                  </a:moveTo>
                  <a:lnTo>
                    <a:pt x="4" y="174"/>
                  </a:lnTo>
                  <a:lnTo>
                    <a:pt x="4" y="172"/>
                  </a:lnTo>
                  <a:lnTo>
                    <a:pt x="4" y="170"/>
                  </a:lnTo>
                  <a:lnTo>
                    <a:pt x="0" y="170"/>
                  </a:lnTo>
                  <a:close/>
                  <a:moveTo>
                    <a:pt x="658" y="100"/>
                  </a:moveTo>
                  <a:lnTo>
                    <a:pt x="658" y="104"/>
                  </a:lnTo>
                  <a:lnTo>
                    <a:pt x="662" y="104"/>
                  </a:lnTo>
                  <a:lnTo>
                    <a:pt x="662" y="102"/>
                  </a:lnTo>
                  <a:lnTo>
                    <a:pt x="658" y="100"/>
                  </a:lnTo>
                  <a:close/>
                  <a:moveTo>
                    <a:pt x="656" y="52"/>
                  </a:moveTo>
                  <a:lnTo>
                    <a:pt x="658" y="58"/>
                  </a:lnTo>
                  <a:lnTo>
                    <a:pt x="658" y="54"/>
                  </a:lnTo>
                  <a:lnTo>
                    <a:pt x="658" y="52"/>
                  </a:lnTo>
                  <a:lnTo>
                    <a:pt x="656" y="52"/>
                  </a:lnTo>
                  <a:close/>
                  <a:moveTo>
                    <a:pt x="234" y="46"/>
                  </a:moveTo>
                  <a:lnTo>
                    <a:pt x="234" y="46"/>
                  </a:lnTo>
                  <a:lnTo>
                    <a:pt x="242" y="54"/>
                  </a:lnTo>
                  <a:lnTo>
                    <a:pt x="248" y="58"/>
                  </a:lnTo>
                  <a:lnTo>
                    <a:pt x="268" y="62"/>
                  </a:lnTo>
                  <a:lnTo>
                    <a:pt x="264" y="56"/>
                  </a:lnTo>
                  <a:lnTo>
                    <a:pt x="234" y="46"/>
                  </a:lnTo>
                  <a:close/>
                  <a:moveTo>
                    <a:pt x="370" y="32"/>
                  </a:moveTo>
                  <a:lnTo>
                    <a:pt x="370" y="32"/>
                  </a:lnTo>
                  <a:lnTo>
                    <a:pt x="374" y="36"/>
                  </a:lnTo>
                  <a:lnTo>
                    <a:pt x="378" y="38"/>
                  </a:lnTo>
                  <a:lnTo>
                    <a:pt x="378" y="40"/>
                  </a:lnTo>
                  <a:lnTo>
                    <a:pt x="378" y="42"/>
                  </a:lnTo>
                  <a:lnTo>
                    <a:pt x="376" y="40"/>
                  </a:lnTo>
                  <a:lnTo>
                    <a:pt x="374" y="38"/>
                  </a:lnTo>
                  <a:lnTo>
                    <a:pt x="372" y="36"/>
                  </a:lnTo>
                  <a:lnTo>
                    <a:pt x="366" y="34"/>
                  </a:lnTo>
                  <a:lnTo>
                    <a:pt x="362" y="34"/>
                  </a:lnTo>
                  <a:lnTo>
                    <a:pt x="370" y="32"/>
                  </a:lnTo>
                  <a:close/>
                  <a:moveTo>
                    <a:pt x="460" y="26"/>
                  </a:moveTo>
                  <a:lnTo>
                    <a:pt x="460" y="26"/>
                  </a:lnTo>
                  <a:lnTo>
                    <a:pt x="466" y="28"/>
                  </a:lnTo>
                  <a:lnTo>
                    <a:pt x="464" y="28"/>
                  </a:lnTo>
                  <a:lnTo>
                    <a:pt x="460" y="28"/>
                  </a:lnTo>
                  <a:lnTo>
                    <a:pt x="460" y="32"/>
                  </a:lnTo>
                  <a:lnTo>
                    <a:pt x="458" y="32"/>
                  </a:lnTo>
                  <a:lnTo>
                    <a:pt x="456" y="30"/>
                  </a:lnTo>
                  <a:lnTo>
                    <a:pt x="458" y="28"/>
                  </a:lnTo>
                  <a:lnTo>
                    <a:pt x="460" y="26"/>
                  </a:lnTo>
                  <a:close/>
                  <a:moveTo>
                    <a:pt x="524" y="20"/>
                  </a:moveTo>
                  <a:lnTo>
                    <a:pt x="524" y="20"/>
                  </a:lnTo>
                  <a:lnTo>
                    <a:pt x="534" y="20"/>
                  </a:lnTo>
                  <a:lnTo>
                    <a:pt x="546" y="20"/>
                  </a:lnTo>
                  <a:lnTo>
                    <a:pt x="564" y="22"/>
                  </a:lnTo>
                  <a:lnTo>
                    <a:pt x="536" y="24"/>
                  </a:lnTo>
                  <a:lnTo>
                    <a:pt x="508" y="26"/>
                  </a:lnTo>
                  <a:lnTo>
                    <a:pt x="516" y="24"/>
                  </a:lnTo>
                  <a:lnTo>
                    <a:pt x="524" y="20"/>
                  </a:lnTo>
                  <a:close/>
                  <a:moveTo>
                    <a:pt x="482" y="16"/>
                  </a:moveTo>
                  <a:lnTo>
                    <a:pt x="482" y="16"/>
                  </a:lnTo>
                  <a:lnTo>
                    <a:pt x="484" y="20"/>
                  </a:lnTo>
                  <a:lnTo>
                    <a:pt x="486" y="24"/>
                  </a:lnTo>
                  <a:lnTo>
                    <a:pt x="492" y="22"/>
                  </a:lnTo>
                  <a:lnTo>
                    <a:pt x="502" y="22"/>
                  </a:lnTo>
                  <a:lnTo>
                    <a:pt x="504" y="24"/>
                  </a:lnTo>
                  <a:lnTo>
                    <a:pt x="498" y="26"/>
                  </a:lnTo>
                  <a:lnTo>
                    <a:pt x="484" y="28"/>
                  </a:lnTo>
                  <a:lnTo>
                    <a:pt x="480" y="26"/>
                  </a:lnTo>
                  <a:lnTo>
                    <a:pt x="480" y="22"/>
                  </a:lnTo>
                  <a:lnTo>
                    <a:pt x="480" y="18"/>
                  </a:lnTo>
                  <a:lnTo>
                    <a:pt x="482" y="16"/>
                  </a:lnTo>
                  <a:close/>
                </a:path>
              </a:pathLst>
            </a:custGeom>
            <a:solidFill>
              <a:srgbClr val="B7BCBE"/>
            </a:solidFill>
            <a:ln w="3175" cmpd="sng">
              <a:solidFill>
                <a:schemeClr val="bg1"/>
              </a:solidFill>
              <a:prstDash val="solid"/>
              <a:round/>
            </a:ln>
          </p:spPr>
          <p:txBody>
            <a:bodyPr/>
            <a:lstStyle/>
            <a:p>
              <a:endParaRPr lang="en-GB"/>
            </a:p>
          </p:txBody>
        </p:sp>
        <p:sp>
          <p:nvSpPr>
            <p:cNvPr id="271" name="Freeform 543"/>
            <p:cNvSpPr/>
            <p:nvPr/>
          </p:nvSpPr>
          <p:spPr bwMode="auto">
            <a:xfrm>
              <a:off x="4806038" y="5135796"/>
              <a:ext cx="106557" cy="70248"/>
            </a:xfrm>
            <a:custGeom>
              <a:gdLst>
                <a:gd name="T0" fmla="*/ 2 w 36"/>
                <a:gd name="T1" fmla="*/ 12 h 24"/>
                <a:gd name="T2" fmla="*/ 8 w 36"/>
                <a:gd name="T3" fmla="*/ 20 h 24"/>
                <a:gd name="T4" fmla="*/ 8 w 36"/>
                <a:gd name="T5" fmla="*/ 20 h 24"/>
                <a:gd name="T6" fmla="*/ 16 w 36"/>
                <a:gd name="T7" fmla="*/ 20 h 24"/>
                <a:gd name="T8" fmla="*/ 22 w 36"/>
                <a:gd name="T9" fmla="*/ 20 h 24"/>
                <a:gd name="T10" fmla="*/ 22 w 36"/>
                <a:gd name="T11" fmla="*/ 20 h 24"/>
                <a:gd name="T12" fmla="*/ 28 w 36"/>
                <a:gd name="T13" fmla="*/ 22 h 24"/>
                <a:gd name="T14" fmla="*/ 30 w 36"/>
                <a:gd name="T15" fmla="*/ 24 h 24"/>
                <a:gd name="T16" fmla="*/ 32 w 36"/>
                <a:gd name="T17" fmla="*/ 24 h 24"/>
                <a:gd name="T18" fmla="*/ 32 w 36"/>
                <a:gd name="T19" fmla="*/ 24 h 24"/>
                <a:gd name="T20" fmla="*/ 34 w 36"/>
                <a:gd name="T21" fmla="*/ 22 h 24"/>
                <a:gd name="T22" fmla="*/ 36 w 36"/>
                <a:gd name="T23" fmla="*/ 20 h 24"/>
                <a:gd name="T24" fmla="*/ 36 w 36"/>
                <a:gd name="T25" fmla="*/ 10 h 24"/>
                <a:gd name="T26" fmla="*/ 36 w 36"/>
                <a:gd name="T27" fmla="*/ 10 h 24"/>
                <a:gd name="T28" fmla="*/ 36 w 36"/>
                <a:gd name="T29" fmla="*/ 10 h 24"/>
                <a:gd name="T30" fmla="*/ 32 w 36"/>
                <a:gd name="T31" fmla="*/ 8 h 24"/>
                <a:gd name="T32" fmla="*/ 32 w 36"/>
                <a:gd name="T33" fmla="*/ 8 h 24"/>
                <a:gd name="T34" fmla="*/ 26 w 36"/>
                <a:gd name="T35" fmla="*/ 6 h 24"/>
                <a:gd name="T36" fmla="*/ 24 w 36"/>
                <a:gd name="T37" fmla="*/ 4 h 24"/>
                <a:gd name="T38" fmla="*/ 24 w 36"/>
                <a:gd name="T39" fmla="*/ 4 h 24"/>
                <a:gd name="T40" fmla="*/ 16 w 36"/>
                <a:gd name="T41" fmla="*/ 2 h 24"/>
                <a:gd name="T42" fmla="*/ 12 w 36"/>
                <a:gd name="T43" fmla="*/ 0 h 24"/>
                <a:gd name="T44" fmla="*/ 12 w 36"/>
                <a:gd name="T45" fmla="*/ 0 h 24"/>
                <a:gd name="T46" fmla="*/ 8 w 36"/>
                <a:gd name="T47" fmla="*/ 2 h 24"/>
                <a:gd name="T48" fmla="*/ 6 w 36"/>
                <a:gd name="T49" fmla="*/ 4 h 24"/>
                <a:gd name="T50" fmla="*/ 6 w 36"/>
                <a:gd name="T51" fmla="*/ 8 h 24"/>
                <a:gd name="T52" fmla="*/ 6 w 36"/>
                <a:gd name="T53" fmla="*/ 8 h 24"/>
                <a:gd name="T54" fmla="*/ 6 w 36"/>
                <a:gd name="T55" fmla="*/ 10 h 24"/>
                <a:gd name="T56" fmla="*/ 4 w 36"/>
                <a:gd name="T57" fmla="*/ 10 h 24"/>
                <a:gd name="T58" fmla="*/ 2 w 36"/>
                <a:gd name="T59" fmla="*/ 10 h 24"/>
                <a:gd name="T60" fmla="*/ 0 w 36"/>
                <a:gd name="T61" fmla="*/ 10 h 24"/>
                <a:gd name="T62" fmla="*/ 0 w 36"/>
                <a:gd name="T63" fmla="*/ 10 h 24"/>
                <a:gd name="T64" fmla="*/ 2 w 36"/>
                <a:gd name="T65" fmla="*/ 12 h 24"/>
                <a:gd name="T66" fmla="*/ 2 w 36"/>
                <a:gd name="T67" fmla="*/ 12 h 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
                <a:gd name="T103" fmla="*/ 0 h 24"/>
                <a:gd name="T104" fmla="*/ 36 w 36"/>
                <a:gd name="T105" fmla="*/ 24 h 24"/>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 h="24">
                  <a:moveTo>
                    <a:pt x="2" y="12"/>
                  </a:moveTo>
                  <a:lnTo>
                    <a:pt x="8" y="20"/>
                  </a:lnTo>
                  <a:lnTo>
                    <a:pt x="16" y="20"/>
                  </a:lnTo>
                  <a:lnTo>
                    <a:pt x="22" y="20"/>
                  </a:lnTo>
                  <a:lnTo>
                    <a:pt x="28" y="22"/>
                  </a:lnTo>
                  <a:lnTo>
                    <a:pt x="30" y="24"/>
                  </a:lnTo>
                  <a:lnTo>
                    <a:pt x="32" y="24"/>
                  </a:lnTo>
                  <a:lnTo>
                    <a:pt x="34" y="22"/>
                  </a:lnTo>
                  <a:lnTo>
                    <a:pt x="36" y="20"/>
                  </a:lnTo>
                  <a:lnTo>
                    <a:pt x="36" y="10"/>
                  </a:lnTo>
                  <a:lnTo>
                    <a:pt x="32" y="8"/>
                  </a:lnTo>
                  <a:lnTo>
                    <a:pt x="26" y="6"/>
                  </a:lnTo>
                  <a:lnTo>
                    <a:pt x="24" y="4"/>
                  </a:lnTo>
                  <a:lnTo>
                    <a:pt x="16" y="2"/>
                  </a:lnTo>
                  <a:lnTo>
                    <a:pt x="12" y="0"/>
                  </a:lnTo>
                  <a:lnTo>
                    <a:pt x="8" y="2"/>
                  </a:lnTo>
                  <a:lnTo>
                    <a:pt x="6" y="4"/>
                  </a:lnTo>
                  <a:lnTo>
                    <a:pt x="6" y="8"/>
                  </a:lnTo>
                  <a:lnTo>
                    <a:pt x="6" y="10"/>
                  </a:lnTo>
                  <a:lnTo>
                    <a:pt x="4" y="10"/>
                  </a:lnTo>
                  <a:lnTo>
                    <a:pt x="2" y="10"/>
                  </a:lnTo>
                  <a:lnTo>
                    <a:pt x="0" y="10"/>
                  </a:lnTo>
                  <a:lnTo>
                    <a:pt x="2" y="12"/>
                  </a:lnTo>
                  <a:close/>
                </a:path>
              </a:pathLst>
            </a:custGeom>
            <a:solidFill>
              <a:srgbClr val="B7BCBE"/>
            </a:solidFill>
            <a:ln w="3175" cmpd="sng">
              <a:solidFill>
                <a:schemeClr val="bg1"/>
              </a:solidFill>
              <a:prstDash val="solid"/>
              <a:round/>
            </a:ln>
          </p:spPr>
          <p:txBody>
            <a:bodyPr/>
            <a:lstStyle/>
            <a:p>
              <a:endParaRPr lang="en-GB"/>
            </a:p>
          </p:txBody>
        </p:sp>
        <p:sp>
          <p:nvSpPr>
            <p:cNvPr id="272" name="Freeform 546"/>
            <p:cNvSpPr/>
            <p:nvPr/>
          </p:nvSpPr>
          <p:spPr bwMode="auto">
            <a:xfrm>
              <a:off x="5480068" y="4908092"/>
              <a:ext cx="128860" cy="89626"/>
            </a:xfrm>
            <a:custGeom>
              <a:gdLst>
                <a:gd name="T0" fmla="*/ 0 w 44"/>
                <a:gd name="T1" fmla="*/ 2 h 32"/>
                <a:gd name="T2" fmla="*/ 2 w 44"/>
                <a:gd name="T3" fmla="*/ 10 h 32"/>
                <a:gd name="T4" fmla="*/ 0 w 44"/>
                <a:gd name="T5" fmla="*/ 14 h 32"/>
                <a:gd name="T6" fmla="*/ 0 w 44"/>
                <a:gd name="T7" fmla="*/ 16 h 32"/>
                <a:gd name="T8" fmla="*/ 0 w 44"/>
                <a:gd name="T9" fmla="*/ 16 h 32"/>
                <a:gd name="T10" fmla="*/ 2 w 44"/>
                <a:gd name="T11" fmla="*/ 20 h 32"/>
                <a:gd name="T12" fmla="*/ 2 w 44"/>
                <a:gd name="T13" fmla="*/ 20 h 32"/>
                <a:gd name="T14" fmla="*/ 4 w 44"/>
                <a:gd name="T15" fmla="*/ 26 h 32"/>
                <a:gd name="T16" fmla="*/ 4 w 44"/>
                <a:gd name="T17" fmla="*/ 26 h 32"/>
                <a:gd name="T18" fmla="*/ 4 w 44"/>
                <a:gd name="T19" fmla="*/ 26 h 32"/>
                <a:gd name="T20" fmla="*/ 6 w 44"/>
                <a:gd name="T21" fmla="*/ 30 h 32"/>
                <a:gd name="T22" fmla="*/ 8 w 44"/>
                <a:gd name="T23" fmla="*/ 32 h 32"/>
                <a:gd name="T24" fmla="*/ 8 w 44"/>
                <a:gd name="T25" fmla="*/ 32 h 32"/>
                <a:gd name="T26" fmla="*/ 10 w 44"/>
                <a:gd name="T27" fmla="*/ 30 h 32"/>
                <a:gd name="T28" fmla="*/ 12 w 44"/>
                <a:gd name="T29" fmla="*/ 28 h 32"/>
                <a:gd name="T30" fmla="*/ 12 w 44"/>
                <a:gd name="T31" fmla="*/ 28 h 32"/>
                <a:gd name="T32" fmla="*/ 10 w 44"/>
                <a:gd name="T33" fmla="*/ 24 h 32"/>
                <a:gd name="T34" fmla="*/ 10 w 44"/>
                <a:gd name="T35" fmla="*/ 20 h 32"/>
                <a:gd name="T36" fmla="*/ 10 w 44"/>
                <a:gd name="T37" fmla="*/ 20 h 32"/>
                <a:gd name="T38" fmla="*/ 18 w 44"/>
                <a:gd name="T39" fmla="*/ 24 h 32"/>
                <a:gd name="T40" fmla="*/ 18 w 44"/>
                <a:gd name="T41" fmla="*/ 24 h 32"/>
                <a:gd name="T42" fmla="*/ 20 w 44"/>
                <a:gd name="T43" fmla="*/ 26 h 32"/>
                <a:gd name="T44" fmla="*/ 24 w 44"/>
                <a:gd name="T45" fmla="*/ 26 h 32"/>
                <a:gd name="T46" fmla="*/ 24 w 44"/>
                <a:gd name="T47" fmla="*/ 26 h 32"/>
                <a:gd name="T48" fmla="*/ 28 w 44"/>
                <a:gd name="T49" fmla="*/ 20 h 32"/>
                <a:gd name="T50" fmla="*/ 28 w 44"/>
                <a:gd name="T51" fmla="*/ 20 h 32"/>
                <a:gd name="T52" fmla="*/ 38 w 44"/>
                <a:gd name="T53" fmla="*/ 20 h 32"/>
                <a:gd name="T54" fmla="*/ 38 w 44"/>
                <a:gd name="T55" fmla="*/ 20 h 32"/>
                <a:gd name="T56" fmla="*/ 38 w 44"/>
                <a:gd name="T57" fmla="*/ 22 h 32"/>
                <a:gd name="T58" fmla="*/ 40 w 44"/>
                <a:gd name="T59" fmla="*/ 22 h 32"/>
                <a:gd name="T60" fmla="*/ 44 w 44"/>
                <a:gd name="T61" fmla="*/ 22 h 32"/>
                <a:gd name="T62" fmla="*/ 44 w 44"/>
                <a:gd name="T63" fmla="*/ 22 h 32"/>
                <a:gd name="T64" fmla="*/ 42 w 44"/>
                <a:gd name="T65" fmla="*/ 16 h 32"/>
                <a:gd name="T66" fmla="*/ 40 w 44"/>
                <a:gd name="T67" fmla="*/ 14 h 32"/>
                <a:gd name="T68" fmla="*/ 38 w 44"/>
                <a:gd name="T69" fmla="*/ 12 h 32"/>
                <a:gd name="T70" fmla="*/ 38 w 44"/>
                <a:gd name="T71" fmla="*/ 12 h 32"/>
                <a:gd name="T72" fmla="*/ 34 w 44"/>
                <a:gd name="T73" fmla="*/ 12 h 32"/>
                <a:gd name="T74" fmla="*/ 28 w 44"/>
                <a:gd name="T75" fmla="*/ 12 h 32"/>
                <a:gd name="T76" fmla="*/ 28 w 44"/>
                <a:gd name="T77" fmla="*/ 12 h 32"/>
                <a:gd name="T78" fmla="*/ 22 w 44"/>
                <a:gd name="T79" fmla="*/ 6 h 32"/>
                <a:gd name="T80" fmla="*/ 18 w 44"/>
                <a:gd name="T81" fmla="*/ 4 h 32"/>
                <a:gd name="T82" fmla="*/ 16 w 44"/>
                <a:gd name="T83" fmla="*/ 2 h 32"/>
                <a:gd name="T84" fmla="*/ 16 w 44"/>
                <a:gd name="T85" fmla="*/ 2 h 32"/>
                <a:gd name="T86" fmla="*/ 8 w 44"/>
                <a:gd name="T87" fmla="*/ 0 h 32"/>
                <a:gd name="T88" fmla="*/ 0 w 44"/>
                <a:gd name="T89" fmla="*/ 2 h 32"/>
                <a:gd name="T90" fmla="*/ 0 w 44"/>
                <a:gd name="T91" fmla="*/ 2 h 3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4"/>
                <a:gd name="T139" fmla="*/ 0 h 32"/>
                <a:gd name="T140" fmla="*/ 44 w 44"/>
                <a:gd name="T141" fmla="*/ 32 h 32"/>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4" h="32">
                  <a:moveTo>
                    <a:pt x="0" y="2"/>
                  </a:moveTo>
                  <a:lnTo>
                    <a:pt x="2" y="10"/>
                  </a:lnTo>
                  <a:lnTo>
                    <a:pt x="0" y="14"/>
                  </a:lnTo>
                  <a:lnTo>
                    <a:pt x="0" y="16"/>
                  </a:lnTo>
                  <a:lnTo>
                    <a:pt x="2" y="20"/>
                  </a:lnTo>
                  <a:lnTo>
                    <a:pt x="4" y="26"/>
                  </a:lnTo>
                  <a:lnTo>
                    <a:pt x="6" y="30"/>
                  </a:lnTo>
                  <a:lnTo>
                    <a:pt x="8" y="32"/>
                  </a:lnTo>
                  <a:lnTo>
                    <a:pt x="10" y="30"/>
                  </a:lnTo>
                  <a:lnTo>
                    <a:pt x="12" y="28"/>
                  </a:lnTo>
                  <a:lnTo>
                    <a:pt x="10" y="24"/>
                  </a:lnTo>
                  <a:lnTo>
                    <a:pt x="10" y="20"/>
                  </a:lnTo>
                  <a:lnTo>
                    <a:pt x="18" y="24"/>
                  </a:lnTo>
                  <a:lnTo>
                    <a:pt x="20" y="26"/>
                  </a:lnTo>
                  <a:lnTo>
                    <a:pt x="24" y="26"/>
                  </a:lnTo>
                  <a:lnTo>
                    <a:pt x="28" y="20"/>
                  </a:lnTo>
                  <a:lnTo>
                    <a:pt x="38" y="20"/>
                  </a:lnTo>
                  <a:lnTo>
                    <a:pt x="38" y="22"/>
                  </a:lnTo>
                  <a:lnTo>
                    <a:pt x="40" y="22"/>
                  </a:lnTo>
                  <a:lnTo>
                    <a:pt x="44" y="22"/>
                  </a:lnTo>
                  <a:lnTo>
                    <a:pt x="42" y="16"/>
                  </a:lnTo>
                  <a:lnTo>
                    <a:pt x="40" y="14"/>
                  </a:lnTo>
                  <a:lnTo>
                    <a:pt x="38" y="12"/>
                  </a:lnTo>
                  <a:lnTo>
                    <a:pt x="34" y="12"/>
                  </a:lnTo>
                  <a:lnTo>
                    <a:pt x="28" y="12"/>
                  </a:lnTo>
                  <a:lnTo>
                    <a:pt x="22" y="6"/>
                  </a:lnTo>
                  <a:lnTo>
                    <a:pt x="18" y="4"/>
                  </a:lnTo>
                  <a:lnTo>
                    <a:pt x="16" y="2"/>
                  </a:lnTo>
                  <a:lnTo>
                    <a:pt x="8" y="0"/>
                  </a:lnTo>
                  <a:lnTo>
                    <a:pt x="0" y="2"/>
                  </a:lnTo>
                  <a:close/>
                </a:path>
              </a:pathLst>
            </a:custGeom>
            <a:solidFill>
              <a:srgbClr val="B7BCBE"/>
            </a:solidFill>
            <a:ln w="3175" cmpd="sng">
              <a:solidFill>
                <a:schemeClr val="bg1"/>
              </a:solidFill>
              <a:prstDash val="solid"/>
              <a:round/>
            </a:ln>
          </p:spPr>
          <p:txBody>
            <a:bodyPr/>
            <a:lstStyle/>
            <a:p>
              <a:endParaRPr lang="en-GB"/>
            </a:p>
          </p:txBody>
        </p:sp>
        <p:sp>
          <p:nvSpPr>
            <p:cNvPr id="273" name="Freeform 551"/>
            <p:cNvSpPr>
              <a:spLocks noEditPoints="1"/>
            </p:cNvSpPr>
            <p:nvPr/>
          </p:nvSpPr>
          <p:spPr bwMode="auto">
            <a:xfrm>
              <a:off x="5016672" y="4753062"/>
              <a:ext cx="369230" cy="159876"/>
            </a:xfrm>
            <a:custGeom>
              <a:gdLst>
                <a:gd name="T0" fmla="*/ 20 w 126"/>
                <a:gd name="T1" fmla="*/ 18 h 56"/>
                <a:gd name="T2" fmla="*/ 22 w 126"/>
                <a:gd name="T3" fmla="*/ 24 h 56"/>
                <a:gd name="T4" fmla="*/ 18 w 126"/>
                <a:gd name="T5" fmla="*/ 28 h 56"/>
                <a:gd name="T6" fmla="*/ 20 w 126"/>
                <a:gd name="T7" fmla="*/ 26 h 56"/>
                <a:gd name="T8" fmla="*/ 24 w 126"/>
                <a:gd name="T9" fmla="*/ 24 h 56"/>
                <a:gd name="T10" fmla="*/ 24 w 126"/>
                <a:gd name="T11" fmla="*/ 20 h 56"/>
                <a:gd name="T12" fmla="*/ 26 w 126"/>
                <a:gd name="T13" fmla="*/ 20 h 56"/>
                <a:gd name="T14" fmla="*/ 20 w 126"/>
                <a:gd name="T15" fmla="*/ 18 h 56"/>
                <a:gd name="T16" fmla="*/ 20 w 126"/>
                <a:gd name="T17" fmla="*/ 0 h 56"/>
                <a:gd name="T18" fmla="*/ 8 w 126"/>
                <a:gd name="T19" fmla="*/ 8 h 56"/>
                <a:gd name="T20" fmla="*/ 0 w 126"/>
                <a:gd name="T21" fmla="*/ 22 h 56"/>
                <a:gd name="T22" fmla="*/ 6 w 126"/>
                <a:gd name="T23" fmla="*/ 20 h 56"/>
                <a:gd name="T24" fmla="*/ 10 w 126"/>
                <a:gd name="T25" fmla="*/ 16 h 56"/>
                <a:gd name="T26" fmla="*/ 16 w 126"/>
                <a:gd name="T27" fmla="*/ 10 h 56"/>
                <a:gd name="T28" fmla="*/ 22 w 126"/>
                <a:gd name="T29" fmla="*/ 6 h 56"/>
                <a:gd name="T30" fmla="*/ 34 w 126"/>
                <a:gd name="T31" fmla="*/ 8 h 56"/>
                <a:gd name="T32" fmla="*/ 38 w 126"/>
                <a:gd name="T33" fmla="*/ 14 h 56"/>
                <a:gd name="T34" fmla="*/ 42 w 126"/>
                <a:gd name="T35" fmla="*/ 14 h 56"/>
                <a:gd name="T36" fmla="*/ 46 w 126"/>
                <a:gd name="T37" fmla="*/ 18 h 56"/>
                <a:gd name="T38" fmla="*/ 50 w 126"/>
                <a:gd name="T39" fmla="*/ 16 h 56"/>
                <a:gd name="T40" fmla="*/ 52 w 126"/>
                <a:gd name="T41" fmla="*/ 18 h 56"/>
                <a:gd name="T42" fmla="*/ 60 w 126"/>
                <a:gd name="T43" fmla="*/ 26 h 56"/>
                <a:gd name="T44" fmla="*/ 68 w 126"/>
                <a:gd name="T45" fmla="*/ 26 h 56"/>
                <a:gd name="T46" fmla="*/ 74 w 126"/>
                <a:gd name="T47" fmla="*/ 26 h 56"/>
                <a:gd name="T48" fmla="*/ 74 w 126"/>
                <a:gd name="T49" fmla="*/ 32 h 56"/>
                <a:gd name="T50" fmla="*/ 76 w 126"/>
                <a:gd name="T51" fmla="*/ 36 h 56"/>
                <a:gd name="T52" fmla="*/ 90 w 126"/>
                <a:gd name="T53" fmla="*/ 44 h 56"/>
                <a:gd name="T54" fmla="*/ 86 w 126"/>
                <a:gd name="T55" fmla="*/ 56 h 56"/>
                <a:gd name="T56" fmla="*/ 126 w 126"/>
                <a:gd name="T57" fmla="*/ 50 h 56"/>
                <a:gd name="T58" fmla="*/ 124 w 126"/>
                <a:gd name="T59" fmla="*/ 42 h 56"/>
                <a:gd name="T60" fmla="*/ 110 w 126"/>
                <a:gd name="T61" fmla="*/ 42 h 56"/>
                <a:gd name="T62" fmla="*/ 108 w 126"/>
                <a:gd name="T63" fmla="*/ 32 h 56"/>
                <a:gd name="T64" fmla="*/ 96 w 126"/>
                <a:gd name="T65" fmla="*/ 32 h 56"/>
                <a:gd name="T66" fmla="*/ 94 w 126"/>
                <a:gd name="T67" fmla="*/ 26 h 56"/>
                <a:gd name="T68" fmla="*/ 84 w 126"/>
                <a:gd name="T69" fmla="*/ 20 h 56"/>
                <a:gd name="T70" fmla="*/ 72 w 126"/>
                <a:gd name="T71" fmla="*/ 16 h 56"/>
                <a:gd name="T72" fmla="*/ 66 w 126"/>
                <a:gd name="T73" fmla="*/ 16 h 56"/>
                <a:gd name="T74" fmla="*/ 60 w 126"/>
                <a:gd name="T75" fmla="*/ 6 h 56"/>
                <a:gd name="T76" fmla="*/ 38 w 126"/>
                <a:gd name="T77" fmla="*/ 2 h 56"/>
                <a:gd name="T78" fmla="*/ 20 w 126"/>
                <a:gd name="T79" fmla="*/ 0 h 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6"/>
                <a:gd name="T121" fmla="*/ 0 h 56"/>
                <a:gd name="T122" fmla="*/ 126 w 126"/>
                <a:gd name="T123" fmla="*/ 56 h 56"/>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5" h="56">
                  <a:moveTo>
                    <a:pt x="20" y="18"/>
                  </a:moveTo>
                  <a:lnTo>
                    <a:pt x="20" y="18"/>
                  </a:lnTo>
                  <a:lnTo>
                    <a:pt x="20" y="22"/>
                  </a:lnTo>
                  <a:lnTo>
                    <a:pt x="22" y="24"/>
                  </a:lnTo>
                  <a:lnTo>
                    <a:pt x="18" y="28"/>
                  </a:lnTo>
                  <a:lnTo>
                    <a:pt x="20" y="26"/>
                  </a:lnTo>
                  <a:lnTo>
                    <a:pt x="24" y="24"/>
                  </a:lnTo>
                  <a:lnTo>
                    <a:pt x="24" y="22"/>
                  </a:lnTo>
                  <a:lnTo>
                    <a:pt x="24" y="20"/>
                  </a:lnTo>
                  <a:lnTo>
                    <a:pt x="26" y="20"/>
                  </a:lnTo>
                  <a:lnTo>
                    <a:pt x="20" y="18"/>
                  </a:lnTo>
                  <a:close/>
                  <a:moveTo>
                    <a:pt x="20" y="0"/>
                  </a:moveTo>
                  <a:lnTo>
                    <a:pt x="20" y="0"/>
                  </a:lnTo>
                  <a:lnTo>
                    <a:pt x="12" y="4"/>
                  </a:lnTo>
                  <a:lnTo>
                    <a:pt x="8" y="8"/>
                  </a:lnTo>
                  <a:lnTo>
                    <a:pt x="4" y="14"/>
                  </a:lnTo>
                  <a:lnTo>
                    <a:pt x="0" y="22"/>
                  </a:lnTo>
                  <a:lnTo>
                    <a:pt x="6" y="20"/>
                  </a:lnTo>
                  <a:lnTo>
                    <a:pt x="10" y="20"/>
                  </a:lnTo>
                  <a:lnTo>
                    <a:pt x="10" y="16"/>
                  </a:lnTo>
                  <a:lnTo>
                    <a:pt x="16" y="10"/>
                  </a:lnTo>
                  <a:lnTo>
                    <a:pt x="22" y="6"/>
                  </a:lnTo>
                  <a:lnTo>
                    <a:pt x="28" y="6"/>
                  </a:lnTo>
                  <a:lnTo>
                    <a:pt x="34" y="8"/>
                  </a:lnTo>
                  <a:lnTo>
                    <a:pt x="38" y="14"/>
                  </a:lnTo>
                  <a:lnTo>
                    <a:pt x="42" y="14"/>
                  </a:lnTo>
                  <a:lnTo>
                    <a:pt x="44" y="14"/>
                  </a:lnTo>
                  <a:lnTo>
                    <a:pt x="46" y="18"/>
                  </a:lnTo>
                  <a:lnTo>
                    <a:pt x="50" y="16"/>
                  </a:lnTo>
                  <a:lnTo>
                    <a:pt x="52" y="18"/>
                  </a:lnTo>
                  <a:lnTo>
                    <a:pt x="56" y="22"/>
                  </a:lnTo>
                  <a:lnTo>
                    <a:pt x="60" y="26"/>
                  </a:lnTo>
                  <a:lnTo>
                    <a:pt x="68" y="26"/>
                  </a:lnTo>
                  <a:lnTo>
                    <a:pt x="70" y="26"/>
                  </a:lnTo>
                  <a:lnTo>
                    <a:pt x="74" y="26"/>
                  </a:lnTo>
                  <a:lnTo>
                    <a:pt x="74" y="32"/>
                  </a:lnTo>
                  <a:lnTo>
                    <a:pt x="76" y="36"/>
                  </a:lnTo>
                  <a:lnTo>
                    <a:pt x="80" y="40"/>
                  </a:lnTo>
                  <a:lnTo>
                    <a:pt x="90" y="44"/>
                  </a:lnTo>
                  <a:lnTo>
                    <a:pt x="86" y="56"/>
                  </a:lnTo>
                  <a:lnTo>
                    <a:pt x="126" y="50"/>
                  </a:lnTo>
                  <a:lnTo>
                    <a:pt x="124" y="42"/>
                  </a:lnTo>
                  <a:lnTo>
                    <a:pt x="116" y="42"/>
                  </a:lnTo>
                  <a:lnTo>
                    <a:pt x="110" y="42"/>
                  </a:lnTo>
                  <a:lnTo>
                    <a:pt x="108" y="32"/>
                  </a:lnTo>
                  <a:lnTo>
                    <a:pt x="96" y="32"/>
                  </a:lnTo>
                  <a:lnTo>
                    <a:pt x="96" y="30"/>
                  </a:lnTo>
                  <a:lnTo>
                    <a:pt x="94" y="26"/>
                  </a:lnTo>
                  <a:lnTo>
                    <a:pt x="84" y="20"/>
                  </a:lnTo>
                  <a:lnTo>
                    <a:pt x="72" y="16"/>
                  </a:lnTo>
                  <a:lnTo>
                    <a:pt x="66" y="16"/>
                  </a:lnTo>
                  <a:lnTo>
                    <a:pt x="64" y="10"/>
                  </a:lnTo>
                  <a:lnTo>
                    <a:pt x="60" y="6"/>
                  </a:lnTo>
                  <a:lnTo>
                    <a:pt x="38" y="2"/>
                  </a:lnTo>
                  <a:lnTo>
                    <a:pt x="20" y="0"/>
                  </a:lnTo>
                  <a:close/>
                </a:path>
              </a:pathLst>
            </a:custGeom>
            <a:solidFill>
              <a:srgbClr val="B7BCBE"/>
            </a:solidFill>
            <a:ln w="3175" cmpd="sng">
              <a:solidFill>
                <a:schemeClr val="bg1"/>
              </a:solidFill>
              <a:prstDash val="solid"/>
              <a:round/>
            </a:ln>
          </p:spPr>
          <p:txBody>
            <a:bodyPr/>
            <a:lstStyle/>
            <a:p>
              <a:endParaRPr lang="en-GB"/>
            </a:p>
          </p:txBody>
        </p:sp>
        <p:sp>
          <p:nvSpPr>
            <p:cNvPr id="274" name="Freeform 553"/>
            <p:cNvSpPr/>
            <p:nvPr/>
          </p:nvSpPr>
          <p:spPr bwMode="auto">
            <a:xfrm>
              <a:off x="4969589" y="5278711"/>
              <a:ext cx="123903" cy="142917"/>
            </a:xfrm>
            <a:custGeom>
              <a:gdLst>
                <a:gd name="T0" fmla="*/ 2 w 42"/>
                <a:gd name="T1" fmla="*/ 0 h 50"/>
                <a:gd name="T2" fmla="*/ 2 w 42"/>
                <a:gd name="T3" fmla="*/ 0 h 50"/>
                <a:gd name="T4" fmla="*/ 0 w 42"/>
                <a:gd name="T5" fmla="*/ 0 h 50"/>
                <a:gd name="T6" fmla="*/ 0 w 42"/>
                <a:gd name="T7" fmla="*/ 0 h 50"/>
                <a:gd name="T8" fmla="*/ 0 w 42"/>
                <a:gd name="T9" fmla="*/ 0 h 50"/>
                <a:gd name="T10" fmla="*/ 2 w 42"/>
                <a:gd name="T11" fmla="*/ 6 h 50"/>
                <a:gd name="T12" fmla="*/ 2 w 42"/>
                <a:gd name="T13" fmla="*/ 12 h 50"/>
                <a:gd name="T14" fmla="*/ 0 w 42"/>
                <a:gd name="T15" fmla="*/ 24 h 50"/>
                <a:gd name="T16" fmla="*/ 0 w 42"/>
                <a:gd name="T17" fmla="*/ 24 h 50"/>
                <a:gd name="T18" fmla="*/ 4 w 42"/>
                <a:gd name="T19" fmla="*/ 26 h 50"/>
                <a:gd name="T20" fmla="*/ 6 w 42"/>
                <a:gd name="T21" fmla="*/ 30 h 50"/>
                <a:gd name="T22" fmla="*/ 10 w 42"/>
                <a:gd name="T23" fmla="*/ 28 h 50"/>
                <a:gd name="T24" fmla="*/ 10 w 42"/>
                <a:gd name="T25" fmla="*/ 28 h 50"/>
                <a:gd name="T26" fmla="*/ 12 w 42"/>
                <a:gd name="T27" fmla="*/ 24 h 50"/>
                <a:gd name="T28" fmla="*/ 12 w 42"/>
                <a:gd name="T29" fmla="*/ 22 h 50"/>
                <a:gd name="T30" fmla="*/ 12 w 42"/>
                <a:gd name="T31" fmla="*/ 22 h 50"/>
                <a:gd name="T32" fmla="*/ 20 w 42"/>
                <a:gd name="T33" fmla="*/ 28 h 50"/>
                <a:gd name="T34" fmla="*/ 28 w 42"/>
                <a:gd name="T35" fmla="*/ 34 h 50"/>
                <a:gd name="T36" fmla="*/ 28 w 42"/>
                <a:gd name="T37" fmla="*/ 34 h 50"/>
                <a:gd name="T38" fmla="*/ 28 w 42"/>
                <a:gd name="T39" fmla="*/ 40 h 50"/>
                <a:gd name="T40" fmla="*/ 28 w 42"/>
                <a:gd name="T41" fmla="*/ 44 h 50"/>
                <a:gd name="T42" fmla="*/ 28 w 42"/>
                <a:gd name="T43" fmla="*/ 48 h 50"/>
                <a:gd name="T44" fmla="*/ 28 w 42"/>
                <a:gd name="T45" fmla="*/ 48 h 50"/>
                <a:gd name="T46" fmla="*/ 30 w 42"/>
                <a:gd name="T47" fmla="*/ 48 h 50"/>
                <a:gd name="T48" fmla="*/ 30 w 42"/>
                <a:gd name="T49" fmla="*/ 46 h 50"/>
                <a:gd name="T50" fmla="*/ 30 w 42"/>
                <a:gd name="T51" fmla="*/ 42 h 50"/>
                <a:gd name="T52" fmla="*/ 34 w 42"/>
                <a:gd name="T53" fmla="*/ 42 h 50"/>
                <a:gd name="T54" fmla="*/ 36 w 42"/>
                <a:gd name="T55" fmla="*/ 50 h 50"/>
                <a:gd name="T56" fmla="*/ 36 w 42"/>
                <a:gd name="T57" fmla="*/ 50 h 50"/>
                <a:gd name="T58" fmla="*/ 38 w 42"/>
                <a:gd name="T59" fmla="*/ 44 h 50"/>
                <a:gd name="T60" fmla="*/ 38 w 42"/>
                <a:gd name="T61" fmla="*/ 44 h 50"/>
                <a:gd name="T62" fmla="*/ 36 w 42"/>
                <a:gd name="T63" fmla="*/ 40 h 50"/>
                <a:gd name="T64" fmla="*/ 34 w 42"/>
                <a:gd name="T65" fmla="*/ 38 h 50"/>
                <a:gd name="T66" fmla="*/ 36 w 42"/>
                <a:gd name="T67" fmla="*/ 36 h 50"/>
                <a:gd name="T68" fmla="*/ 36 w 42"/>
                <a:gd name="T69" fmla="*/ 36 h 50"/>
                <a:gd name="T70" fmla="*/ 36 w 42"/>
                <a:gd name="T71" fmla="*/ 32 h 50"/>
                <a:gd name="T72" fmla="*/ 36 w 42"/>
                <a:gd name="T73" fmla="*/ 30 h 50"/>
                <a:gd name="T74" fmla="*/ 38 w 42"/>
                <a:gd name="T75" fmla="*/ 30 h 50"/>
                <a:gd name="T76" fmla="*/ 42 w 42"/>
                <a:gd name="T77" fmla="*/ 28 h 50"/>
                <a:gd name="T78" fmla="*/ 42 w 42"/>
                <a:gd name="T79" fmla="*/ 28 h 50"/>
                <a:gd name="T80" fmla="*/ 38 w 42"/>
                <a:gd name="T81" fmla="*/ 22 h 50"/>
                <a:gd name="T82" fmla="*/ 38 w 42"/>
                <a:gd name="T83" fmla="*/ 22 h 50"/>
                <a:gd name="T84" fmla="*/ 26 w 42"/>
                <a:gd name="T85" fmla="*/ 6 h 50"/>
                <a:gd name="T86" fmla="*/ 26 w 42"/>
                <a:gd name="T87" fmla="*/ 6 h 50"/>
                <a:gd name="T88" fmla="*/ 24 w 42"/>
                <a:gd name="T89" fmla="*/ 6 h 50"/>
                <a:gd name="T90" fmla="*/ 24 w 42"/>
                <a:gd name="T91" fmla="*/ 6 h 50"/>
                <a:gd name="T92" fmla="*/ 20 w 42"/>
                <a:gd name="T93" fmla="*/ 6 h 50"/>
                <a:gd name="T94" fmla="*/ 20 w 42"/>
                <a:gd name="T95" fmla="*/ 4 h 50"/>
                <a:gd name="T96" fmla="*/ 20 w 42"/>
                <a:gd name="T97" fmla="*/ 4 h 50"/>
                <a:gd name="T98" fmla="*/ 18 w 42"/>
                <a:gd name="T99" fmla="*/ 4 h 50"/>
                <a:gd name="T100" fmla="*/ 14 w 42"/>
                <a:gd name="T101" fmla="*/ 4 h 50"/>
                <a:gd name="T102" fmla="*/ 14 w 42"/>
                <a:gd name="T103" fmla="*/ 4 h 50"/>
                <a:gd name="T104" fmla="*/ 14 w 42"/>
                <a:gd name="T105" fmla="*/ 6 h 50"/>
                <a:gd name="T106" fmla="*/ 14 w 42"/>
                <a:gd name="T107" fmla="*/ 6 h 50"/>
                <a:gd name="T108" fmla="*/ 10 w 42"/>
                <a:gd name="T109" fmla="*/ 4 h 50"/>
                <a:gd name="T110" fmla="*/ 6 w 42"/>
                <a:gd name="T111" fmla="*/ 4 h 50"/>
                <a:gd name="T112" fmla="*/ 6 w 42"/>
                <a:gd name="T113" fmla="*/ 4 h 50"/>
                <a:gd name="T114" fmla="*/ 2 w 42"/>
                <a:gd name="T115" fmla="*/ 0 h 50"/>
                <a:gd name="T116" fmla="*/ 2 w 42"/>
                <a:gd name="T117" fmla="*/ 0 h 5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2"/>
                <a:gd name="T178" fmla="*/ 0 h 50"/>
                <a:gd name="T179" fmla="*/ 42 w 42"/>
                <a:gd name="T180" fmla="*/ 50 h 5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2" h="50">
                  <a:moveTo>
                    <a:pt x="2" y="0"/>
                  </a:moveTo>
                  <a:lnTo>
                    <a:pt x="2" y="0"/>
                  </a:lnTo>
                  <a:lnTo>
                    <a:pt x="0" y="0"/>
                  </a:lnTo>
                  <a:lnTo>
                    <a:pt x="2" y="6"/>
                  </a:lnTo>
                  <a:lnTo>
                    <a:pt x="2" y="12"/>
                  </a:lnTo>
                  <a:lnTo>
                    <a:pt x="0" y="24"/>
                  </a:lnTo>
                  <a:lnTo>
                    <a:pt x="4" y="26"/>
                  </a:lnTo>
                  <a:lnTo>
                    <a:pt x="6" y="30"/>
                  </a:lnTo>
                  <a:lnTo>
                    <a:pt x="10" y="28"/>
                  </a:lnTo>
                  <a:lnTo>
                    <a:pt x="12" y="24"/>
                  </a:lnTo>
                  <a:lnTo>
                    <a:pt x="12" y="22"/>
                  </a:lnTo>
                  <a:lnTo>
                    <a:pt x="20" y="28"/>
                  </a:lnTo>
                  <a:lnTo>
                    <a:pt x="28" y="34"/>
                  </a:lnTo>
                  <a:lnTo>
                    <a:pt x="28" y="40"/>
                  </a:lnTo>
                  <a:lnTo>
                    <a:pt x="28" y="44"/>
                  </a:lnTo>
                  <a:lnTo>
                    <a:pt x="28" y="48"/>
                  </a:lnTo>
                  <a:lnTo>
                    <a:pt x="30" y="48"/>
                  </a:lnTo>
                  <a:lnTo>
                    <a:pt x="30" y="46"/>
                  </a:lnTo>
                  <a:lnTo>
                    <a:pt x="30" y="42"/>
                  </a:lnTo>
                  <a:lnTo>
                    <a:pt x="34" y="42"/>
                  </a:lnTo>
                  <a:lnTo>
                    <a:pt x="36" y="50"/>
                  </a:lnTo>
                  <a:lnTo>
                    <a:pt x="38" y="44"/>
                  </a:lnTo>
                  <a:lnTo>
                    <a:pt x="36" y="40"/>
                  </a:lnTo>
                  <a:lnTo>
                    <a:pt x="34" y="38"/>
                  </a:lnTo>
                  <a:lnTo>
                    <a:pt x="36" y="36"/>
                  </a:lnTo>
                  <a:lnTo>
                    <a:pt x="36" y="32"/>
                  </a:lnTo>
                  <a:lnTo>
                    <a:pt x="36" y="30"/>
                  </a:lnTo>
                  <a:lnTo>
                    <a:pt x="38" y="30"/>
                  </a:lnTo>
                  <a:lnTo>
                    <a:pt x="42" y="28"/>
                  </a:lnTo>
                  <a:lnTo>
                    <a:pt x="38" y="22"/>
                  </a:lnTo>
                  <a:lnTo>
                    <a:pt x="26" y="6"/>
                  </a:lnTo>
                  <a:lnTo>
                    <a:pt x="24" y="6"/>
                  </a:lnTo>
                  <a:lnTo>
                    <a:pt x="20" y="6"/>
                  </a:lnTo>
                  <a:lnTo>
                    <a:pt x="20" y="4"/>
                  </a:lnTo>
                  <a:lnTo>
                    <a:pt x="18" y="4"/>
                  </a:lnTo>
                  <a:lnTo>
                    <a:pt x="14" y="4"/>
                  </a:lnTo>
                  <a:lnTo>
                    <a:pt x="14" y="6"/>
                  </a:lnTo>
                  <a:lnTo>
                    <a:pt x="10" y="4"/>
                  </a:lnTo>
                  <a:lnTo>
                    <a:pt x="6" y="4"/>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75" name="Freeform 560"/>
            <p:cNvSpPr/>
            <p:nvPr/>
          </p:nvSpPr>
          <p:spPr bwMode="auto">
            <a:xfrm>
              <a:off x="2937578" y="1928597"/>
              <a:ext cx="3147136" cy="1913659"/>
            </a:xfrm>
            <a:custGeom>
              <a:gdLst>
                <a:gd name="T0" fmla="*/ 704 w 1074"/>
                <a:gd name="T1" fmla="*/ 560 h 668"/>
                <a:gd name="T2" fmla="*/ 768 w 1074"/>
                <a:gd name="T3" fmla="*/ 614 h 668"/>
                <a:gd name="T4" fmla="*/ 734 w 1074"/>
                <a:gd name="T5" fmla="*/ 668 h 668"/>
                <a:gd name="T6" fmla="*/ 806 w 1074"/>
                <a:gd name="T7" fmla="*/ 634 h 668"/>
                <a:gd name="T8" fmla="*/ 894 w 1074"/>
                <a:gd name="T9" fmla="*/ 592 h 668"/>
                <a:gd name="T10" fmla="*/ 926 w 1074"/>
                <a:gd name="T11" fmla="*/ 612 h 668"/>
                <a:gd name="T12" fmla="*/ 958 w 1074"/>
                <a:gd name="T13" fmla="*/ 602 h 668"/>
                <a:gd name="T14" fmla="*/ 952 w 1074"/>
                <a:gd name="T15" fmla="*/ 644 h 668"/>
                <a:gd name="T16" fmla="*/ 996 w 1074"/>
                <a:gd name="T17" fmla="*/ 612 h 668"/>
                <a:gd name="T18" fmla="*/ 960 w 1074"/>
                <a:gd name="T19" fmla="*/ 582 h 668"/>
                <a:gd name="T20" fmla="*/ 950 w 1074"/>
                <a:gd name="T21" fmla="*/ 562 h 668"/>
                <a:gd name="T22" fmla="*/ 918 w 1074"/>
                <a:gd name="T23" fmla="*/ 546 h 668"/>
                <a:gd name="T24" fmla="*/ 928 w 1074"/>
                <a:gd name="T25" fmla="*/ 526 h 668"/>
                <a:gd name="T26" fmla="*/ 1006 w 1074"/>
                <a:gd name="T27" fmla="*/ 514 h 668"/>
                <a:gd name="T28" fmla="*/ 1058 w 1074"/>
                <a:gd name="T29" fmla="*/ 486 h 668"/>
                <a:gd name="T30" fmla="*/ 1020 w 1074"/>
                <a:gd name="T31" fmla="*/ 456 h 668"/>
                <a:gd name="T32" fmla="*/ 1036 w 1074"/>
                <a:gd name="T33" fmla="*/ 426 h 668"/>
                <a:gd name="T34" fmla="*/ 1004 w 1074"/>
                <a:gd name="T35" fmla="*/ 386 h 668"/>
                <a:gd name="T36" fmla="*/ 968 w 1074"/>
                <a:gd name="T37" fmla="*/ 330 h 668"/>
                <a:gd name="T38" fmla="*/ 938 w 1074"/>
                <a:gd name="T39" fmla="*/ 348 h 668"/>
                <a:gd name="T40" fmla="*/ 902 w 1074"/>
                <a:gd name="T41" fmla="*/ 298 h 668"/>
                <a:gd name="T42" fmla="*/ 842 w 1074"/>
                <a:gd name="T43" fmla="*/ 270 h 668"/>
                <a:gd name="T44" fmla="*/ 790 w 1074"/>
                <a:gd name="T45" fmla="*/ 304 h 668"/>
                <a:gd name="T46" fmla="*/ 784 w 1074"/>
                <a:gd name="T47" fmla="*/ 350 h 668"/>
                <a:gd name="T48" fmla="*/ 790 w 1074"/>
                <a:gd name="T49" fmla="*/ 426 h 668"/>
                <a:gd name="T50" fmla="*/ 740 w 1074"/>
                <a:gd name="T51" fmla="*/ 454 h 668"/>
                <a:gd name="T52" fmla="*/ 672 w 1074"/>
                <a:gd name="T53" fmla="*/ 402 h 668"/>
                <a:gd name="T54" fmla="*/ 578 w 1074"/>
                <a:gd name="T55" fmla="*/ 334 h 668"/>
                <a:gd name="T56" fmla="*/ 606 w 1074"/>
                <a:gd name="T57" fmla="*/ 280 h 668"/>
                <a:gd name="T58" fmla="*/ 638 w 1074"/>
                <a:gd name="T59" fmla="*/ 258 h 668"/>
                <a:gd name="T60" fmla="*/ 676 w 1074"/>
                <a:gd name="T61" fmla="*/ 220 h 668"/>
                <a:gd name="T62" fmla="*/ 698 w 1074"/>
                <a:gd name="T63" fmla="*/ 190 h 668"/>
                <a:gd name="T64" fmla="*/ 740 w 1074"/>
                <a:gd name="T65" fmla="*/ 182 h 668"/>
                <a:gd name="T66" fmla="*/ 752 w 1074"/>
                <a:gd name="T67" fmla="*/ 122 h 668"/>
                <a:gd name="T68" fmla="*/ 692 w 1074"/>
                <a:gd name="T69" fmla="*/ 164 h 668"/>
                <a:gd name="T70" fmla="*/ 668 w 1074"/>
                <a:gd name="T71" fmla="*/ 124 h 668"/>
                <a:gd name="T72" fmla="*/ 614 w 1074"/>
                <a:gd name="T73" fmla="*/ 110 h 668"/>
                <a:gd name="T74" fmla="*/ 612 w 1074"/>
                <a:gd name="T75" fmla="*/ 76 h 668"/>
                <a:gd name="T76" fmla="*/ 634 w 1074"/>
                <a:gd name="T77" fmla="*/ 22 h 668"/>
                <a:gd name="T78" fmla="*/ 582 w 1074"/>
                <a:gd name="T79" fmla="*/ 46 h 668"/>
                <a:gd name="T80" fmla="*/ 568 w 1074"/>
                <a:gd name="T81" fmla="*/ 108 h 668"/>
                <a:gd name="T82" fmla="*/ 596 w 1074"/>
                <a:gd name="T83" fmla="*/ 122 h 668"/>
                <a:gd name="T84" fmla="*/ 564 w 1074"/>
                <a:gd name="T85" fmla="*/ 174 h 668"/>
                <a:gd name="T86" fmla="*/ 494 w 1074"/>
                <a:gd name="T87" fmla="*/ 158 h 668"/>
                <a:gd name="T88" fmla="*/ 412 w 1074"/>
                <a:gd name="T89" fmla="*/ 134 h 668"/>
                <a:gd name="T90" fmla="*/ 412 w 1074"/>
                <a:gd name="T91" fmla="*/ 172 h 668"/>
                <a:gd name="T92" fmla="*/ 384 w 1074"/>
                <a:gd name="T93" fmla="*/ 150 h 668"/>
                <a:gd name="T94" fmla="*/ 328 w 1074"/>
                <a:gd name="T95" fmla="*/ 132 h 668"/>
                <a:gd name="T96" fmla="*/ 236 w 1074"/>
                <a:gd name="T97" fmla="*/ 114 h 668"/>
                <a:gd name="T98" fmla="*/ 166 w 1074"/>
                <a:gd name="T99" fmla="*/ 92 h 668"/>
                <a:gd name="T100" fmla="*/ 106 w 1074"/>
                <a:gd name="T101" fmla="*/ 136 h 668"/>
                <a:gd name="T102" fmla="*/ 96 w 1074"/>
                <a:gd name="T103" fmla="*/ 118 h 668"/>
                <a:gd name="T104" fmla="*/ 76 w 1074"/>
                <a:gd name="T105" fmla="*/ 130 h 668"/>
                <a:gd name="T106" fmla="*/ 4 w 1074"/>
                <a:gd name="T107" fmla="*/ 308 h 668"/>
                <a:gd name="T108" fmla="*/ 66 w 1074"/>
                <a:gd name="T109" fmla="*/ 334 h 668"/>
                <a:gd name="T110" fmla="*/ 126 w 1074"/>
                <a:gd name="T111" fmla="*/ 374 h 668"/>
                <a:gd name="T112" fmla="*/ 160 w 1074"/>
                <a:gd name="T113" fmla="*/ 416 h 668"/>
                <a:gd name="T114" fmla="*/ 154 w 1074"/>
                <a:gd name="T115" fmla="*/ 470 h 668"/>
                <a:gd name="T116" fmla="*/ 166 w 1074"/>
                <a:gd name="T117" fmla="*/ 478 h 668"/>
                <a:gd name="T118" fmla="*/ 214 w 1074"/>
                <a:gd name="T119" fmla="*/ 538 h 668"/>
                <a:gd name="T120" fmla="*/ 214 w 1074"/>
                <a:gd name="T121" fmla="*/ 510 h 668"/>
                <a:gd name="T122" fmla="*/ 586 w 1074"/>
                <a:gd name="T123" fmla="*/ 538 h 668"/>
                <a:gd name="T124" fmla="*/ 648 w 1074"/>
                <a:gd name="T125" fmla="*/ 558 h 6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74"/>
                <a:gd name="T190" fmla="*/ 0 h 668"/>
                <a:gd name="T191" fmla="*/ 1074 w 1074"/>
                <a:gd name="T192" fmla="*/ 668 h 66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74" h="668">
                  <a:moveTo>
                    <a:pt x="650" y="558"/>
                  </a:moveTo>
                  <a:lnTo>
                    <a:pt x="650" y="558"/>
                  </a:lnTo>
                  <a:lnTo>
                    <a:pt x="652" y="554"/>
                  </a:lnTo>
                  <a:lnTo>
                    <a:pt x="654" y="550"/>
                  </a:lnTo>
                  <a:lnTo>
                    <a:pt x="656" y="548"/>
                  </a:lnTo>
                  <a:lnTo>
                    <a:pt x="658" y="548"/>
                  </a:lnTo>
                  <a:lnTo>
                    <a:pt x="662" y="548"/>
                  </a:lnTo>
                  <a:lnTo>
                    <a:pt x="662" y="546"/>
                  </a:lnTo>
                  <a:lnTo>
                    <a:pt x="662" y="542"/>
                  </a:lnTo>
                  <a:lnTo>
                    <a:pt x="664" y="546"/>
                  </a:lnTo>
                  <a:lnTo>
                    <a:pt x="666" y="548"/>
                  </a:lnTo>
                  <a:lnTo>
                    <a:pt x="666" y="544"/>
                  </a:lnTo>
                  <a:lnTo>
                    <a:pt x="666" y="542"/>
                  </a:lnTo>
                  <a:lnTo>
                    <a:pt x="668" y="540"/>
                  </a:lnTo>
                  <a:lnTo>
                    <a:pt x="676" y="540"/>
                  </a:lnTo>
                  <a:lnTo>
                    <a:pt x="686" y="542"/>
                  </a:lnTo>
                  <a:lnTo>
                    <a:pt x="690" y="552"/>
                  </a:lnTo>
                  <a:lnTo>
                    <a:pt x="692" y="556"/>
                  </a:lnTo>
                  <a:lnTo>
                    <a:pt x="696" y="560"/>
                  </a:lnTo>
                  <a:lnTo>
                    <a:pt x="700" y="560"/>
                  </a:lnTo>
                  <a:lnTo>
                    <a:pt x="704" y="560"/>
                  </a:lnTo>
                  <a:lnTo>
                    <a:pt x="704" y="568"/>
                  </a:lnTo>
                  <a:lnTo>
                    <a:pt x="710" y="570"/>
                  </a:lnTo>
                  <a:lnTo>
                    <a:pt x="712" y="574"/>
                  </a:lnTo>
                  <a:lnTo>
                    <a:pt x="710" y="578"/>
                  </a:lnTo>
                  <a:lnTo>
                    <a:pt x="710" y="582"/>
                  </a:lnTo>
                  <a:lnTo>
                    <a:pt x="712" y="586"/>
                  </a:lnTo>
                  <a:lnTo>
                    <a:pt x="716" y="586"/>
                  </a:lnTo>
                  <a:lnTo>
                    <a:pt x="718" y="586"/>
                  </a:lnTo>
                  <a:lnTo>
                    <a:pt x="718" y="590"/>
                  </a:lnTo>
                  <a:lnTo>
                    <a:pt x="736" y="594"/>
                  </a:lnTo>
                  <a:lnTo>
                    <a:pt x="752" y="598"/>
                  </a:lnTo>
                  <a:lnTo>
                    <a:pt x="754" y="596"/>
                  </a:lnTo>
                  <a:lnTo>
                    <a:pt x="758" y="596"/>
                  </a:lnTo>
                  <a:lnTo>
                    <a:pt x="762" y="602"/>
                  </a:lnTo>
                  <a:lnTo>
                    <a:pt x="768" y="604"/>
                  </a:lnTo>
                  <a:lnTo>
                    <a:pt x="768" y="608"/>
                  </a:lnTo>
                  <a:lnTo>
                    <a:pt x="768" y="614"/>
                  </a:lnTo>
                  <a:lnTo>
                    <a:pt x="770" y="616"/>
                  </a:lnTo>
                  <a:lnTo>
                    <a:pt x="774" y="620"/>
                  </a:lnTo>
                  <a:lnTo>
                    <a:pt x="768" y="620"/>
                  </a:lnTo>
                  <a:lnTo>
                    <a:pt x="768" y="626"/>
                  </a:lnTo>
                  <a:lnTo>
                    <a:pt x="764" y="626"/>
                  </a:lnTo>
                  <a:lnTo>
                    <a:pt x="762" y="624"/>
                  </a:lnTo>
                  <a:lnTo>
                    <a:pt x="762" y="622"/>
                  </a:lnTo>
                  <a:lnTo>
                    <a:pt x="752" y="620"/>
                  </a:lnTo>
                  <a:lnTo>
                    <a:pt x="748" y="624"/>
                  </a:lnTo>
                  <a:lnTo>
                    <a:pt x="746" y="630"/>
                  </a:lnTo>
                  <a:lnTo>
                    <a:pt x="746" y="646"/>
                  </a:lnTo>
                  <a:lnTo>
                    <a:pt x="740" y="648"/>
                  </a:lnTo>
                  <a:lnTo>
                    <a:pt x="738" y="650"/>
                  </a:lnTo>
                  <a:lnTo>
                    <a:pt x="736" y="656"/>
                  </a:lnTo>
                  <a:lnTo>
                    <a:pt x="734" y="660"/>
                  </a:lnTo>
                  <a:lnTo>
                    <a:pt x="732" y="662"/>
                  </a:lnTo>
                  <a:lnTo>
                    <a:pt x="732" y="664"/>
                  </a:lnTo>
                  <a:lnTo>
                    <a:pt x="732" y="666"/>
                  </a:lnTo>
                  <a:lnTo>
                    <a:pt x="734" y="668"/>
                  </a:lnTo>
                  <a:lnTo>
                    <a:pt x="738" y="668"/>
                  </a:lnTo>
                  <a:lnTo>
                    <a:pt x="740" y="666"/>
                  </a:lnTo>
                  <a:lnTo>
                    <a:pt x="742" y="664"/>
                  </a:lnTo>
                  <a:lnTo>
                    <a:pt x="754" y="654"/>
                  </a:lnTo>
                  <a:lnTo>
                    <a:pt x="762" y="654"/>
                  </a:lnTo>
                  <a:lnTo>
                    <a:pt x="764" y="650"/>
                  </a:lnTo>
                  <a:lnTo>
                    <a:pt x="770" y="650"/>
                  </a:lnTo>
                  <a:lnTo>
                    <a:pt x="776" y="650"/>
                  </a:lnTo>
                  <a:lnTo>
                    <a:pt x="776" y="646"/>
                  </a:lnTo>
                  <a:lnTo>
                    <a:pt x="768" y="644"/>
                  </a:lnTo>
                  <a:lnTo>
                    <a:pt x="774" y="642"/>
                  </a:lnTo>
                  <a:lnTo>
                    <a:pt x="776" y="640"/>
                  </a:lnTo>
                  <a:lnTo>
                    <a:pt x="780" y="636"/>
                  </a:lnTo>
                  <a:lnTo>
                    <a:pt x="786" y="636"/>
                  </a:lnTo>
                  <a:lnTo>
                    <a:pt x="792" y="636"/>
                  </a:lnTo>
                  <a:lnTo>
                    <a:pt x="802" y="638"/>
                  </a:lnTo>
                  <a:lnTo>
                    <a:pt x="804" y="636"/>
                  </a:lnTo>
                  <a:lnTo>
                    <a:pt x="806" y="634"/>
                  </a:lnTo>
                  <a:lnTo>
                    <a:pt x="802" y="634"/>
                  </a:lnTo>
                  <a:lnTo>
                    <a:pt x="798" y="632"/>
                  </a:lnTo>
                  <a:lnTo>
                    <a:pt x="796" y="628"/>
                  </a:lnTo>
                  <a:lnTo>
                    <a:pt x="804" y="630"/>
                  </a:lnTo>
                  <a:lnTo>
                    <a:pt x="812" y="630"/>
                  </a:lnTo>
                  <a:lnTo>
                    <a:pt x="814" y="630"/>
                  </a:lnTo>
                  <a:lnTo>
                    <a:pt x="818" y="626"/>
                  </a:lnTo>
                  <a:lnTo>
                    <a:pt x="820" y="624"/>
                  </a:lnTo>
                  <a:lnTo>
                    <a:pt x="828" y="616"/>
                  </a:lnTo>
                  <a:lnTo>
                    <a:pt x="838" y="612"/>
                  </a:lnTo>
                  <a:lnTo>
                    <a:pt x="842" y="612"/>
                  </a:lnTo>
                  <a:lnTo>
                    <a:pt x="862" y="610"/>
                  </a:lnTo>
                  <a:lnTo>
                    <a:pt x="878" y="608"/>
                  </a:lnTo>
                  <a:lnTo>
                    <a:pt x="880" y="606"/>
                  </a:lnTo>
                  <a:lnTo>
                    <a:pt x="882" y="604"/>
                  </a:lnTo>
                  <a:lnTo>
                    <a:pt x="888" y="598"/>
                  </a:lnTo>
                  <a:lnTo>
                    <a:pt x="892" y="596"/>
                  </a:lnTo>
                  <a:lnTo>
                    <a:pt x="894" y="592"/>
                  </a:lnTo>
                  <a:lnTo>
                    <a:pt x="894" y="586"/>
                  </a:lnTo>
                  <a:lnTo>
                    <a:pt x="896" y="584"/>
                  </a:lnTo>
                  <a:lnTo>
                    <a:pt x="900" y="576"/>
                  </a:lnTo>
                  <a:lnTo>
                    <a:pt x="902" y="574"/>
                  </a:lnTo>
                  <a:lnTo>
                    <a:pt x="904" y="574"/>
                  </a:lnTo>
                  <a:lnTo>
                    <a:pt x="904" y="578"/>
                  </a:lnTo>
                  <a:lnTo>
                    <a:pt x="906" y="580"/>
                  </a:lnTo>
                  <a:lnTo>
                    <a:pt x="906" y="578"/>
                  </a:lnTo>
                  <a:lnTo>
                    <a:pt x="908" y="574"/>
                  </a:lnTo>
                  <a:lnTo>
                    <a:pt x="912" y="574"/>
                  </a:lnTo>
                  <a:lnTo>
                    <a:pt x="918" y="578"/>
                  </a:lnTo>
                  <a:lnTo>
                    <a:pt x="920" y="580"/>
                  </a:lnTo>
                  <a:lnTo>
                    <a:pt x="920" y="584"/>
                  </a:lnTo>
                  <a:lnTo>
                    <a:pt x="920" y="596"/>
                  </a:lnTo>
                  <a:lnTo>
                    <a:pt x="920" y="602"/>
                  </a:lnTo>
                  <a:lnTo>
                    <a:pt x="922" y="602"/>
                  </a:lnTo>
                  <a:lnTo>
                    <a:pt x="924" y="602"/>
                  </a:lnTo>
                  <a:lnTo>
                    <a:pt x="924" y="604"/>
                  </a:lnTo>
                  <a:lnTo>
                    <a:pt x="924" y="608"/>
                  </a:lnTo>
                  <a:lnTo>
                    <a:pt x="924" y="610"/>
                  </a:lnTo>
                  <a:lnTo>
                    <a:pt x="926" y="612"/>
                  </a:lnTo>
                  <a:lnTo>
                    <a:pt x="926" y="614"/>
                  </a:lnTo>
                  <a:lnTo>
                    <a:pt x="932" y="618"/>
                  </a:lnTo>
                  <a:lnTo>
                    <a:pt x="936" y="618"/>
                  </a:lnTo>
                  <a:lnTo>
                    <a:pt x="938" y="616"/>
                  </a:lnTo>
                  <a:lnTo>
                    <a:pt x="944" y="616"/>
                  </a:lnTo>
                  <a:lnTo>
                    <a:pt x="942" y="612"/>
                  </a:lnTo>
                  <a:lnTo>
                    <a:pt x="940" y="610"/>
                  </a:lnTo>
                  <a:lnTo>
                    <a:pt x="942" y="610"/>
                  </a:lnTo>
                  <a:lnTo>
                    <a:pt x="944" y="610"/>
                  </a:lnTo>
                  <a:lnTo>
                    <a:pt x="944" y="614"/>
                  </a:lnTo>
                  <a:lnTo>
                    <a:pt x="952" y="606"/>
                  </a:lnTo>
                  <a:lnTo>
                    <a:pt x="958" y="598"/>
                  </a:lnTo>
                  <a:lnTo>
                    <a:pt x="958" y="600"/>
                  </a:lnTo>
                  <a:lnTo>
                    <a:pt x="960" y="600"/>
                  </a:lnTo>
                  <a:lnTo>
                    <a:pt x="962" y="602"/>
                  </a:lnTo>
                  <a:lnTo>
                    <a:pt x="958" y="602"/>
                  </a:lnTo>
                  <a:lnTo>
                    <a:pt x="958" y="606"/>
                  </a:lnTo>
                  <a:lnTo>
                    <a:pt x="956" y="612"/>
                  </a:lnTo>
                  <a:lnTo>
                    <a:pt x="972" y="608"/>
                  </a:lnTo>
                  <a:lnTo>
                    <a:pt x="974" y="610"/>
                  </a:lnTo>
                  <a:lnTo>
                    <a:pt x="974" y="612"/>
                  </a:lnTo>
                  <a:lnTo>
                    <a:pt x="972" y="612"/>
                  </a:lnTo>
                  <a:lnTo>
                    <a:pt x="970" y="614"/>
                  </a:lnTo>
                  <a:lnTo>
                    <a:pt x="970" y="618"/>
                  </a:lnTo>
                  <a:lnTo>
                    <a:pt x="960" y="616"/>
                  </a:lnTo>
                  <a:lnTo>
                    <a:pt x="950" y="620"/>
                  </a:lnTo>
                  <a:lnTo>
                    <a:pt x="950" y="622"/>
                  </a:lnTo>
                  <a:lnTo>
                    <a:pt x="944" y="622"/>
                  </a:lnTo>
                  <a:lnTo>
                    <a:pt x="938" y="632"/>
                  </a:lnTo>
                  <a:lnTo>
                    <a:pt x="938" y="634"/>
                  </a:lnTo>
                  <a:lnTo>
                    <a:pt x="940" y="636"/>
                  </a:lnTo>
                  <a:lnTo>
                    <a:pt x="946" y="640"/>
                  </a:lnTo>
                  <a:lnTo>
                    <a:pt x="948" y="644"/>
                  </a:lnTo>
                  <a:lnTo>
                    <a:pt x="952" y="644"/>
                  </a:lnTo>
                  <a:lnTo>
                    <a:pt x="952" y="642"/>
                  </a:lnTo>
                  <a:lnTo>
                    <a:pt x="954" y="642"/>
                  </a:lnTo>
                  <a:lnTo>
                    <a:pt x="954" y="644"/>
                  </a:lnTo>
                  <a:lnTo>
                    <a:pt x="956" y="646"/>
                  </a:lnTo>
                  <a:lnTo>
                    <a:pt x="964" y="640"/>
                  </a:lnTo>
                  <a:lnTo>
                    <a:pt x="964" y="636"/>
                  </a:lnTo>
                  <a:lnTo>
                    <a:pt x="964" y="632"/>
                  </a:lnTo>
                  <a:lnTo>
                    <a:pt x="966" y="630"/>
                  </a:lnTo>
                  <a:lnTo>
                    <a:pt x="970" y="628"/>
                  </a:lnTo>
                  <a:lnTo>
                    <a:pt x="970" y="630"/>
                  </a:lnTo>
                  <a:lnTo>
                    <a:pt x="972" y="630"/>
                  </a:lnTo>
                  <a:lnTo>
                    <a:pt x="974" y="630"/>
                  </a:lnTo>
                  <a:lnTo>
                    <a:pt x="976" y="624"/>
                  </a:lnTo>
                  <a:lnTo>
                    <a:pt x="980" y="624"/>
                  </a:lnTo>
                  <a:lnTo>
                    <a:pt x="986" y="624"/>
                  </a:lnTo>
                  <a:lnTo>
                    <a:pt x="986" y="622"/>
                  </a:lnTo>
                  <a:lnTo>
                    <a:pt x="992" y="620"/>
                  </a:lnTo>
                  <a:lnTo>
                    <a:pt x="994" y="618"/>
                  </a:lnTo>
                  <a:lnTo>
                    <a:pt x="996" y="616"/>
                  </a:lnTo>
                  <a:lnTo>
                    <a:pt x="996" y="612"/>
                  </a:lnTo>
                  <a:lnTo>
                    <a:pt x="1000" y="612"/>
                  </a:lnTo>
                  <a:lnTo>
                    <a:pt x="996" y="600"/>
                  </a:lnTo>
                  <a:lnTo>
                    <a:pt x="990" y="606"/>
                  </a:lnTo>
                  <a:lnTo>
                    <a:pt x="984" y="606"/>
                  </a:lnTo>
                  <a:lnTo>
                    <a:pt x="980" y="606"/>
                  </a:lnTo>
                  <a:lnTo>
                    <a:pt x="976" y="602"/>
                  </a:lnTo>
                  <a:lnTo>
                    <a:pt x="974" y="602"/>
                  </a:lnTo>
                  <a:lnTo>
                    <a:pt x="972" y="602"/>
                  </a:lnTo>
                  <a:lnTo>
                    <a:pt x="972" y="604"/>
                  </a:lnTo>
                  <a:lnTo>
                    <a:pt x="970" y="604"/>
                  </a:lnTo>
                  <a:lnTo>
                    <a:pt x="970" y="602"/>
                  </a:lnTo>
                  <a:lnTo>
                    <a:pt x="968" y="600"/>
                  </a:lnTo>
                  <a:lnTo>
                    <a:pt x="972" y="600"/>
                  </a:lnTo>
                  <a:lnTo>
                    <a:pt x="972" y="598"/>
                  </a:lnTo>
                  <a:lnTo>
                    <a:pt x="974" y="596"/>
                  </a:lnTo>
                  <a:lnTo>
                    <a:pt x="960" y="592"/>
                  </a:lnTo>
                  <a:lnTo>
                    <a:pt x="962" y="586"/>
                  </a:lnTo>
                  <a:lnTo>
                    <a:pt x="962" y="584"/>
                  </a:lnTo>
                  <a:lnTo>
                    <a:pt x="960" y="582"/>
                  </a:lnTo>
                  <a:lnTo>
                    <a:pt x="962" y="582"/>
                  </a:lnTo>
                  <a:lnTo>
                    <a:pt x="962" y="578"/>
                  </a:lnTo>
                  <a:lnTo>
                    <a:pt x="960" y="580"/>
                  </a:lnTo>
                  <a:lnTo>
                    <a:pt x="958" y="580"/>
                  </a:lnTo>
                  <a:lnTo>
                    <a:pt x="956" y="580"/>
                  </a:lnTo>
                  <a:lnTo>
                    <a:pt x="958" y="576"/>
                  </a:lnTo>
                  <a:lnTo>
                    <a:pt x="958" y="574"/>
                  </a:lnTo>
                  <a:lnTo>
                    <a:pt x="960" y="570"/>
                  </a:lnTo>
                  <a:lnTo>
                    <a:pt x="962" y="566"/>
                  </a:lnTo>
                  <a:lnTo>
                    <a:pt x="962" y="564"/>
                  </a:lnTo>
                  <a:lnTo>
                    <a:pt x="960" y="564"/>
                  </a:lnTo>
                  <a:lnTo>
                    <a:pt x="950" y="566"/>
                  </a:lnTo>
                  <a:lnTo>
                    <a:pt x="944" y="566"/>
                  </a:lnTo>
                  <a:lnTo>
                    <a:pt x="942" y="558"/>
                  </a:lnTo>
                  <a:lnTo>
                    <a:pt x="944" y="558"/>
                  </a:lnTo>
                  <a:lnTo>
                    <a:pt x="946" y="556"/>
                  </a:lnTo>
                  <a:lnTo>
                    <a:pt x="950" y="562"/>
                  </a:lnTo>
                  <a:lnTo>
                    <a:pt x="952" y="560"/>
                  </a:lnTo>
                  <a:lnTo>
                    <a:pt x="956" y="560"/>
                  </a:lnTo>
                  <a:lnTo>
                    <a:pt x="958" y="556"/>
                  </a:lnTo>
                  <a:lnTo>
                    <a:pt x="958" y="552"/>
                  </a:lnTo>
                  <a:lnTo>
                    <a:pt x="964" y="552"/>
                  </a:lnTo>
                  <a:lnTo>
                    <a:pt x="964" y="548"/>
                  </a:lnTo>
                  <a:lnTo>
                    <a:pt x="964" y="542"/>
                  </a:lnTo>
                  <a:lnTo>
                    <a:pt x="966" y="544"/>
                  </a:lnTo>
                  <a:lnTo>
                    <a:pt x="966" y="542"/>
                  </a:lnTo>
                  <a:lnTo>
                    <a:pt x="968" y="540"/>
                  </a:lnTo>
                  <a:lnTo>
                    <a:pt x="964" y="538"/>
                  </a:lnTo>
                  <a:lnTo>
                    <a:pt x="962" y="534"/>
                  </a:lnTo>
                  <a:lnTo>
                    <a:pt x="962" y="532"/>
                  </a:lnTo>
                  <a:lnTo>
                    <a:pt x="956" y="532"/>
                  </a:lnTo>
                  <a:lnTo>
                    <a:pt x="948" y="532"/>
                  </a:lnTo>
                  <a:lnTo>
                    <a:pt x="938" y="534"/>
                  </a:lnTo>
                  <a:lnTo>
                    <a:pt x="930" y="538"/>
                  </a:lnTo>
                  <a:lnTo>
                    <a:pt x="918" y="546"/>
                  </a:lnTo>
                  <a:lnTo>
                    <a:pt x="906" y="556"/>
                  </a:lnTo>
                  <a:lnTo>
                    <a:pt x="896" y="566"/>
                  </a:lnTo>
                  <a:lnTo>
                    <a:pt x="888" y="576"/>
                  </a:lnTo>
                  <a:lnTo>
                    <a:pt x="894" y="568"/>
                  </a:lnTo>
                  <a:lnTo>
                    <a:pt x="896" y="558"/>
                  </a:lnTo>
                  <a:lnTo>
                    <a:pt x="894" y="558"/>
                  </a:lnTo>
                  <a:lnTo>
                    <a:pt x="892" y="558"/>
                  </a:lnTo>
                  <a:lnTo>
                    <a:pt x="894" y="556"/>
                  </a:lnTo>
                  <a:lnTo>
                    <a:pt x="896" y="554"/>
                  </a:lnTo>
                  <a:lnTo>
                    <a:pt x="898" y="554"/>
                  </a:lnTo>
                  <a:lnTo>
                    <a:pt x="902" y="548"/>
                  </a:lnTo>
                  <a:lnTo>
                    <a:pt x="906" y="542"/>
                  </a:lnTo>
                  <a:lnTo>
                    <a:pt x="910" y="542"/>
                  </a:lnTo>
                  <a:lnTo>
                    <a:pt x="912" y="542"/>
                  </a:lnTo>
                  <a:lnTo>
                    <a:pt x="912" y="540"/>
                  </a:lnTo>
                  <a:lnTo>
                    <a:pt x="912" y="536"/>
                  </a:lnTo>
                  <a:lnTo>
                    <a:pt x="916" y="536"/>
                  </a:lnTo>
                  <a:lnTo>
                    <a:pt x="918" y="536"/>
                  </a:lnTo>
                  <a:lnTo>
                    <a:pt x="928" y="526"/>
                  </a:lnTo>
                  <a:lnTo>
                    <a:pt x="932" y="522"/>
                  </a:lnTo>
                  <a:lnTo>
                    <a:pt x="934" y="518"/>
                  </a:lnTo>
                  <a:lnTo>
                    <a:pt x="938" y="516"/>
                  </a:lnTo>
                  <a:lnTo>
                    <a:pt x="950" y="514"/>
                  </a:lnTo>
                  <a:lnTo>
                    <a:pt x="960" y="514"/>
                  </a:lnTo>
                  <a:lnTo>
                    <a:pt x="972" y="516"/>
                  </a:lnTo>
                  <a:lnTo>
                    <a:pt x="980" y="516"/>
                  </a:lnTo>
                  <a:lnTo>
                    <a:pt x="982" y="512"/>
                  </a:lnTo>
                  <a:lnTo>
                    <a:pt x="984" y="512"/>
                  </a:lnTo>
                  <a:lnTo>
                    <a:pt x="988" y="512"/>
                  </a:lnTo>
                  <a:lnTo>
                    <a:pt x="988" y="514"/>
                  </a:lnTo>
                  <a:lnTo>
                    <a:pt x="990" y="516"/>
                  </a:lnTo>
                  <a:lnTo>
                    <a:pt x="992" y="516"/>
                  </a:lnTo>
                  <a:lnTo>
                    <a:pt x="994" y="514"/>
                  </a:lnTo>
                  <a:lnTo>
                    <a:pt x="996" y="512"/>
                  </a:lnTo>
                  <a:lnTo>
                    <a:pt x="1000" y="518"/>
                  </a:lnTo>
                  <a:lnTo>
                    <a:pt x="1006" y="518"/>
                  </a:lnTo>
                  <a:lnTo>
                    <a:pt x="1006" y="514"/>
                  </a:lnTo>
                  <a:lnTo>
                    <a:pt x="1010" y="514"/>
                  </a:lnTo>
                  <a:lnTo>
                    <a:pt x="1012" y="516"/>
                  </a:lnTo>
                  <a:lnTo>
                    <a:pt x="1016" y="516"/>
                  </a:lnTo>
                  <a:lnTo>
                    <a:pt x="1016" y="512"/>
                  </a:lnTo>
                  <a:lnTo>
                    <a:pt x="1020" y="512"/>
                  </a:lnTo>
                  <a:lnTo>
                    <a:pt x="1024" y="512"/>
                  </a:lnTo>
                  <a:lnTo>
                    <a:pt x="1024" y="508"/>
                  </a:lnTo>
                  <a:lnTo>
                    <a:pt x="1026" y="506"/>
                  </a:lnTo>
                  <a:lnTo>
                    <a:pt x="1030" y="504"/>
                  </a:lnTo>
                  <a:lnTo>
                    <a:pt x="1034" y="504"/>
                  </a:lnTo>
                  <a:lnTo>
                    <a:pt x="1036" y="502"/>
                  </a:lnTo>
                  <a:lnTo>
                    <a:pt x="1034" y="496"/>
                  </a:lnTo>
                  <a:lnTo>
                    <a:pt x="1036" y="494"/>
                  </a:lnTo>
                  <a:lnTo>
                    <a:pt x="1038" y="490"/>
                  </a:lnTo>
                  <a:lnTo>
                    <a:pt x="1046" y="488"/>
                  </a:lnTo>
                  <a:lnTo>
                    <a:pt x="1054" y="484"/>
                  </a:lnTo>
                  <a:lnTo>
                    <a:pt x="1054" y="486"/>
                  </a:lnTo>
                  <a:lnTo>
                    <a:pt x="1058" y="486"/>
                  </a:lnTo>
                  <a:lnTo>
                    <a:pt x="1066" y="480"/>
                  </a:lnTo>
                  <a:lnTo>
                    <a:pt x="1074" y="474"/>
                  </a:lnTo>
                  <a:lnTo>
                    <a:pt x="1072" y="454"/>
                  </a:lnTo>
                  <a:lnTo>
                    <a:pt x="1070" y="454"/>
                  </a:lnTo>
                  <a:lnTo>
                    <a:pt x="1068" y="456"/>
                  </a:lnTo>
                  <a:lnTo>
                    <a:pt x="1066" y="456"/>
                  </a:lnTo>
                  <a:lnTo>
                    <a:pt x="1062" y="454"/>
                  </a:lnTo>
                  <a:lnTo>
                    <a:pt x="1058" y="450"/>
                  </a:lnTo>
                  <a:lnTo>
                    <a:pt x="1054" y="446"/>
                  </a:lnTo>
                  <a:lnTo>
                    <a:pt x="1044" y="446"/>
                  </a:lnTo>
                  <a:lnTo>
                    <a:pt x="1046" y="450"/>
                  </a:lnTo>
                  <a:lnTo>
                    <a:pt x="1038" y="452"/>
                  </a:lnTo>
                  <a:lnTo>
                    <a:pt x="1020" y="460"/>
                  </a:lnTo>
                  <a:lnTo>
                    <a:pt x="1020" y="464"/>
                  </a:lnTo>
                  <a:lnTo>
                    <a:pt x="1016" y="464"/>
                  </a:lnTo>
                  <a:lnTo>
                    <a:pt x="1016" y="462"/>
                  </a:lnTo>
                  <a:lnTo>
                    <a:pt x="1016" y="458"/>
                  </a:lnTo>
                  <a:lnTo>
                    <a:pt x="1014" y="456"/>
                  </a:lnTo>
                  <a:lnTo>
                    <a:pt x="1020" y="456"/>
                  </a:lnTo>
                  <a:lnTo>
                    <a:pt x="1026" y="456"/>
                  </a:lnTo>
                  <a:lnTo>
                    <a:pt x="1032" y="452"/>
                  </a:lnTo>
                  <a:lnTo>
                    <a:pt x="1038" y="446"/>
                  </a:lnTo>
                  <a:lnTo>
                    <a:pt x="1042" y="446"/>
                  </a:lnTo>
                  <a:lnTo>
                    <a:pt x="1048" y="444"/>
                  </a:lnTo>
                  <a:lnTo>
                    <a:pt x="1052" y="440"/>
                  </a:lnTo>
                  <a:lnTo>
                    <a:pt x="1054" y="436"/>
                  </a:lnTo>
                  <a:lnTo>
                    <a:pt x="1048" y="438"/>
                  </a:lnTo>
                  <a:lnTo>
                    <a:pt x="1046" y="434"/>
                  </a:lnTo>
                  <a:lnTo>
                    <a:pt x="1048" y="434"/>
                  </a:lnTo>
                  <a:lnTo>
                    <a:pt x="1048" y="432"/>
                  </a:lnTo>
                  <a:lnTo>
                    <a:pt x="1044" y="430"/>
                  </a:lnTo>
                  <a:lnTo>
                    <a:pt x="1044" y="434"/>
                  </a:lnTo>
                  <a:lnTo>
                    <a:pt x="1040" y="434"/>
                  </a:lnTo>
                  <a:lnTo>
                    <a:pt x="1038" y="434"/>
                  </a:lnTo>
                  <a:lnTo>
                    <a:pt x="1036" y="432"/>
                  </a:lnTo>
                  <a:lnTo>
                    <a:pt x="1036" y="428"/>
                  </a:lnTo>
                  <a:lnTo>
                    <a:pt x="1036" y="426"/>
                  </a:lnTo>
                  <a:lnTo>
                    <a:pt x="1026" y="428"/>
                  </a:lnTo>
                  <a:lnTo>
                    <a:pt x="1014" y="426"/>
                  </a:lnTo>
                  <a:lnTo>
                    <a:pt x="1014" y="422"/>
                  </a:lnTo>
                  <a:lnTo>
                    <a:pt x="1016" y="418"/>
                  </a:lnTo>
                  <a:lnTo>
                    <a:pt x="1014" y="416"/>
                  </a:lnTo>
                  <a:lnTo>
                    <a:pt x="1012" y="416"/>
                  </a:lnTo>
                  <a:lnTo>
                    <a:pt x="1010" y="412"/>
                  </a:lnTo>
                  <a:lnTo>
                    <a:pt x="1006" y="410"/>
                  </a:lnTo>
                  <a:lnTo>
                    <a:pt x="1000" y="410"/>
                  </a:lnTo>
                  <a:lnTo>
                    <a:pt x="996" y="400"/>
                  </a:lnTo>
                  <a:lnTo>
                    <a:pt x="994" y="402"/>
                  </a:lnTo>
                  <a:lnTo>
                    <a:pt x="992" y="402"/>
                  </a:lnTo>
                  <a:lnTo>
                    <a:pt x="994" y="394"/>
                  </a:lnTo>
                  <a:lnTo>
                    <a:pt x="992" y="394"/>
                  </a:lnTo>
                  <a:lnTo>
                    <a:pt x="992" y="392"/>
                  </a:lnTo>
                  <a:lnTo>
                    <a:pt x="1004" y="392"/>
                  </a:lnTo>
                  <a:lnTo>
                    <a:pt x="1004" y="386"/>
                  </a:lnTo>
                  <a:lnTo>
                    <a:pt x="994" y="382"/>
                  </a:lnTo>
                  <a:lnTo>
                    <a:pt x="996" y="378"/>
                  </a:lnTo>
                  <a:lnTo>
                    <a:pt x="994" y="374"/>
                  </a:lnTo>
                  <a:lnTo>
                    <a:pt x="992" y="374"/>
                  </a:lnTo>
                  <a:lnTo>
                    <a:pt x="990" y="372"/>
                  </a:lnTo>
                  <a:lnTo>
                    <a:pt x="988" y="370"/>
                  </a:lnTo>
                  <a:lnTo>
                    <a:pt x="986" y="366"/>
                  </a:lnTo>
                  <a:lnTo>
                    <a:pt x="988" y="360"/>
                  </a:lnTo>
                  <a:lnTo>
                    <a:pt x="974" y="360"/>
                  </a:lnTo>
                  <a:lnTo>
                    <a:pt x="984" y="354"/>
                  </a:lnTo>
                  <a:lnTo>
                    <a:pt x="978" y="342"/>
                  </a:lnTo>
                  <a:lnTo>
                    <a:pt x="970" y="342"/>
                  </a:lnTo>
                  <a:lnTo>
                    <a:pt x="970" y="340"/>
                  </a:lnTo>
                  <a:lnTo>
                    <a:pt x="968" y="338"/>
                  </a:lnTo>
                  <a:lnTo>
                    <a:pt x="968" y="334"/>
                  </a:lnTo>
                  <a:lnTo>
                    <a:pt x="968" y="330"/>
                  </a:lnTo>
                  <a:lnTo>
                    <a:pt x="968" y="324"/>
                  </a:lnTo>
                  <a:lnTo>
                    <a:pt x="964" y="322"/>
                  </a:lnTo>
                  <a:lnTo>
                    <a:pt x="964" y="318"/>
                  </a:lnTo>
                  <a:lnTo>
                    <a:pt x="964" y="316"/>
                  </a:lnTo>
                  <a:lnTo>
                    <a:pt x="966" y="314"/>
                  </a:lnTo>
                  <a:lnTo>
                    <a:pt x="960" y="314"/>
                  </a:lnTo>
                  <a:lnTo>
                    <a:pt x="954" y="326"/>
                  </a:lnTo>
                  <a:lnTo>
                    <a:pt x="950" y="338"/>
                  </a:lnTo>
                  <a:lnTo>
                    <a:pt x="948" y="338"/>
                  </a:lnTo>
                  <a:lnTo>
                    <a:pt x="948" y="336"/>
                  </a:lnTo>
                  <a:lnTo>
                    <a:pt x="948" y="334"/>
                  </a:lnTo>
                  <a:lnTo>
                    <a:pt x="946" y="334"/>
                  </a:lnTo>
                  <a:lnTo>
                    <a:pt x="944" y="336"/>
                  </a:lnTo>
                  <a:lnTo>
                    <a:pt x="944" y="340"/>
                  </a:lnTo>
                  <a:lnTo>
                    <a:pt x="944" y="342"/>
                  </a:lnTo>
                  <a:lnTo>
                    <a:pt x="942" y="342"/>
                  </a:lnTo>
                  <a:lnTo>
                    <a:pt x="940" y="340"/>
                  </a:lnTo>
                  <a:lnTo>
                    <a:pt x="938" y="344"/>
                  </a:lnTo>
                  <a:lnTo>
                    <a:pt x="938" y="348"/>
                  </a:lnTo>
                  <a:lnTo>
                    <a:pt x="928" y="354"/>
                  </a:lnTo>
                  <a:lnTo>
                    <a:pt x="920" y="346"/>
                  </a:lnTo>
                  <a:lnTo>
                    <a:pt x="918" y="350"/>
                  </a:lnTo>
                  <a:lnTo>
                    <a:pt x="916" y="350"/>
                  </a:lnTo>
                  <a:lnTo>
                    <a:pt x="914" y="350"/>
                  </a:lnTo>
                  <a:lnTo>
                    <a:pt x="912" y="340"/>
                  </a:lnTo>
                  <a:lnTo>
                    <a:pt x="904" y="340"/>
                  </a:lnTo>
                  <a:lnTo>
                    <a:pt x="896" y="336"/>
                  </a:lnTo>
                  <a:lnTo>
                    <a:pt x="896" y="326"/>
                  </a:lnTo>
                  <a:lnTo>
                    <a:pt x="894" y="316"/>
                  </a:lnTo>
                  <a:lnTo>
                    <a:pt x="896" y="316"/>
                  </a:lnTo>
                  <a:lnTo>
                    <a:pt x="898" y="314"/>
                  </a:lnTo>
                  <a:lnTo>
                    <a:pt x="898" y="312"/>
                  </a:lnTo>
                  <a:lnTo>
                    <a:pt x="896" y="312"/>
                  </a:lnTo>
                  <a:lnTo>
                    <a:pt x="902" y="298"/>
                  </a:lnTo>
                  <a:lnTo>
                    <a:pt x="898" y="300"/>
                  </a:lnTo>
                  <a:lnTo>
                    <a:pt x="896" y="302"/>
                  </a:lnTo>
                  <a:lnTo>
                    <a:pt x="894" y="302"/>
                  </a:lnTo>
                  <a:lnTo>
                    <a:pt x="888" y="300"/>
                  </a:lnTo>
                  <a:lnTo>
                    <a:pt x="888" y="298"/>
                  </a:lnTo>
                  <a:lnTo>
                    <a:pt x="888" y="296"/>
                  </a:lnTo>
                  <a:lnTo>
                    <a:pt x="890" y="296"/>
                  </a:lnTo>
                  <a:lnTo>
                    <a:pt x="892" y="292"/>
                  </a:lnTo>
                  <a:lnTo>
                    <a:pt x="886" y="292"/>
                  </a:lnTo>
                  <a:lnTo>
                    <a:pt x="882" y="292"/>
                  </a:lnTo>
                  <a:lnTo>
                    <a:pt x="876" y="294"/>
                  </a:lnTo>
                  <a:lnTo>
                    <a:pt x="872" y="292"/>
                  </a:lnTo>
                  <a:lnTo>
                    <a:pt x="872" y="286"/>
                  </a:lnTo>
                  <a:lnTo>
                    <a:pt x="868" y="286"/>
                  </a:lnTo>
                  <a:lnTo>
                    <a:pt x="868" y="284"/>
                  </a:lnTo>
                  <a:lnTo>
                    <a:pt x="866" y="280"/>
                  </a:lnTo>
                  <a:lnTo>
                    <a:pt x="860" y="274"/>
                  </a:lnTo>
                  <a:lnTo>
                    <a:pt x="848" y="268"/>
                  </a:lnTo>
                  <a:lnTo>
                    <a:pt x="842" y="270"/>
                  </a:lnTo>
                  <a:lnTo>
                    <a:pt x="838" y="276"/>
                  </a:lnTo>
                  <a:lnTo>
                    <a:pt x="832" y="276"/>
                  </a:lnTo>
                  <a:lnTo>
                    <a:pt x="828" y="276"/>
                  </a:lnTo>
                  <a:lnTo>
                    <a:pt x="828" y="280"/>
                  </a:lnTo>
                  <a:lnTo>
                    <a:pt x="822" y="280"/>
                  </a:lnTo>
                  <a:lnTo>
                    <a:pt x="818" y="278"/>
                  </a:lnTo>
                  <a:lnTo>
                    <a:pt x="806" y="276"/>
                  </a:lnTo>
                  <a:lnTo>
                    <a:pt x="800" y="276"/>
                  </a:lnTo>
                  <a:lnTo>
                    <a:pt x="794" y="278"/>
                  </a:lnTo>
                  <a:lnTo>
                    <a:pt x="792" y="284"/>
                  </a:lnTo>
                  <a:lnTo>
                    <a:pt x="800" y="286"/>
                  </a:lnTo>
                  <a:lnTo>
                    <a:pt x="800" y="288"/>
                  </a:lnTo>
                  <a:lnTo>
                    <a:pt x="796" y="288"/>
                  </a:lnTo>
                  <a:lnTo>
                    <a:pt x="796" y="290"/>
                  </a:lnTo>
                  <a:lnTo>
                    <a:pt x="796" y="292"/>
                  </a:lnTo>
                  <a:lnTo>
                    <a:pt x="798" y="292"/>
                  </a:lnTo>
                  <a:lnTo>
                    <a:pt x="798" y="294"/>
                  </a:lnTo>
                  <a:lnTo>
                    <a:pt x="792" y="302"/>
                  </a:lnTo>
                  <a:lnTo>
                    <a:pt x="790" y="302"/>
                  </a:lnTo>
                  <a:lnTo>
                    <a:pt x="790" y="304"/>
                  </a:lnTo>
                  <a:lnTo>
                    <a:pt x="792" y="306"/>
                  </a:lnTo>
                  <a:lnTo>
                    <a:pt x="798" y="306"/>
                  </a:lnTo>
                  <a:lnTo>
                    <a:pt x="796" y="312"/>
                  </a:lnTo>
                  <a:lnTo>
                    <a:pt x="796" y="314"/>
                  </a:lnTo>
                  <a:lnTo>
                    <a:pt x="796" y="318"/>
                  </a:lnTo>
                  <a:lnTo>
                    <a:pt x="800" y="322"/>
                  </a:lnTo>
                  <a:lnTo>
                    <a:pt x="800" y="324"/>
                  </a:lnTo>
                  <a:lnTo>
                    <a:pt x="800" y="326"/>
                  </a:lnTo>
                  <a:lnTo>
                    <a:pt x="798" y="330"/>
                  </a:lnTo>
                  <a:lnTo>
                    <a:pt x="792" y="328"/>
                  </a:lnTo>
                  <a:lnTo>
                    <a:pt x="794" y="332"/>
                  </a:lnTo>
                  <a:lnTo>
                    <a:pt x="796" y="332"/>
                  </a:lnTo>
                  <a:lnTo>
                    <a:pt x="796" y="336"/>
                  </a:lnTo>
                  <a:lnTo>
                    <a:pt x="790" y="338"/>
                  </a:lnTo>
                  <a:lnTo>
                    <a:pt x="784" y="338"/>
                  </a:lnTo>
                  <a:lnTo>
                    <a:pt x="784" y="350"/>
                  </a:lnTo>
                  <a:lnTo>
                    <a:pt x="790" y="352"/>
                  </a:lnTo>
                  <a:lnTo>
                    <a:pt x="796" y="354"/>
                  </a:lnTo>
                  <a:lnTo>
                    <a:pt x="798" y="358"/>
                  </a:lnTo>
                  <a:lnTo>
                    <a:pt x="800" y="364"/>
                  </a:lnTo>
                  <a:lnTo>
                    <a:pt x="800" y="370"/>
                  </a:lnTo>
                  <a:lnTo>
                    <a:pt x="802" y="376"/>
                  </a:lnTo>
                  <a:lnTo>
                    <a:pt x="806" y="378"/>
                  </a:lnTo>
                  <a:lnTo>
                    <a:pt x="810" y="382"/>
                  </a:lnTo>
                  <a:lnTo>
                    <a:pt x="810" y="388"/>
                  </a:lnTo>
                  <a:lnTo>
                    <a:pt x="806" y="400"/>
                  </a:lnTo>
                  <a:lnTo>
                    <a:pt x="808" y="398"/>
                  </a:lnTo>
                  <a:lnTo>
                    <a:pt x="810" y="396"/>
                  </a:lnTo>
                  <a:lnTo>
                    <a:pt x="812" y="400"/>
                  </a:lnTo>
                  <a:lnTo>
                    <a:pt x="812" y="404"/>
                  </a:lnTo>
                  <a:lnTo>
                    <a:pt x="810" y="404"/>
                  </a:lnTo>
                  <a:lnTo>
                    <a:pt x="806" y="404"/>
                  </a:lnTo>
                  <a:lnTo>
                    <a:pt x="800" y="416"/>
                  </a:lnTo>
                  <a:lnTo>
                    <a:pt x="796" y="420"/>
                  </a:lnTo>
                  <a:lnTo>
                    <a:pt x="790" y="426"/>
                  </a:lnTo>
                  <a:lnTo>
                    <a:pt x="776" y="432"/>
                  </a:lnTo>
                  <a:lnTo>
                    <a:pt x="782" y="464"/>
                  </a:lnTo>
                  <a:lnTo>
                    <a:pt x="782" y="478"/>
                  </a:lnTo>
                  <a:lnTo>
                    <a:pt x="780" y="492"/>
                  </a:lnTo>
                  <a:lnTo>
                    <a:pt x="774" y="492"/>
                  </a:lnTo>
                  <a:lnTo>
                    <a:pt x="772" y="496"/>
                  </a:lnTo>
                  <a:lnTo>
                    <a:pt x="770" y="498"/>
                  </a:lnTo>
                  <a:lnTo>
                    <a:pt x="766" y="498"/>
                  </a:lnTo>
                  <a:lnTo>
                    <a:pt x="760" y="496"/>
                  </a:lnTo>
                  <a:lnTo>
                    <a:pt x="748" y="482"/>
                  </a:lnTo>
                  <a:lnTo>
                    <a:pt x="748" y="480"/>
                  </a:lnTo>
                  <a:lnTo>
                    <a:pt x="748" y="476"/>
                  </a:lnTo>
                  <a:lnTo>
                    <a:pt x="748" y="474"/>
                  </a:lnTo>
                  <a:lnTo>
                    <a:pt x="740" y="470"/>
                  </a:lnTo>
                  <a:lnTo>
                    <a:pt x="740" y="464"/>
                  </a:lnTo>
                  <a:lnTo>
                    <a:pt x="740" y="460"/>
                  </a:lnTo>
                  <a:lnTo>
                    <a:pt x="738" y="458"/>
                  </a:lnTo>
                  <a:lnTo>
                    <a:pt x="738" y="456"/>
                  </a:lnTo>
                  <a:lnTo>
                    <a:pt x="740" y="454"/>
                  </a:lnTo>
                  <a:lnTo>
                    <a:pt x="738" y="450"/>
                  </a:lnTo>
                  <a:lnTo>
                    <a:pt x="740" y="448"/>
                  </a:lnTo>
                  <a:lnTo>
                    <a:pt x="742" y="436"/>
                  </a:lnTo>
                  <a:lnTo>
                    <a:pt x="740" y="434"/>
                  </a:lnTo>
                  <a:lnTo>
                    <a:pt x="738" y="432"/>
                  </a:lnTo>
                  <a:lnTo>
                    <a:pt x="740" y="430"/>
                  </a:lnTo>
                  <a:lnTo>
                    <a:pt x="740" y="432"/>
                  </a:lnTo>
                  <a:lnTo>
                    <a:pt x="742" y="430"/>
                  </a:lnTo>
                  <a:lnTo>
                    <a:pt x="740" y="426"/>
                  </a:lnTo>
                  <a:lnTo>
                    <a:pt x="732" y="422"/>
                  </a:lnTo>
                  <a:lnTo>
                    <a:pt x="724" y="422"/>
                  </a:lnTo>
                  <a:lnTo>
                    <a:pt x="716" y="424"/>
                  </a:lnTo>
                  <a:lnTo>
                    <a:pt x="708" y="424"/>
                  </a:lnTo>
                  <a:lnTo>
                    <a:pt x="702" y="418"/>
                  </a:lnTo>
                  <a:lnTo>
                    <a:pt x="696" y="414"/>
                  </a:lnTo>
                  <a:lnTo>
                    <a:pt x="674" y="408"/>
                  </a:lnTo>
                  <a:lnTo>
                    <a:pt x="672" y="406"/>
                  </a:lnTo>
                  <a:lnTo>
                    <a:pt x="672" y="402"/>
                  </a:lnTo>
                  <a:lnTo>
                    <a:pt x="672" y="398"/>
                  </a:lnTo>
                  <a:lnTo>
                    <a:pt x="670" y="394"/>
                  </a:lnTo>
                  <a:lnTo>
                    <a:pt x="668" y="394"/>
                  </a:lnTo>
                  <a:lnTo>
                    <a:pt x="666" y="394"/>
                  </a:lnTo>
                  <a:lnTo>
                    <a:pt x="660" y="392"/>
                  </a:lnTo>
                  <a:lnTo>
                    <a:pt x="652" y="384"/>
                  </a:lnTo>
                  <a:lnTo>
                    <a:pt x="648" y="384"/>
                  </a:lnTo>
                  <a:lnTo>
                    <a:pt x="644" y="384"/>
                  </a:lnTo>
                  <a:lnTo>
                    <a:pt x="640" y="382"/>
                  </a:lnTo>
                  <a:lnTo>
                    <a:pt x="636" y="380"/>
                  </a:lnTo>
                  <a:lnTo>
                    <a:pt x="630" y="378"/>
                  </a:lnTo>
                  <a:lnTo>
                    <a:pt x="626" y="378"/>
                  </a:lnTo>
                  <a:lnTo>
                    <a:pt x="614" y="382"/>
                  </a:lnTo>
                  <a:lnTo>
                    <a:pt x="610" y="366"/>
                  </a:lnTo>
                  <a:lnTo>
                    <a:pt x="602" y="346"/>
                  </a:lnTo>
                  <a:lnTo>
                    <a:pt x="592" y="348"/>
                  </a:lnTo>
                  <a:lnTo>
                    <a:pt x="588" y="348"/>
                  </a:lnTo>
                  <a:lnTo>
                    <a:pt x="586" y="346"/>
                  </a:lnTo>
                  <a:lnTo>
                    <a:pt x="582" y="338"/>
                  </a:lnTo>
                  <a:lnTo>
                    <a:pt x="578" y="334"/>
                  </a:lnTo>
                  <a:lnTo>
                    <a:pt x="580" y="320"/>
                  </a:lnTo>
                  <a:lnTo>
                    <a:pt x="586" y="316"/>
                  </a:lnTo>
                  <a:lnTo>
                    <a:pt x="586" y="314"/>
                  </a:lnTo>
                  <a:lnTo>
                    <a:pt x="584" y="312"/>
                  </a:lnTo>
                  <a:lnTo>
                    <a:pt x="584" y="310"/>
                  </a:lnTo>
                  <a:lnTo>
                    <a:pt x="584" y="308"/>
                  </a:lnTo>
                  <a:lnTo>
                    <a:pt x="586" y="308"/>
                  </a:lnTo>
                  <a:lnTo>
                    <a:pt x="590" y="308"/>
                  </a:lnTo>
                  <a:lnTo>
                    <a:pt x="590" y="304"/>
                  </a:lnTo>
                  <a:lnTo>
                    <a:pt x="590" y="298"/>
                  </a:lnTo>
                  <a:lnTo>
                    <a:pt x="594" y="296"/>
                  </a:lnTo>
                  <a:lnTo>
                    <a:pt x="596" y="294"/>
                  </a:lnTo>
                  <a:lnTo>
                    <a:pt x="598" y="290"/>
                  </a:lnTo>
                  <a:lnTo>
                    <a:pt x="598" y="288"/>
                  </a:lnTo>
                  <a:lnTo>
                    <a:pt x="602" y="290"/>
                  </a:lnTo>
                  <a:lnTo>
                    <a:pt x="606" y="288"/>
                  </a:lnTo>
                  <a:lnTo>
                    <a:pt x="606" y="284"/>
                  </a:lnTo>
                  <a:lnTo>
                    <a:pt x="606" y="280"/>
                  </a:lnTo>
                  <a:lnTo>
                    <a:pt x="608" y="278"/>
                  </a:lnTo>
                  <a:lnTo>
                    <a:pt x="610" y="276"/>
                  </a:lnTo>
                  <a:lnTo>
                    <a:pt x="612" y="278"/>
                  </a:lnTo>
                  <a:lnTo>
                    <a:pt x="614" y="278"/>
                  </a:lnTo>
                  <a:lnTo>
                    <a:pt x="616" y="278"/>
                  </a:lnTo>
                  <a:lnTo>
                    <a:pt x="616" y="276"/>
                  </a:lnTo>
                  <a:lnTo>
                    <a:pt x="612" y="274"/>
                  </a:lnTo>
                  <a:lnTo>
                    <a:pt x="620" y="270"/>
                  </a:lnTo>
                  <a:lnTo>
                    <a:pt x="618" y="270"/>
                  </a:lnTo>
                  <a:lnTo>
                    <a:pt x="616" y="268"/>
                  </a:lnTo>
                  <a:lnTo>
                    <a:pt x="620" y="268"/>
                  </a:lnTo>
                  <a:lnTo>
                    <a:pt x="622" y="268"/>
                  </a:lnTo>
                  <a:lnTo>
                    <a:pt x="624" y="270"/>
                  </a:lnTo>
                  <a:lnTo>
                    <a:pt x="628" y="270"/>
                  </a:lnTo>
                  <a:lnTo>
                    <a:pt x="632" y="268"/>
                  </a:lnTo>
                  <a:lnTo>
                    <a:pt x="636" y="264"/>
                  </a:lnTo>
                  <a:lnTo>
                    <a:pt x="636" y="262"/>
                  </a:lnTo>
                  <a:lnTo>
                    <a:pt x="636" y="260"/>
                  </a:lnTo>
                  <a:lnTo>
                    <a:pt x="638" y="258"/>
                  </a:lnTo>
                  <a:lnTo>
                    <a:pt x="632" y="254"/>
                  </a:lnTo>
                  <a:lnTo>
                    <a:pt x="632" y="250"/>
                  </a:lnTo>
                  <a:lnTo>
                    <a:pt x="636" y="252"/>
                  </a:lnTo>
                  <a:lnTo>
                    <a:pt x="640" y="252"/>
                  </a:lnTo>
                  <a:lnTo>
                    <a:pt x="642" y="238"/>
                  </a:lnTo>
                  <a:lnTo>
                    <a:pt x="650" y="238"/>
                  </a:lnTo>
                  <a:lnTo>
                    <a:pt x="650" y="234"/>
                  </a:lnTo>
                  <a:lnTo>
                    <a:pt x="652" y="234"/>
                  </a:lnTo>
                  <a:lnTo>
                    <a:pt x="658" y="234"/>
                  </a:lnTo>
                  <a:lnTo>
                    <a:pt x="658" y="236"/>
                  </a:lnTo>
                  <a:lnTo>
                    <a:pt x="662" y="238"/>
                  </a:lnTo>
                  <a:lnTo>
                    <a:pt x="670" y="234"/>
                  </a:lnTo>
                  <a:lnTo>
                    <a:pt x="674" y="232"/>
                  </a:lnTo>
                  <a:lnTo>
                    <a:pt x="676" y="232"/>
                  </a:lnTo>
                  <a:lnTo>
                    <a:pt x="676" y="228"/>
                  </a:lnTo>
                  <a:lnTo>
                    <a:pt x="674" y="224"/>
                  </a:lnTo>
                  <a:lnTo>
                    <a:pt x="676" y="222"/>
                  </a:lnTo>
                  <a:lnTo>
                    <a:pt x="676" y="220"/>
                  </a:lnTo>
                  <a:lnTo>
                    <a:pt x="678" y="220"/>
                  </a:lnTo>
                  <a:lnTo>
                    <a:pt x="680" y="218"/>
                  </a:lnTo>
                  <a:lnTo>
                    <a:pt x="678" y="216"/>
                  </a:lnTo>
                  <a:lnTo>
                    <a:pt x="660" y="214"/>
                  </a:lnTo>
                  <a:lnTo>
                    <a:pt x="638" y="214"/>
                  </a:lnTo>
                  <a:lnTo>
                    <a:pt x="648" y="210"/>
                  </a:lnTo>
                  <a:lnTo>
                    <a:pt x="650" y="202"/>
                  </a:lnTo>
                  <a:lnTo>
                    <a:pt x="652" y="204"/>
                  </a:lnTo>
                  <a:lnTo>
                    <a:pt x="652" y="206"/>
                  </a:lnTo>
                  <a:lnTo>
                    <a:pt x="662" y="206"/>
                  </a:lnTo>
                  <a:lnTo>
                    <a:pt x="670" y="208"/>
                  </a:lnTo>
                  <a:lnTo>
                    <a:pt x="676" y="210"/>
                  </a:lnTo>
                  <a:lnTo>
                    <a:pt x="684" y="216"/>
                  </a:lnTo>
                  <a:lnTo>
                    <a:pt x="684" y="214"/>
                  </a:lnTo>
                  <a:lnTo>
                    <a:pt x="684" y="210"/>
                  </a:lnTo>
                  <a:lnTo>
                    <a:pt x="690" y="206"/>
                  </a:lnTo>
                  <a:lnTo>
                    <a:pt x="686" y="192"/>
                  </a:lnTo>
                  <a:lnTo>
                    <a:pt x="698" y="190"/>
                  </a:lnTo>
                  <a:lnTo>
                    <a:pt x="700" y="192"/>
                  </a:lnTo>
                  <a:lnTo>
                    <a:pt x="702" y="196"/>
                  </a:lnTo>
                  <a:lnTo>
                    <a:pt x="706" y="200"/>
                  </a:lnTo>
                  <a:lnTo>
                    <a:pt x="710" y="200"/>
                  </a:lnTo>
                  <a:lnTo>
                    <a:pt x="716" y="200"/>
                  </a:lnTo>
                  <a:lnTo>
                    <a:pt x="718" y="198"/>
                  </a:lnTo>
                  <a:lnTo>
                    <a:pt x="716" y="196"/>
                  </a:lnTo>
                  <a:lnTo>
                    <a:pt x="710" y="192"/>
                  </a:lnTo>
                  <a:lnTo>
                    <a:pt x="710" y="190"/>
                  </a:lnTo>
                  <a:lnTo>
                    <a:pt x="714" y="190"/>
                  </a:lnTo>
                  <a:lnTo>
                    <a:pt x="714" y="188"/>
                  </a:lnTo>
                  <a:lnTo>
                    <a:pt x="716" y="188"/>
                  </a:lnTo>
                  <a:lnTo>
                    <a:pt x="716" y="190"/>
                  </a:lnTo>
                  <a:lnTo>
                    <a:pt x="724" y="194"/>
                  </a:lnTo>
                  <a:lnTo>
                    <a:pt x="728" y="190"/>
                  </a:lnTo>
                  <a:lnTo>
                    <a:pt x="732" y="186"/>
                  </a:lnTo>
                  <a:lnTo>
                    <a:pt x="734" y="186"/>
                  </a:lnTo>
                  <a:lnTo>
                    <a:pt x="738" y="186"/>
                  </a:lnTo>
                  <a:lnTo>
                    <a:pt x="740" y="182"/>
                  </a:lnTo>
                  <a:lnTo>
                    <a:pt x="750" y="178"/>
                  </a:lnTo>
                  <a:lnTo>
                    <a:pt x="760" y="174"/>
                  </a:lnTo>
                  <a:lnTo>
                    <a:pt x="760" y="168"/>
                  </a:lnTo>
                  <a:lnTo>
                    <a:pt x="760" y="164"/>
                  </a:lnTo>
                  <a:lnTo>
                    <a:pt x="754" y="162"/>
                  </a:lnTo>
                  <a:lnTo>
                    <a:pt x="748" y="158"/>
                  </a:lnTo>
                  <a:lnTo>
                    <a:pt x="744" y="152"/>
                  </a:lnTo>
                  <a:lnTo>
                    <a:pt x="742" y="150"/>
                  </a:lnTo>
                  <a:lnTo>
                    <a:pt x="744" y="144"/>
                  </a:lnTo>
                  <a:lnTo>
                    <a:pt x="746" y="144"/>
                  </a:lnTo>
                  <a:lnTo>
                    <a:pt x="746" y="142"/>
                  </a:lnTo>
                  <a:lnTo>
                    <a:pt x="748" y="142"/>
                  </a:lnTo>
                  <a:lnTo>
                    <a:pt x="750" y="140"/>
                  </a:lnTo>
                  <a:lnTo>
                    <a:pt x="752" y="138"/>
                  </a:lnTo>
                  <a:lnTo>
                    <a:pt x="748" y="138"/>
                  </a:lnTo>
                  <a:lnTo>
                    <a:pt x="746" y="136"/>
                  </a:lnTo>
                  <a:lnTo>
                    <a:pt x="748" y="132"/>
                  </a:lnTo>
                  <a:lnTo>
                    <a:pt x="752" y="126"/>
                  </a:lnTo>
                  <a:lnTo>
                    <a:pt x="752" y="124"/>
                  </a:lnTo>
                  <a:lnTo>
                    <a:pt x="752" y="122"/>
                  </a:lnTo>
                  <a:lnTo>
                    <a:pt x="752" y="120"/>
                  </a:lnTo>
                  <a:lnTo>
                    <a:pt x="748" y="122"/>
                  </a:lnTo>
                  <a:lnTo>
                    <a:pt x="746" y="124"/>
                  </a:lnTo>
                  <a:lnTo>
                    <a:pt x="742" y="122"/>
                  </a:lnTo>
                  <a:lnTo>
                    <a:pt x="740" y="122"/>
                  </a:lnTo>
                  <a:lnTo>
                    <a:pt x="736" y="108"/>
                  </a:lnTo>
                  <a:lnTo>
                    <a:pt x="720" y="108"/>
                  </a:lnTo>
                  <a:lnTo>
                    <a:pt x="704" y="106"/>
                  </a:lnTo>
                  <a:lnTo>
                    <a:pt x="708" y="120"/>
                  </a:lnTo>
                  <a:lnTo>
                    <a:pt x="712" y="132"/>
                  </a:lnTo>
                  <a:lnTo>
                    <a:pt x="710" y="132"/>
                  </a:lnTo>
                  <a:lnTo>
                    <a:pt x="710" y="136"/>
                  </a:lnTo>
                  <a:lnTo>
                    <a:pt x="706" y="134"/>
                  </a:lnTo>
                  <a:lnTo>
                    <a:pt x="704" y="136"/>
                  </a:lnTo>
                  <a:lnTo>
                    <a:pt x="702" y="150"/>
                  </a:lnTo>
                  <a:lnTo>
                    <a:pt x="698" y="150"/>
                  </a:lnTo>
                  <a:lnTo>
                    <a:pt x="692" y="164"/>
                  </a:lnTo>
                  <a:lnTo>
                    <a:pt x="688" y="168"/>
                  </a:lnTo>
                  <a:lnTo>
                    <a:pt x="684" y="174"/>
                  </a:lnTo>
                  <a:lnTo>
                    <a:pt x="686" y="174"/>
                  </a:lnTo>
                  <a:lnTo>
                    <a:pt x="684" y="174"/>
                  </a:lnTo>
                  <a:lnTo>
                    <a:pt x="676" y="174"/>
                  </a:lnTo>
                  <a:lnTo>
                    <a:pt x="674" y="172"/>
                  </a:lnTo>
                  <a:lnTo>
                    <a:pt x="674" y="170"/>
                  </a:lnTo>
                  <a:lnTo>
                    <a:pt x="672" y="164"/>
                  </a:lnTo>
                  <a:lnTo>
                    <a:pt x="670" y="162"/>
                  </a:lnTo>
                  <a:lnTo>
                    <a:pt x="666" y="160"/>
                  </a:lnTo>
                  <a:lnTo>
                    <a:pt x="664" y="156"/>
                  </a:lnTo>
                  <a:lnTo>
                    <a:pt x="660" y="150"/>
                  </a:lnTo>
                  <a:lnTo>
                    <a:pt x="664" y="146"/>
                  </a:lnTo>
                  <a:lnTo>
                    <a:pt x="666" y="142"/>
                  </a:lnTo>
                  <a:lnTo>
                    <a:pt x="670" y="132"/>
                  </a:lnTo>
                  <a:lnTo>
                    <a:pt x="672" y="130"/>
                  </a:lnTo>
                  <a:lnTo>
                    <a:pt x="674" y="130"/>
                  </a:lnTo>
                  <a:lnTo>
                    <a:pt x="672" y="130"/>
                  </a:lnTo>
                  <a:lnTo>
                    <a:pt x="670" y="128"/>
                  </a:lnTo>
                  <a:lnTo>
                    <a:pt x="668" y="124"/>
                  </a:lnTo>
                  <a:lnTo>
                    <a:pt x="666" y="118"/>
                  </a:lnTo>
                  <a:lnTo>
                    <a:pt x="656" y="122"/>
                  </a:lnTo>
                  <a:lnTo>
                    <a:pt x="654" y="142"/>
                  </a:lnTo>
                  <a:lnTo>
                    <a:pt x="650" y="142"/>
                  </a:lnTo>
                  <a:lnTo>
                    <a:pt x="648" y="142"/>
                  </a:lnTo>
                  <a:lnTo>
                    <a:pt x="648" y="146"/>
                  </a:lnTo>
                  <a:lnTo>
                    <a:pt x="648" y="148"/>
                  </a:lnTo>
                  <a:lnTo>
                    <a:pt x="642" y="148"/>
                  </a:lnTo>
                  <a:lnTo>
                    <a:pt x="642" y="146"/>
                  </a:lnTo>
                  <a:lnTo>
                    <a:pt x="644" y="142"/>
                  </a:lnTo>
                  <a:lnTo>
                    <a:pt x="640" y="138"/>
                  </a:lnTo>
                  <a:lnTo>
                    <a:pt x="640" y="132"/>
                  </a:lnTo>
                  <a:lnTo>
                    <a:pt x="638" y="126"/>
                  </a:lnTo>
                  <a:lnTo>
                    <a:pt x="636" y="122"/>
                  </a:lnTo>
                  <a:lnTo>
                    <a:pt x="632" y="120"/>
                  </a:lnTo>
                  <a:lnTo>
                    <a:pt x="628" y="120"/>
                  </a:lnTo>
                  <a:lnTo>
                    <a:pt x="624" y="120"/>
                  </a:lnTo>
                  <a:lnTo>
                    <a:pt x="620" y="118"/>
                  </a:lnTo>
                  <a:lnTo>
                    <a:pt x="614" y="110"/>
                  </a:lnTo>
                  <a:lnTo>
                    <a:pt x="624" y="100"/>
                  </a:lnTo>
                  <a:lnTo>
                    <a:pt x="626" y="98"/>
                  </a:lnTo>
                  <a:lnTo>
                    <a:pt x="624" y="98"/>
                  </a:lnTo>
                  <a:lnTo>
                    <a:pt x="620" y="96"/>
                  </a:lnTo>
                  <a:lnTo>
                    <a:pt x="618" y="100"/>
                  </a:lnTo>
                  <a:lnTo>
                    <a:pt x="616" y="100"/>
                  </a:lnTo>
                  <a:lnTo>
                    <a:pt x="618" y="96"/>
                  </a:lnTo>
                  <a:lnTo>
                    <a:pt x="618" y="92"/>
                  </a:lnTo>
                  <a:lnTo>
                    <a:pt x="630" y="94"/>
                  </a:lnTo>
                  <a:lnTo>
                    <a:pt x="630" y="92"/>
                  </a:lnTo>
                  <a:lnTo>
                    <a:pt x="632" y="90"/>
                  </a:lnTo>
                  <a:lnTo>
                    <a:pt x="628" y="88"/>
                  </a:lnTo>
                  <a:lnTo>
                    <a:pt x="626" y="90"/>
                  </a:lnTo>
                  <a:lnTo>
                    <a:pt x="626" y="86"/>
                  </a:lnTo>
                  <a:lnTo>
                    <a:pt x="618" y="84"/>
                  </a:lnTo>
                  <a:lnTo>
                    <a:pt x="616" y="80"/>
                  </a:lnTo>
                  <a:lnTo>
                    <a:pt x="612" y="76"/>
                  </a:lnTo>
                  <a:lnTo>
                    <a:pt x="606" y="74"/>
                  </a:lnTo>
                  <a:lnTo>
                    <a:pt x="600" y="72"/>
                  </a:lnTo>
                  <a:lnTo>
                    <a:pt x="600" y="68"/>
                  </a:lnTo>
                  <a:lnTo>
                    <a:pt x="590" y="64"/>
                  </a:lnTo>
                  <a:lnTo>
                    <a:pt x="590" y="60"/>
                  </a:lnTo>
                  <a:lnTo>
                    <a:pt x="588" y="62"/>
                  </a:lnTo>
                  <a:lnTo>
                    <a:pt x="586" y="62"/>
                  </a:lnTo>
                  <a:lnTo>
                    <a:pt x="590" y="50"/>
                  </a:lnTo>
                  <a:lnTo>
                    <a:pt x="594" y="50"/>
                  </a:lnTo>
                  <a:lnTo>
                    <a:pt x="594" y="46"/>
                  </a:lnTo>
                  <a:lnTo>
                    <a:pt x="592" y="44"/>
                  </a:lnTo>
                  <a:lnTo>
                    <a:pt x="590" y="42"/>
                  </a:lnTo>
                  <a:lnTo>
                    <a:pt x="594" y="38"/>
                  </a:lnTo>
                  <a:lnTo>
                    <a:pt x="606" y="36"/>
                  </a:lnTo>
                  <a:lnTo>
                    <a:pt x="616" y="34"/>
                  </a:lnTo>
                  <a:lnTo>
                    <a:pt x="622" y="32"/>
                  </a:lnTo>
                  <a:lnTo>
                    <a:pt x="628" y="32"/>
                  </a:lnTo>
                  <a:lnTo>
                    <a:pt x="632" y="28"/>
                  </a:lnTo>
                  <a:lnTo>
                    <a:pt x="634" y="22"/>
                  </a:lnTo>
                  <a:lnTo>
                    <a:pt x="640" y="8"/>
                  </a:lnTo>
                  <a:lnTo>
                    <a:pt x="630" y="6"/>
                  </a:lnTo>
                  <a:lnTo>
                    <a:pt x="622" y="8"/>
                  </a:lnTo>
                  <a:lnTo>
                    <a:pt x="616" y="8"/>
                  </a:lnTo>
                  <a:lnTo>
                    <a:pt x="616" y="4"/>
                  </a:lnTo>
                  <a:lnTo>
                    <a:pt x="606" y="2"/>
                  </a:lnTo>
                  <a:lnTo>
                    <a:pt x="600" y="0"/>
                  </a:lnTo>
                  <a:lnTo>
                    <a:pt x="594" y="0"/>
                  </a:lnTo>
                  <a:lnTo>
                    <a:pt x="592" y="4"/>
                  </a:lnTo>
                  <a:lnTo>
                    <a:pt x="576" y="4"/>
                  </a:lnTo>
                  <a:lnTo>
                    <a:pt x="576" y="10"/>
                  </a:lnTo>
                  <a:lnTo>
                    <a:pt x="572" y="12"/>
                  </a:lnTo>
                  <a:lnTo>
                    <a:pt x="574" y="30"/>
                  </a:lnTo>
                  <a:lnTo>
                    <a:pt x="580" y="38"/>
                  </a:lnTo>
                  <a:lnTo>
                    <a:pt x="578" y="38"/>
                  </a:lnTo>
                  <a:lnTo>
                    <a:pt x="576" y="42"/>
                  </a:lnTo>
                  <a:lnTo>
                    <a:pt x="582" y="46"/>
                  </a:lnTo>
                  <a:lnTo>
                    <a:pt x="582" y="56"/>
                  </a:lnTo>
                  <a:lnTo>
                    <a:pt x="580" y="58"/>
                  </a:lnTo>
                  <a:lnTo>
                    <a:pt x="578" y="60"/>
                  </a:lnTo>
                  <a:lnTo>
                    <a:pt x="574" y="62"/>
                  </a:lnTo>
                  <a:lnTo>
                    <a:pt x="574" y="66"/>
                  </a:lnTo>
                  <a:lnTo>
                    <a:pt x="574" y="68"/>
                  </a:lnTo>
                  <a:lnTo>
                    <a:pt x="578" y="68"/>
                  </a:lnTo>
                  <a:lnTo>
                    <a:pt x="578" y="72"/>
                  </a:lnTo>
                  <a:lnTo>
                    <a:pt x="574" y="70"/>
                  </a:lnTo>
                  <a:lnTo>
                    <a:pt x="570" y="68"/>
                  </a:lnTo>
                  <a:lnTo>
                    <a:pt x="566" y="80"/>
                  </a:lnTo>
                  <a:lnTo>
                    <a:pt x="566" y="86"/>
                  </a:lnTo>
                  <a:lnTo>
                    <a:pt x="568" y="92"/>
                  </a:lnTo>
                  <a:lnTo>
                    <a:pt x="562" y="92"/>
                  </a:lnTo>
                  <a:lnTo>
                    <a:pt x="562" y="94"/>
                  </a:lnTo>
                  <a:lnTo>
                    <a:pt x="572" y="104"/>
                  </a:lnTo>
                  <a:lnTo>
                    <a:pt x="570" y="106"/>
                  </a:lnTo>
                  <a:lnTo>
                    <a:pt x="568" y="108"/>
                  </a:lnTo>
                  <a:lnTo>
                    <a:pt x="570" y="110"/>
                  </a:lnTo>
                  <a:lnTo>
                    <a:pt x="574" y="110"/>
                  </a:lnTo>
                  <a:lnTo>
                    <a:pt x="574" y="112"/>
                  </a:lnTo>
                  <a:lnTo>
                    <a:pt x="576" y="112"/>
                  </a:lnTo>
                  <a:lnTo>
                    <a:pt x="576" y="108"/>
                  </a:lnTo>
                  <a:lnTo>
                    <a:pt x="576" y="104"/>
                  </a:lnTo>
                  <a:lnTo>
                    <a:pt x="580" y="104"/>
                  </a:lnTo>
                  <a:lnTo>
                    <a:pt x="582" y="104"/>
                  </a:lnTo>
                  <a:lnTo>
                    <a:pt x="588" y="112"/>
                  </a:lnTo>
                  <a:lnTo>
                    <a:pt x="594" y="114"/>
                  </a:lnTo>
                  <a:lnTo>
                    <a:pt x="600" y="112"/>
                  </a:lnTo>
                  <a:lnTo>
                    <a:pt x="610" y="108"/>
                  </a:lnTo>
                  <a:lnTo>
                    <a:pt x="610" y="112"/>
                  </a:lnTo>
                  <a:lnTo>
                    <a:pt x="604" y="114"/>
                  </a:lnTo>
                  <a:lnTo>
                    <a:pt x="602" y="114"/>
                  </a:lnTo>
                  <a:lnTo>
                    <a:pt x="600" y="118"/>
                  </a:lnTo>
                  <a:lnTo>
                    <a:pt x="602" y="124"/>
                  </a:lnTo>
                  <a:lnTo>
                    <a:pt x="596" y="122"/>
                  </a:lnTo>
                  <a:lnTo>
                    <a:pt x="590" y="122"/>
                  </a:lnTo>
                  <a:lnTo>
                    <a:pt x="588" y="138"/>
                  </a:lnTo>
                  <a:lnTo>
                    <a:pt x="592" y="136"/>
                  </a:lnTo>
                  <a:lnTo>
                    <a:pt x="598" y="136"/>
                  </a:lnTo>
                  <a:lnTo>
                    <a:pt x="598" y="138"/>
                  </a:lnTo>
                  <a:lnTo>
                    <a:pt x="600" y="142"/>
                  </a:lnTo>
                  <a:lnTo>
                    <a:pt x="594" y="142"/>
                  </a:lnTo>
                  <a:lnTo>
                    <a:pt x="590" y="142"/>
                  </a:lnTo>
                  <a:lnTo>
                    <a:pt x="590" y="144"/>
                  </a:lnTo>
                  <a:lnTo>
                    <a:pt x="582" y="150"/>
                  </a:lnTo>
                  <a:lnTo>
                    <a:pt x="574" y="158"/>
                  </a:lnTo>
                  <a:lnTo>
                    <a:pt x="570" y="164"/>
                  </a:lnTo>
                  <a:lnTo>
                    <a:pt x="570" y="168"/>
                  </a:lnTo>
                  <a:lnTo>
                    <a:pt x="572" y="172"/>
                  </a:lnTo>
                  <a:lnTo>
                    <a:pt x="576" y="176"/>
                  </a:lnTo>
                  <a:lnTo>
                    <a:pt x="576" y="178"/>
                  </a:lnTo>
                  <a:lnTo>
                    <a:pt x="574" y="180"/>
                  </a:lnTo>
                  <a:lnTo>
                    <a:pt x="564" y="174"/>
                  </a:lnTo>
                  <a:lnTo>
                    <a:pt x="560" y="168"/>
                  </a:lnTo>
                  <a:lnTo>
                    <a:pt x="558" y="162"/>
                  </a:lnTo>
                  <a:lnTo>
                    <a:pt x="558" y="146"/>
                  </a:lnTo>
                  <a:lnTo>
                    <a:pt x="556" y="148"/>
                  </a:lnTo>
                  <a:lnTo>
                    <a:pt x="554" y="148"/>
                  </a:lnTo>
                  <a:lnTo>
                    <a:pt x="554" y="150"/>
                  </a:lnTo>
                  <a:lnTo>
                    <a:pt x="552" y="150"/>
                  </a:lnTo>
                  <a:lnTo>
                    <a:pt x="540" y="140"/>
                  </a:lnTo>
                  <a:lnTo>
                    <a:pt x="536" y="146"/>
                  </a:lnTo>
                  <a:lnTo>
                    <a:pt x="536" y="152"/>
                  </a:lnTo>
                  <a:lnTo>
                    <a:pt x="538" y="156"/>
                  </a:lnTo>
                  <a:lnTo>
                    <a:pt x="528" y="160"/>
                  </a:lnTo>
                  <a:lnTo>
                    <a:pt x="522" y="160"/>
                  </a:lnTo>
                  <a:lnTo>
                    <a:pt x="514" y="158"/>
                  </a:lnTo>
                  <a:lnTo>
                    <a:pt x="514" y="154"/>
                  </a:lnTo>
                  <a:lnTo>
                    <a:pt x="508" y="156"/>
                  </a:lnTo>
                  <a:lnTo>
                    <a:pt x="504" y="158"/>
                  </a:lnTo>
                  <a:lnTo>
                    <a:pt x="500" y="160"/>
                  </a:lnTo>
                  <a:lnTo>
                    <a:pt x="496" y="162"/>
                  </a:lnTo>
                  <a:lnTo>
                    <a:pt x="494" y="158"/>
                  </a:lnTo>
                  <a:lnTo>
                    <a:pt x="488" y="158"/>
                  </a:lnTo>
                  <a:lnTo>
                    <a:pt x="484" y="158"/>
                  </a:lnTo>
                  <a:lnTo>
                    <a:pt x="480" y="156"/>
                  </a:lnTo>
                  <a:lnTo>
                    <a:pt x="476" y="152"/>
                  </a:lnTo>
                  <a:lnTo>
                    <a:pt x="472" y="148"/>
                  </a:lnTo>
                  <a:lnTo>
                    <a:pt x="470" y="150"/>
                  </a:lnTo>
                  <a:lnTo>
                    <a:pt x="466" y="152"/>
                  </a:lnTo>
                  <a:lnTo>
                    <a:pt x="466" y="150"/>
                  </a:lnTo>
                  <a:lnTo>
                    <a:pt x="466" y="152"/>
                  </a:lnTo>
                  <a:lnTo>
                    <a:pt x="462" y="154"/>
                  </a:lnTo>
                  <a:lnTo>
                    <a:pt x="462" y="152"/>
                  </a:lnTo>
                  <a:lnTo>
                    <a:pt x="464" y="148"/>
                  </a:lnTo>
                  <a:lnTo>
                    <a:pt x="464" y="146"/>
                  </a:lnTo>
                  <a:lnTo>
                    <a:pt x="458" y="144"/>
                  </a:lnTo>
                  <a:lnTo>
                    <a:pt x="456" y="148"/>
                  </a:lnTo>
                  <a:lnTo>
                    <a:pt x="452" y="148"/>
                  </a:lnTo>
                  <a:lnTo>
                    <a:pt x="446" y="132"/>
                  </a:lnTo>
                  <a:lnTo>
                    <a:pt x="412" y="134"/>
                  </a:lnTo>
                  <a:lnTo>
                    <a:pt x="408" y="142"/>
                  </a:lnTo>
                  <a:lnTo>
                    <a:pt x="406" y="150"/>
                  </a:lnTo>
                  <a:lnTo>
                    <a:pt x="412" y="148"/>
                  </a:lnTo>
                  <a:lnTo>
                    <a:pt x="410" y="150"/>
                  </a:lnTo>
                  <a:lnTo>
                    <a:pt x="412" y="150"/>
                  </a:lnTo>
                  <a:lnTo>
                    <a:pt x="416" y="150"/>
                  </a:lnTo>
                  <a:lnTo>
                    <a:pt x="414" y="144"/>
                  </a:lnTo>
                  <a:lnTo>
                    <a:pt x="416" y="144"/>
                  </a:lnTo>
                  <a:lnTo>
                    <a:pt x="418" y="146"/>
                  </a:lnTo>
                  <a:lnTo>
                    <a:pt x="420" y="146"/>
                  </a:lnTo>
                  <a:lnTo>
                    <a:pt x="424" y="142"/>
                  </a:lnTo>
                  <a:lnTo>
                    <a:pt x="428" y="142"/>
                  </a:lnTo>
                  <a:lnTo>
                    <a:pt x="434" y="142"/>
                  </a:lnTo>
                  <a:lnTo>
                    <a:pt x="410" y="160"/>
                  </a:lnTo>
                  <a:lnTo>
                    <a:pt x="414" y="168"/>
                  </a:lnTo>
                  <a:lnTo>
                    <a:pt x="414" y="170"/>
                  </a:lnTo>
                  <a:lnTo>
                    <a:pt x="412" y="172"/>
                  </a:lnTo>
                  <a:lnTo>
                    <a:pt x="412" y="174"/>
                  </a:lnTo>
                  <a:lnTo>
                    <a:pt x="414" y="176"/>
                  </a:lnTo>
                  <a:lnTo>
                    <a:pt x="416" y="178"/>
                  </a:lnTo>
                  <a:lnTo>
                    <a:pt x="418" y="178"/>
                  </a:lnTo>
                  <a:lnTo>
                    <a:pt x="416" y="178"/>
                  </a:lnTo>
                  <a:lnTo>
                    <a:pt x="414" y="180"/>
                  </a:lnTo>
                  <a:lnTo>
                    <a:pt x="412" y="186"/>
                  </a:lnTo>
                  <a:lnTo>
                    <a:pt x="408" y="184"/>
                  </a:lnTo>
                  <a:lnTo>
                    <a:pt x="406" y="182"/>
                  </a:lnTo>
                  <a:lnTo>
                    <a:pt x="404" y="170"/>
                  </a:lnTo>
                  <a:lnTo>
                    <a:pt x="404" y="166"/>
                  </a:lnTo>
                  <a:lnTo>
                    <a:pt x="402" y="168"/>
                  </a:lnTo>
                  <a:lnTo>
                    <a:pt x="400" y="174"/>
                  </a:lnTo>
                  <a:lnTo>
                    <a:pt x="396" y="158"/>
                  </a:lnTo>
                  <a:lnTo>
                    <a:pt x="388" y="158"/>
                  </a:lnTo>
                  <a:lnTo>
                    <a:pt x="386" y="154"/>
                  </a:lnTo>
                  <a:lnTo>
                    <a:pt x="384" y="150"/>
                  </a:lnTo>
                  <a:lnTo>
                    <a:pt x="374" y="158"/>
                  </a:lnTo>
                  <a:lnTo>
                    <a:pt x="372" y="158"/>
                  </a:lnTo>
                  <a:lnTo>
                    <a:pt x="374" y="158"/>
                  </a:lnTo>
                  <a:lnTo>
                    <a:pt x="372" y="156"/>
                  </a:lnTo>
                  <a:lnTo>
                    <a:pt x="366" y="158"/>
                  </a:lnTo>
                  <a:lnTo>
                    <a:pt x="356" y="160"/>
                  </a:lnTo>
                  <a:lnTo>
                    <a:pt x="344" y="162"/>
                  </a:lnTo>
                  <a:lnTo>
                    <a:pt x="340" y="164"/>
                  </a:lnTo>
                  <a:lnTo>
                    <a:pt x="334" y="162"/>
                  </a:lnTo>
                  <a:lnTo>
                    <a:pt x="332" y="160"/>
                  </a:lnTo>
                  <a:lnTo>
                    <a:pt x="330" y="156"/>
                  </a:lnTo>
                  <a:lnTo>
                    <a:pt x="332" y="152"/>
                  </a:lnTo>
                  <a:lnTo>
                    <a:pt x="334" y="150"/>
                  </a:lnTo>
                  <a:lnTo>
                    <a:pt x="332" y="148"/>
                  </a:lnTo>
                  <a:lnTo>
                    <a:pt x="332" y="146"/>
                  </a:lnTo>
                  <a:lnTo>
                    <a:pt x="344" y="146"/>
                  </a:lnTo>
                  <a:lnTo>
                    <a:pt x="336" y="138"/>
                  </a:lnTo>
                  <a:lnTo>
                    <a:pt x="332" y="134"/>
                  </a:lnTo>
                  <a:lnTo>
                    <a:pt x="328" y="132"/>
                  </a:lnTo>
                  <a:lnTo>
                    <a:pt x="322" y="132"/>
                  </a:lnTo>
                  <a:lnTo>
                    <a:pt x="320" y="134"/>
                  </a:lnTo>
                  <a:lnTo>
                    <a:pt x="318" y="136"/>
                  </a:lnTo>
                  <a:lnTo>
                    <a:pt x="312" y="138"/>
                  </a:lnTo>
                  <a:lnTo>
                    <a:pt x="306" y="134"/>
                  </a:lnTo>
                  <a:lnTo>
                    <a:pt x="302" y="132"/>
                  </a:lnTo>
                  <a:lnTo>
                    <a:pt x="294" y="130"/>
                  </a:lnTo>
                  <a:lnTo>
                    <a:pt x="292" y="130"/>
                  </a:lnTo>
                  <a:lnTo>
                    <a:pt x="288" y="130"/>
                  </a:lnTo>
                  <a:lnTo>
                    <a:pt x="288" y="126"/>
                  </a:lnTo>
                  <a:lnTo>
                    <a:pt x="286" y="124"/>
                  </a:lnTo>
                  <a:lnTo>
                    <a:pt x="284" y="124"/>
                  </a:lnTo>
                  <a:lnTo>
                    <a:pt x="282" y="126"/>
                  </a:lnTo>
                  <a:lnTo>
                    <a:pt x="280" y="126"/>
                  </a:lnTo>
                  <a:lnTo>
                    <a:pt x="276" y="122"/>
                  </a:lnTo>
                  <a:lnTo>
                    <a:pt x="258" y="114"/>
                  </a:lnTo>
                  <a:lnTo>
                    <a:pt x="248" y="110"/>
                  </a:lnTo>
                  <a:lnTo>
                    <a:pt x="242" y="110"/>
                  </a:lnTo>
                  <a:lnTo>
                    <a:pt x="236" y="110"/>
                  </a:lnTo>
                  <a:lnTo>
                    <a:pt x="236" y="114"/>
                  </a:lnTo>
                  <a:lnTo>
                    <a:pt x="226" y="120"/>
                  </a:lnTo>
                  <a:lnTo>
                    <a:pt x="222" y="100"/>
                  </a:lnTo>
                  <a:lnTo>
                    <a:pt x="220" y="104"/>
                  </a:lnTo>
                  <a:lnTo>
                    <a:pt x="218" y="104"/>
                  </a:lnTo>
                  <a:lnTo>
                    <a:pt x="218" y="106"/>
                  </a:lnTo>
                  <a:lnTo>
                    <a:pt x="218" y="112"/>
                  </a:lnTo>
                  <a:lnTo>
                    <a:pt x="216" y="122"/>
                  </a:lnTo>
                  <a:lnTo>
                    <a:pt x="212" y="122"/>
                  </a:lnTo>
                  <a:lnTo>
                    <a:pt x="200" y="112"/>
                  </a:lnTo>
                  <a:lnTo>
                    <a:pt x="190" y="102"/>
                  </a:lnTo>
                  <a:lnTo>
                    <a:pt x="190" y="98"/>
                  </a:lnTo>
                  <a:lnTo>
                    <a:pt x="186" y="98"/>
                  </a:lnTo>
                  <a:lnTo>
                    <a:pt x="186" y="96"/>
                  </a:lnTo>
                  <a:lnTo>
                    <a:pt x="176" y="88"/>
                  </a:lnTo>
                  <a:lnTo>
                    <a:pt x="166" y="80"/>
                  </a:lnTo>
                  <a:lnTo>
                    <a:pt x="164" y="90"/>
                  </a:lnTo>
                  <a:lnTo>
                    <a:pt x="166" y="90"/>
                  </a:lnTo>
                  <a:lnTo>
                    <a:pt x="166" y="92"/>
                  </a:lnTo>
                  <a:lnTo>
                    <a:pt x="164" y="94"/>
                  </a:lnTo>
                  <a:lnTo>
                    <a:pt x="158" y="106"/>
                  </a:lnTo>
                  <a:lnTo>
                    <a:pt x="156" y="106"/>
                  </a:lnTo>
                  <a:lnTo>
                    <a:pt x="150" y="104"/>
                  </a:lnTo>
                  <a:lnTo>
                    <a:pt x="146" y="106"/>
                  </a:lnTo>
                  <a:lnTo>
                    <a:pt x="142" y="110"/>
                  </a:lnTo>
                  <a:lnTo>
                    <a:pt x="138" y="122"/>
                  </a:lnTo>
                  <a:lnTo>
                    <a:pt x="136" y="122"/>
                  </a:lnTo>
                  <a:lnTo>
                    <a:pt x="138" y="122"/>
                  </a:lnTo>
                  <a:lnTo>
                    <a:pt x="136" y="120"/>
                  </a:lnTo>
                  <a:lnTo>
                    <a:pt x="134" y="118"/>
                  </a:lnTo>
                  <a:lnTo>
                    <a:pt x="130" y="122"/>
                  </a:lnTo>
                  <a:lnTo>
                    <a:pt x="130" y="118"/>
                  </a:lnTo>
                  <a:lnTo>
                    <a:pt x="122" y="120"/>
                  </a:lnTo>
                  <a:lnTo>
                    <a:pt x="118" y="124"/>
                  </a:lnTo>
                  <a:lnTo>
                    <a:pt x="114" y="136"/>
                  </a:lnTo>
                  <a:lnTo>
                    <a:pt x="110" y="136"/>
                  </a:lnTo>
                  <a:lnTo>
                    <a:pt x="106" y="138"/>
                  </a:lnTo>
                  <a:lnTo>
                    <a:pt x="106" y="136"/>
                  </a:lnTo>
                  <a:lnTo>
                    <a:pt x="104" y="136"/>
                  </a:lnTo>
                  <a:lnTo>
                    <a:pt x="118" y="112"/>
                  </a:lnTo>
                  <a:lnTo>
                    <a:pt x="122" y="110"/>
                  </a:lnTo>
                  <a:lnTo>
                    <a:pt x="128" y="110"/>
                  </a:lnTo>
                  <a:lnTo>
                    <a:pt x="134" y="108"/>
                  </a:lnTo>
                  <a:lnTo>
                    <a:pt x="138" y="106"/>
                  </a:lnTo>
                  <a:lnTo>
                    <a:pt x="148" y="100"/>
                  </a:lnTo>
                  <a:lnTo>
                    <a:pt x="148" y="98"/>
                  </a:lnTo>
                  <a:lnTo>
                    <a:pt x="142" y="96"/>
                  </a:lnTo>
                  <a:lnTo>
                    <a:pt x="132" y="94"/>
                  </a:lnTo>
                  <a:lnTo>
                    <a:pt x="130" y="106"/>
                  </a:lnTo>
                  <a:lnTo>
                    <a:pt x="124" y="102"/>
                  </a:lnTo>
                  <a:lnTo>
                    <a:pt x="106" y="108"/>
                  </a:lnTo>
                  <a:lnTo>
                    <a:pt x="106" y="112"/>
                  </a:lnTo>
                  <a:lnTo>
                    <a:pt x="106" y="114"/>
                  </a:lnTo>
                  <a:lnTo>
                    <a:pt x="104" y="116"/>
                  </a:lnTo>
                  <a:lnTo>
                    <a:pt x="96" y="118"/>
                  </a:lnTo>
                  <a:lnTo>
                    <a:pt x="96" y="112"/>
                  </a:lnTo>
                  <a:lnTo>
                    <a:pt x="92" y="110"/>
                  </a:lnTo>
                  <a:lnTo>
                    <a:pt x="88" y="108"/>
                  </a:lnTo>
                  <a:lnTo>
                    <a:pt x="88" y="114"/>
                  </a:lnTo>
                  <a:lnTo>
                    <a:pt x="86" y="120"/>
                  </a:lnTo>
                  <a:lnTo>
                    <a:pt x="84" y="118"/>
                  </a:lnTo>
                  <a:lnTo>
                    <a:pt x="82" y="118"/>
                  </a:lnTo>
                  <a:lnTo>
                    <a:pt x="82" y="120"/>
                  </a:lnTo>
                  <a:lnTo>
                    <a:pt x="82" y="122"/>
                  </a:lnTo>
                  <a:lnTo>
                    <a:pt x="82" y="124"/>
                  </a:lnTo>
                  <a:lnTo>
                    <a:pt x="76" y="124"/>
                  </a:lnTo>
                  <a:lnTo>
                    <a:pt x="70" y="122"/>
                  </a:lnTo>
                  <a:lnTo>
                    <a:pt x="70" y="124"/>
                  </a:lnTo>
                  <a:lnTo>
                    <a:pt x="70" y="126"/>
                  </a:lnTo>
                  <a:lnTo>
                    <a:pt x="72" y="126"/>
                  </a:lnTo>
                  <a:lnTo>
                    <a:pt x="72" y="128"/>
                  </a:lnTo>
                  <a:lnTo>
                    <a:pt x="76" y="130"/>
                  </a:lnTo>
                  <a:lnTo>
                    <a:pt x="76" y="132"/>
                  </a:lnTo>
                  <a:lnTo>
                    <a:pt x="76" y="134"/>
                  </a:lnTo>
                  <a:lnTo>
                    <a:pt x="74" y="134"/>
                  </a:lnTo>
                  <a:lnTo>
                    <a:pt x="72" y="134"/>
                  </a:lnTo>
                  <a:lnTo>
                    <a:pt x="70" y="128"/>
                  </a:lnTo>
                  <a:lnTo>
                    <a:pt x="66" y="126"/>
                  </a:lnTo>
                  <a:lnTo>
                    <a:pt x="60" y="126"/>
                  </a:lnTo>
                  <a:lnTo>
                    <a:pt x="58" y="122"/>
                  </a:lnTo>
                  <a:lnTo>
                    <a:pt x="44" y="116"/>
                  </a:lnTo>
                  <a:lnTo>
                    <a:pt x="36" y="114"/>
                  </a:lnTo>
                  <a:lnTo>
                    <a:pt x="32" y="110"/>
                  </a:lnTo>
                  <a:lnTo>
                    <a:pt x="30" y="106"/>
                  </a:lnTo>
                  <a:lnTo>
                    <a:pt x="24" y="106"/>
                  </a:lnTo>
                  <a:lnTo>
                    <a:pt x="20" y="108"/>
                  </a:lnTo>
                  <a:lnTo>
                    <a:pt x="16" y="108"/>
                  </a:lnTo>
                  <a:lnTo>
                    <a:pt x="12" y="108"/>
                  </a:lnTo>
                  <a:lnTo>
                    <a:pt x="6" y="106"/>
                  </a:lnTo>
                  <a:lnTo>
                    <a:pt x="0" y="104"/>
                  </a:lnTo>
                  <a:lnTo>
                    <a:pt x="4" y="308"/>
                  </a:lnTo>
                  <a:lnTo>
                    <a:pt x="10" y="306"/>
                  </a:lnTo>
                  <a:lnTo>
                    <a:pt x="14" y="304"/>
                  </a:lnTo>
                  <a:lnTo>
                    <a:pt x="16" y="304"/>
                  </a:lnTo>
                  <a:lnTo>
                    <a:pt x="20" y="308"/>
                  </a:lnTo>
                  <a:lnTo>
                    <a:pt x="22" y="308"/>
                  </a:lnTo>
                  <a:lnTo>
                    <a:pt x="24" y="308"/>
                  </a:lnTo>
                  <a:lnTo>
                    <a:pt x="30" y="304"/>
                  </a:lnTo>
                  <a:lnTo>
                    <a:pt x="32" y="312"/>
                  </a:lnTo>
                  <a:lnTo>
                    <a:pt x="36" y="322"/>
                  </a:lnTo>
                  <a:lnTo>
                    <a:pt x="38" y="324"/>
                  </a:lnTo>
                  <a:lnTo>
                    <a:pt x="44" y="328"/>
                  </a:lnTo>
                  <a:lnTo>
                    <a:pt x="48" y="330"/>
                  </a:lnTo>
                  <a:lnTo>
                    <a:pt x="50" y="334"/>
                  </a:lnTo>
                  <a:lnTo>
                    <a:pt x="52" y="338"/>
                  </a:lnTo>
                  <a:lnTo>
                    <a:pt x="52" y="340"/>
                  </a:lnTo>
                  <a:lnTo>
                    <a:pt x="56" y="338"/>
                  </a:lnTo>
                  <a:lnTo>
                    <a:pt x="64" y="334"/>
                  </a:lnTo>
                  <a:lnTo>
                    <a:pt x="66" y="334"/>
                  </a:lnTo>
                  <a:lnTo>
                    <a:pt x="68" y="332"/>
                  </a:lnTo>
                  <a:lnTo>
                    <a:pt x="68" y="328"/>
                  </a:lnTo>
                  <a:lnTo>
                    <a:pt x="68" y="326"/>
                  </a:lnTo>
                  <a:lnTo>
                    <a:pt x="66" y="324"/>
                  </a:lnTo>
                  <a:lnTo>
                    <a:pt x="68" y="324"/>
                  </a:lnTo>
                  <a:lnTo>
                    <a:pt x="74" y="322"/>
                  </a:lnTo>
                  <a:lnTo>
                    <a:pt x="78" y="322"/>
                  </a:lnTo>
                  <a:lnTo>
                    <a:pt x="80" y="324"/>
                  </a:lnTo>
                  <a:lnTo>
                    <a:pt x="82" y="326"/>
                  </a:lnTo>
                  <a:lnTo>
                    <a:pt x="84" y="328"/>
                  </a:lnTo>
                  <a:lnTo>
                    <a:pt x="88" y="328"/>
                  </a:lnTo>
                  <a:lnTo>
                    <a:pt x="88" y="330"/>
                  </a:lnTo>
                  <a:lnTo>
                    <a:pt x="90" y="336"/>
                  </a:lnTo>
                  <a:lnTo>
                    <a:pt x="90" y="338"/>
                  </a:lnTo>
                  <a:lnTo>
                    <a:pt x="94" y="338"/>
                  </a:lnTo>
                  <a:lnTo>
                    <a:pt x="98" y="340"/>
                  </a:lnTo>
                  <a:lnTo>
                    <a:pt x="100" y="342"/>
                  </a:lnTo>
                  <a:lnTo>
                    <a:pt x="106" y="348"/>
                  </a:lnTo>
                  <a:lnTo>
                    <a:pt x="122" y="366"/>
                  </a:lnTo>
                  <a:lnTo>
                    <a:pt x="126" y="374"/>
                  </a:lnTo>
                  <a:lnTo>
                    <a:pt x="126" y="376"/>
                  </a:lnTo>
                  <a:lnTo>
                    <a:pt x="130" y="378"/>
                  </a:lnTo>
                  <a:lnTo>
                    <a:pt x="132" y="382"/>
                  </a:lnTo>
                  <a:lnTo>
                    <a:pt x="134" y="386"/>
                  </a:lnTo>
                  <a:lnTo>
                    <a:pt x="134" y="390"/>
                  </a:lnTo>
                  <a:lnTo>
                    <a:pt x="136" y="394"/>
                  </a:lnTo>
                  <a:lnTo>
                    <a:pt x="146" y="398"/>
                  </a:lnTo>
                  <a:lnTo>
                    <a:pt x="150" y="400"/>
                  </a:lnTo>
                  <a:lnTo>
                    <a:pt x="152" y="400"/>
                  </a:lnTo>
                  <a:lnTo>
                    <a:pt x="152" y="404"/>
                  </a:lnTo>
                  <a:lnTo>
                    <a:pt x="154" y="406"/>
                  </a:lnTo>
                  <a:lnTo>
                    <a:pt x="154" y="404"/>
                  </a:lnTo>
                  <a:lnTo>
                    <a:pt x="156" y="404"/>
                  </a:lnTo>
                  <a:lnTo>
                    <a:pt x="158" y="404"/>
                  </a:lnTo>
                  <a:lnTo>
                    <a:pt x="158" y="406"/>
                  </a:lnTo>
                  <a:lnTo>
                    <a:pt x="160" y="410"/>
                  </a:lnTo>
                  <a:lnTo>
                    <a:pt x="160" y="412"/>
                  </a:lnTo>
                  <a:lnTo>
                    <a:pt x="162" y="412"/>
                  </a:lnTo>
                  <a:lnTo>
                    <a:pt x="162" y="414"/>
                  </a:lnTo>
                  <a:lnTo>
                    <a:pt x="160" y="416"/>
                  </a:lnTo>
                  <a:lnTo>
                    <a:pt x="160" y="418"/>
                  </a:lnTo>
                  <a:lnTo>
                    <a:pt x="160" y="422"/>
                  </a:lnTo>
                  <a:lnTo>
                    <a:pt x="160" y="424"/>
                  </a:lnTo>
                  <a:lnTo>
                    <a:pt x="156" y="428"/>
                  </a:lnTo>
                  <a:lnTo>
                    <a:pt x="156" y="430"/>
                  </a:lnTo>
                  <a:lnTo>
                    <a:pt x="150" y="436"/>
                  </a:lnTo>
                  <a:lnTo>
                    <a:pt x="148" y="438"/>
                  </a:lnTo>
                  <a:lnTo>
                    <a:pt x="148" y="440"/>
                  </a:lnTo>
                  <a:lnTo>
                    <a:pt x="148" y="442"/>
                  </a:lnTo>
                  <a:lnTo>
                    <a:pt x="146" y="440"/>
                  </a:lnTo>
                  <a:lnTo>
                    <a:pt x="146" y="444"/>
                  </a:lnTo>
                  <a:lnTo>
                    <a:pt x="144" y="446"/>
                  </a:lnTo>
                  <a:lnTo>
                    <a:pt x="150" y="448"/>
                  </a:lnTo>
                  <a:lnTo>
                    <a:pt x="150" y="464"/>
                  </a:lnTo>
                  <a:lnTo>
                    <a:pt x="156" y="468"/>
                  </a:lnTo>
                  <a:lnTo>
                    <a:pt x="154" y="470"/>
                  </a:lnTo>
                  <a:lnTo>
                    <a:pt x="158" y="470"/>
                  </a:lnTo>
                  <a:lnTo>
                    <a:pt x="160" y="466"/>
                  </a:lnTo>
                  <a:lnTo>
                    <a:pt x="158" y="466"/>
                  </a:lnTo>
                  <a:lnTo>
                    <a:pt x="158" y="464"/>
                  </a:lnTo>
                  <a:lnTo>
                    <a:pt x="162" y="464"/>
                  </a:lnTo>
                  <a:lnTo>
                    <a:pt x="166" y="462"/>
                  </a:lnTo>
                  <a:lnTo>
                    <a:pt x="164" y="472"/>
                  </a:lnTo>
                  <a:lnTo>
                    <a:pt x="160" y="472"/>
                  </a:lnTo>
                  <a:lnTo>
                    <a:pt x="160" y="474"/>
                  </a:lnTo>
                  <a:lnTo>
                    <a:pt x="162" y="476"/>
                  </a:lnTo>
                  <a:lnTo>
                    <a:pt x="162" y="478"/>
                  </a:lnTo>
                  <a:lnTo>
                    <a:pt x="164" y="478"/>
                  </a:lnTo>
                  <a:lnTo>
                    <a:pt x="164" y="482"/>
                  </a:lnTo>
                  <a:lnTo>
                    <a:pt x="166" y="482"/>
                  </a:lnTo>
                  <a:lnTo>
                    <a:pt x="166" y="478"/>
                  </a:lnTo>
                  <a:lnTo>
                    <a:pt x="180" y="486"/>
                  </a:lnTo>
                  <a:lnTo>
                    <a:pt x="180" y="510"/>
                  </a:lnTo>
                  <a:lnTo>
                    <a:pt x="176" y="510"/>
                  </a:lnTo>
                  <a:lnTo>
                    <a:pt x="172" y="510"/>
                  </a:lnTo>
                  <a:lnTo>
                    <a:pt x="174" y="518"/>
                  </a:lnTo>
                  <a:lnTo>
                    <a:pt x="176" y="526"/>
                  </a:lnTo>
                  <a:lnTo>
                    <a:pt x="184" y="524"/>
                  </a:lnTo>
                  <a:lnTo>
                    <a:pt x="188" y="524"/>
                  </a:lnTo>
                  <a:lnTo>
                    <a:pt x="194" y="526"/>
                  </a:lnTo>
                  <a:lnTo>
                    <a:pt x="194" y="530"/>
                  </a:lnTo>
                  <a:lnTo>
                    <a:pt x="192" y="532"/>
                  </a:lnTo>
                  <a:lnTo>
                    <a:pt x="198" y="532"/>
                  </a:lnTo>
                  <a:lnTo>
                    <a:pt x="200" y="530"/>
                  </a:lnTo>
                  <a:lnTo>
                    <a:pt x="206" y="534"/>
                  </a:lnTo>
                  <a:lnTo>
                    <a:pt x="212" y="540"/>
                  </a:lnTo>
                  <a:lnTo>
                    <a:pt x="212" y="538"/>
                  </a:lnTo>
                  <a:lnTo>
                    <a:pt x="214" y="538"/>
                  </a:lnTo>
                  <a:lnTo>
                    <a:pt x="214" y="542"/>
                  </a:lnTo>
                  <a:lnTo>
                    <a:pt x="214" y="544"/>
                  </a:lnTo>
                  <a:lnTo>
                    <a:pt x="216" y="548"/>
                  </a:lnTo>
                  <a:lnTo>
                    <a:pt x="218" y="550"/>
                  </a:lnTo>
                  <a:lnTo>
                    <a:pt x="224" y="552"/>
                  </a:lnTo>
                  <a:lnTo>
                    <a:pt x="230" y="552"/>
                  </a:lnTo>
                  <a:lnTo>
                    <a:pt x="238" y="552"/>
                  </a:lnTo>
                  <a:lnTo>
                    <a:pt x="240" y="552"/>
                  </a:lnTo>
                  <a:lnTo>
                    <a:pt x="236" y="542"/>
                  </a:lnTo>
                  <a:lnTo>
                    <a:pt x="228" y="534"/>
                  </a:lnTo>
                  <a:lnTo>
                    <a:pt x="220" y="532"/>
                  </a:lnTo>
                  <a:lnTo>
                    <a:pt x="218" y="530"/>
                  </a:lnTo>
                  <a:lnTo>
                    <a:pt x="214" y="528"/>
                  </a:lnTo>
                  <a:lnTo>
                    <a:pt x="208" y="522"/>
                  </a:lnTo>
                  <a:lnTo>
                    <a:pt x="210" y="520"/>
                  </a:lnTo>
                  <a:lnTo>
                    <a:pt x="210" y="518"/>
                  </a:lnTo>
                  <a:lnTo>
                    <a:pt x="196" y="516"/>
                  </a:lnTo>
                  <a:lnTo>
                    <a:pt x="210" y="514"/>
                  </a:lnTo>
                  <a:lnTo>
                    <a:pt x="208" y="514"/>
                  </a:lnTo>
                  <a:lnTo>
                    <a:pt x="210" y="512"/>
                  </a:lnTo>
                  <a:lnTo>
                    <a:pt x="214" y="510"/>
                  </a:lnTo>
                  <a:lnTo>
                    <a:pt x="216" y="518"/>
                  </a:lnTo>
                  <a:lnTo>
                    <a:pt x="228" y="522"/>
                  </a:lnTo>
                  <a:lnTo>
                    <a:pt x="228" y="526"/>
                  </a:lnTo>
                  <a:lnTo>
                    <a:pt x="226" y="526"/>
                  </a:lnTo>
                  <a:lnTo>
                    <a:pt x="226" y="528"/>
                  </a:lnTo>
                  <a:lnTo>
                    <a:pt x="228" y="528"/>
                  </a:lnTo>
                  <a:lnTo>
                    <a:pt x="230" y="530"/>
                  </a:lnTo>
                  <a:lnTo>
                    <a:pt x="232" y="528"/>
                  </a:lnTo>
                  <a:lnTo>
                    <a:pt x="234" y="526"/>
                  </a:lnTo>
                  <a:lnTo>
                    <a:pt x="236" y="526"/>
                  </a:lnTo>
                  <a:lnTo>
                    <a:pt x="234" y="528"/>
                  </a:lnTo>
                  <a:lnTo>
                    <a:pt x="232" y="530"/>
                  </a:lnTo>
                  <a:lnTo>
                    <a:pt x="240" y="534"/>
                  </a:lnTo>
                  <a:lnTo>
                    <a:pt x="242" y="538"/>
                  </a:lnTo>
                  <a:lnTo>
                    <a:pt x="244" y="540"/>
                  </a:lnTo>
                  <a:lnTo>
                    <a:pt x="582" y="542"/>
                  </a:lnTo>
                  <a:lnTo>
                    <a:pt x="582" y="538"/>
                  </a:lnTo>
                  <a:lnTo>
                    <a:pt x="582" y="536"/>
                  </a:lnTo>
                  <a:lnTo>
                    <a:pt x="584" y="536"/>
                  </a:lnTo>
                  <a:lnTo>
                    <a:pt x="586" y="538"/>
                  </a:lnTo>
                  <a:lnTo>
                    <a:pt x="588" y="542"/>
                  </a:lnTo>
                  <a:lnTo>
                    <a:pt x="590" y="548"/>
                  </a:lnTo>
                  <a:lnTo>
                    <a:pt x="592" y="548"/>
                  </a:lnTo>
                  <a:lnTo>
                    <a:pt x="596" y="548"/>
                  </a:lnTo>
                  <a:lnTo>
                    <a:pt x="602" y="550"/>
                  </a:lnTo>
                  <a:lnTo>
                    <a:pt x="604" y="552"/>
                  </a:lnTo>
                  <a:lnTo>
                    <a:pt x="604" y="550"/>
                  </a:lnTo>
                  <a:lnTo>
                    <a:pt x="608" y="548"/>
                  </a:lnTo>
                  <a:lnTo>
                    <a:pt x="612" y="548"/>
                  </a:lnTo>
                  <a:lnTo>
                    <a:pt x="616" y="550"/>
                  </a:lnTo>
                  <a:lnTo>
                    <a:pt x="620" y="552"/>
                  </a:lnTo>
                  <a:lnTo>
                    <a:pt x="624" y="554"/>
                  </a:lnTo>
                  <a:lnTo>
                    <a:pt x="628" y="554"/>
                  </a:lnTo>
                  <a:lnTo>
                    <a:pt x="636" y="554"/>
                  </a:lnTo>
                  <a:lnTo>
                    <a:pt x="640" y="554"/>
                  </a:lnTo>
                  <a:lnTo>
                    <a:pt x="642" y="554"/>
                  </a:lnTo>
                  <a:lnTo>
                    <a:pt x="644" y="558"/>
                  </a:lnTo>
                  <a:lnTo>
                    <a:pt x="648" y="558"/>
                  </a:lnTo>
                  <a:lnTo>
                    <a:pt x="650" y="558"/>
                  </a:lnTo>
                  <a:close/>
                </a:path>
              </a:pathLst>
            </a:custGeom>
            <a:solidFill>
              <a:srgbClr val="B7BCBE"/>
            </a:solidFill>
            <a:ln w="3175" cmpd="sng">
              <a:solidFill>
                <a:schemeClr val="bg1"/>
              </a:solidFill>
              <a:prstDash val="solid"/>
              <a:round/>
            </a:ln>
          </p:spPr>
          <p:txBody>
            <a:bodyPr/>
            <a:lstStyle/>
            <a:p>
              <a:endParaRPr lang="en-GB"/>
            </a:p>
          </p:txBody>
        </p:sp>
        <p:sp>
          <p:nvSpPr>
            <p:cNvPr id="276" name="Freeform 561"/>
            <p:cNvSpPr/>
            <p:nvPr/>
          </p:nvSpPr>
          <p:spPr bwMode="auto">
            <a:xfrm>
              <a:off x="4208822" y="2316173"/>
              <a:ext cx="17346" cy="19380"/>
            </a:xfrm>
            <a:custGeom>
              <a:gdLst>
                <a:gd name="T0" fmla="*/ 2 w 6"/>
                <a:gd name="T1" fmla="*/ 0 h 6"/>
                <a:gd name="T2" fmla="*/ 2 w 6"/>
                <a:gd name="T3" fmla="*/ 0 h 6"/>
                <a:gd name="T4" fmla="*/ 6 w 6"/>
                <a:gd name="T5" fmla="*/ 4 h 6"/>
                <a:gd name="T6" fmla="*/ 6 w 6"/>
                <a:gd name="T7" fmla="*/ 6 h 6"/>
                <a:gd name="T8" fmla="*/ 2 w 6"/>
                <a:gd name="T9" fmla="*/ 6 h 6"/>
                <a:gd name="T10" fmla="*/ 2 w 6"/>
                <a:gd name="T11" fmla="*/ 6 h 6"/>
                <a:gd name="T12" fmla="*/ 0 w 6"/>
                <a:gd name="T13" fmla="*/ 2 h 6"/>
                <a:gd name="T14" fmla="*/ 0 w 6"/>
                <a:gd name="T15" fmla="*/ 0 h 6"/>
                <a:gd name="T16" fmla="*/ 2 w 6"/>
                <a:gd name="T17" fmla="*/ 0 h 6"/>
                <a:gd name="T18" fmla="*/ 2 w 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2" y="0"/>
                  </a:moveTo>
                  <a:lnTo>
                    <a:pt x="2" y="0"/>
                  </a:lnTo>
                  <a:lnTo>
                    <a:pt x="6" y="4"/>
                  </a:lnTo>
                  <a:lnTo>
                    <a:pt x="6" y="6"/>
                  </a:lnTo>
                  <a:lnTo>
                    <a:pt x="2" y="6"/>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77" name="Freeform 562"/>
            <p:cNvSpPr/>
            <p:nvPr/>
          </p:nvSpPr>
          <p:spPr bwMode="auto">
            <a:xfrm>
              <a:off x="5380946" y="1560400"/>
              <a:ext cx="39649" cy="29068"/>
            </a:xfrm>
            <a:custGeom>
              <a:gdLst>
                <a:gd name="T0" fmla="*/ 0 w 14"/>
                <a:gd name="T1" fmla="*/ 0 h 10"/>
                <a:gd name="T2" fmla="*/ 0 w 14"/>
                <a:gd name="T3" fmla="*/ 0 h 10"/>
                <a:gd name="T4" fmla="*/ 0 w 14"/>
                <a:gd name="T5" fmla="*/ 8 h 10"/>
                <a:gd name="T6" fmla="*/ 0 w 14"/>
                <a:gd name="T7" fmla="*/ 8 h 10"/>
                <a:gd name="T8" fmla="*/ 4 w 14"/>
                <a:gd name="T9" fmla="*/ 8 h 10"/>
                <a:gd name="T10" fmla="*/ 10 w 14"/>
                <a:gd name="T11" fmla="*/ 10 h 10"/>
                <a:gd name="T12" fmla="*/ 14 w 14"/>
                <a:gd name="T13" fmla="*/ 10 h 10"/>
                <a:gd name="T14" fmla="*/ 14 w 14"/>
                <a:gd name="T15" fmla="*/ 10 h 10"/>
                <a:gd name="T16" fmla="*/ 14 w 14"/>
                <a:gd name="T17" fmla="*/ 6 h 10"/>
                <a:gd name="T18" fmla="*/ 14 w 14"/>
                <a:gd name="T19" fmla="*/ 4 h 10"/>
                <a:gd name="T20" fmla="*/ 14 w 14"/>
                <a:gd name="T21" fmla="*/ 2 h 10"/>
                <a:gd name="T22" fmla="*/ 14 w 14"/>
                <a:gd name="T23" fmla="*/ 2 h 10"/>
                <a:gd name="T24" fmla="*/ 0 w 14"/>
                <a:gd name="T25" fmla="*/ 0 h 10"/>
                <a:gd name="T26" fmla="*/ 0 w 14"/>
                <a:gd name="T27" fmla="*/ 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0"/>
                <a:gd name="T44" fmla="*/ 14 w 14"/>
                <a:gd name="T45" fmla="*/ 10 h 1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0">
                  <a:moveTo>
                    <a:pt x="0" y="0"/>
                  </a:moveTo>
                  <a:lnTo>
                    <a:pt x="0" y="0"/>
                  </a:lnTo>
                  <a:lnTo>
                    <a:pt x="0" y="8"/>
                  </a:lnTo>
                  <a:lnTo>
                    <a:pt x="4" y="8"/>
                  </a:lnTo>
                  <a:lnTo>
                    <a:pt x="10" y="10"/>
                  </a:lnTo>
                  <a:lnTo>
                    <a:pt x="14" y="10"/>
                  </a:lnTo>
                  <a:lnTo>
                    <a:pt x="14" y="6"/>
                  </a:lnTo>
                  <a:lnTo>
                    <a:pt x="14" y="4"/>
                  </a:lnTo>
                  <a:lnTo>
                    <a:pt x="1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78" name="Freeform 563"/>
            <p:cNvSpPr/>
            <p:nvPr/>
          </p:nvSpPr>
          <p:spPr bwMode="auto">
            <a:xfrm>
              <a:off x="5695660" y="1388411"/>
              <a:ext cx="54517" cy="24222"/>
            </a:xfrm>
            <a:custGeom>
              <a:gdLst>
                <a:gd name="T0" fmla="*/ 16 w 18"/>
                <a:gd name="T1" fmla="*/ 0 h 8"/>
                <a:gd name="T2" fmla="*/ 16 w 18"/>
                <a:gd name="T3" fmla="*/ 0 h 8"/>
                <a:gd name="T4" fmla="*/ 18 w 18"/>
                <a:gd name="T5" fmla="*/ 0 h 8"/>
                <a:gd name="T6" fmla="*/ 18 w 18"/>
                <a:gd name="T7" fmla="*/ 0 h 8"/>
                <a:gd name="T8" fmla="*/ 18 w 18"/>
                <a:gd name="T9" fmla="*/ 0 h 8"/>
                <a:gd name="T10" fmla="*/ 18 w 18"/>
                <a:gd name="T11" fmla="*/ 2 h 8"/>
                <a:gd name="T12" fmla="*/ 18 w 18"/>
                <a:gd name="T13" fmla="*/ 2 h 8"/>
                <a:gd name="T14" fmla="*/ 18 w 18"/>
                <a:gd name="T15" fmla="*/ 2 h 8"/>
                <a:gd name="T16" fmla="*/ 10 w 18"/>
                <a:gd name="T17" fmla="*/ 8 h 8"/>
                <a:gd name="T18" fmla="*/ 10 w 18"/>
                <a:gd name="T19" fmla="*/ 8 h 8"/>
                <a:gd name="T20" fmla="*/ 4 w 18"/>
                <a:gd name="T21" fmla="*/ 8 h 8"/>
                <a:gd name="T22" fmla="*/ 0 w 18"/>
                <a:gd name="T23" fmla="*/ 6 h 8"/>
                <a:gd name="T24" fmla="*/ 0 w 18"/>
                <a:gd name="T25" fmla="*/ 6 h 8"/>
                <a:gd name="T26" fmla="*/ 14 w 18"/>
                <a:gd name="T27" fmla="*/ 4 h 8"/>
                <a:gd name="T28" fmla="*/ 14 w 18"/>
                <a:gd name="T29" fmla="*/ 4 h 8"/>
                <a:gd name="T30" fmla="*/ 14 w 18"/>
                <a:gd name="T31" fmla="*/ 2 h 8"/>
                <a:gd name="T32" fmla="*/ 16 w 18"/>
                <a:gd name="T33" fmla="*/ 0 h 8"/>
                <a:gd name="T34" fmla="*/ 16 w 18"/>
                <a:gd name="T35" fmla="*/ 0 h 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
                <a:gd name="T55" fmla="*/ 0 h 8"/>
                <a:gd name="T56" fmla="*/ 18 w 18"/>
                <a:gd name="T57" fmla="*/ 8 h 8"/>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 h="8">
                  <a:moveTo>
                    <a:pt x="16" y="0"/>
                  </a:moveTo>
                  <a:lnTo>
                    <a:pt x="16" y="0"/>
                  </a:lnTo>
                  <a:lnTo>
                    <a:pt x="18" y="0"/>
                  </a:lnTo>
                  <a:lnTo>
                    <a:pt x="18" y="2"/>
                  </a:lnTo>
                  <a:lnTo>
                    <a:pt x="10" y="8"/>
                  </a:lnTo>
                  <a:lnTo>
                    <a:pt x="4" y="8"/>
                  </a:lnTo>
                  <a:lnTo>
                    <a:pt x="0" y="6"/>
                  </a:lnTo>
                  <a:lnTo>
                    <a:pt x="14" y="4"/>
                  </a:lnTo>
                  <a:lnTo>
                    <a:pt x="14" y="2"/>
                  </a:lnTo>
                  <a:lnTo>
                    <a:pt x="16" y="0"/>
                  </a:lnTo>
                  <a:close/>
                </a:path>
              </a:pathLst>
            </a:custGeom>
            <a:solidFill>
              <a:srgbClr val="B7BCBE"/>
            </a:solidFill>
            <a:ln w="3175" cmpd="sng">
              <a:solidFill>
                <a:schemeClr val="bg1"/>
              </a:solidFill>
              <a:prstDash val="solid"/>
              <a:round/>
            </a:ln>
          </p:spPr>
          <p:txBody>
            <a:bodyPr/>
            <a:lstStyle/>
            <a:p>
              <a:endParaRPr lang="en-GB"/>
            </a:p>
          </p:txBody>
        </p:sp>
        <p:sp>
          <p:nvSpPr>
            <p:cNvPr id="279" name="Freeform 564"/>
            <p:cNvSpPr/>
            <p:nvPr/>
          </p:nvSpPr>
          <p:spPr bwMode="auto">
            <a:xfrm>
              <a:off x="5591582" y="1320585"/>
              <a:ext cx="29736" cy="12111"/>
            </a:xfrm>
            <a:custGeom>
              <a:gdLst>
                <a:gd name="T0" fmla="*/ 6 w 10"/>
                <a:gd name="T1" fmla="*/ 0 h 4"/>
                <a:gd name="T2" fmla="*/ 6 w 10"/>
                <a:gd name="T3" fmla="*/ 0 h 4"/>
                <a:gd name="T4" fmla="*/ 10 w 10"/>
                <a:gd name="T5" fmla="*/ 0 h 4"/>
                <a:gd name="T6" fmla="*/ 10 w 10"/>
                <a:gd name="T7" fmla="*/ 2 h 4"/>
                <a:gd name="T8" fmla="*/ 6 w 10"/>
                <a:gd name="T9" fmla="*/ 4 h 4"/>
                <a:gd name="T10" fmla="*/ 6 w 10"/>
                <a:gd name="T11" fmla="*/ 4 h 4"/>
                <a:gd name="T12" fmla="*/ 0 w 10"/>
                <a:gd name="T13" fmla="*/ 4 h 4"/>
                <a:gd name="T14" fmla="*/ 0 w 10"/>
                <a:gd name="T15" fmla="*/ 2 h 4"/>
                <a:gd name="T16" fmla="*/ 2 w 10"/>
                <a:gd name="T17" fmla="*/ 2 h 4"/>
                <a:gd name="T18" fmla="*/ 6 w 10"/>
                <a:gd name="T19" fmla="*/ 0 h 4"/>
                <a:gd name="T20" fmla="*/ 6 w 10"/>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4"/>
                <a:gd name="T35" fmla="*/ 10 w 10"/>
                <a:gd name="T36" fmla="*/ 4 h 4"/>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4">
                  <a:moveTo>
                    <a:pt x="6" y="0"/>
                  </a:moveTo>
                  <a:lnTo>
                    <a:pt x="6" y="0"/>
                  </a:lnTo>
                  <a:lnTo>
                    <a:pt x="10" y="0"/>
                  </a:lnTo>
                  <a:lnTo>
                    <a:pt x="10" y="2"/>
                  </a:lnTo>
                  <a:lnTo>
                    <a:pt x="6" y="4"/>
                  </a:lnTo>
                  <a:lnTo>
                    <a:pt x="0" y="4"/>
                  </a:lnTo>
                  <a:lnTo>
                    <a:pt x="0" y="2"/>
                  </a:lnTo>
                  <a:lnTo>
                    <a:pt x="2"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280" name="Freeform 565"/>
            <p:cNvSpPr/>
            <p:nvPr/>
          </p:nvSpPr>
          <p:spPr bwMode="auto">
            <a:xfrm>
              <a:off x="5457765" y="2122386"/>
              <a:ext cx="4957" cy="12111"/>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81" name="Freeform 566"/>
            <p:cNvSpPr/>
            <p:nvPr/>
          </p:nvSpPr>
          <p:spPr bwMode="auto">
            <a:xfrm>
              <a:off x="5217395" y="2083627"/>
              <a:ext cx="9911" cy="21801"/>
            </a:xfrm>
            <a:custGeom>
              <a:gdLst>
                <a:gd name="T0" fmla="*/ 2 w 4"/>
                <a:gd name="T1" fmla="*/ 0 h 8"/>
                <a:gd name="T2" fmla="*/ 2 w 4"/>
                <a:gd name="T3" fmla="*/ 0 h 8"/>
                <a:gd name="T4" fmla="*/ 4 w 4"/>
                <a:gd name="T5" fmla="*/ 4 h 8"/>
                <a:gd name="T6" fmla="*/ 2 w 4"/>
                <a:gd name="T7" fmla="*/ 8 h 8"/>
                <a:gd name="T8" fmla="*/ 0 w 4"/>
                <a:gd name="T9" fmla="*/ 8 h 8"/>
                <a:gd name="T10" fmla="*/ 0 w 4"/>
                <a:gd name="T11" fmla="*/ 8 h 8"/>
                <a:gd name="T12" fmla="*/ 0 w 4"/>
                <a:gd name="T13" fmla="*/ 4 h 8"/>
                <a:gd name="T14" fmla="*/ 0 w 4"/>
                <a:gd name="T15" fmla="*/ 0 h 8"/>
                <a:gd name="T16" fmla="*/ 2 w 4"/>
                <a:gd name="T17" fmla="*/ 0 h 8"/>
                <a:gd name="T18" fmla="*/ 2 w 4"/>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
                <a:gd name="T32" fmla="*/ 4 w 4"/>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
                  <a:moveTo>
                    <a:pt x="2" y="0"/>
                  </a:moveTo>
                  <a:lnTo>
                    <a:pt x="2" y="0"/>
                  </a:lnTo>
                  <a:lnTo>
                    <a:pt x="4" y="4"/>
                  </a:lnTo>
                  <a:lnTo>
                    <a:pt x="2" y="8"/>
                  </a:lnTo>
                  <a:lnTo>
                    <a:pt x="0" y="8"/>
                  </a:lnTo>
                  <a:lnTo>
                    <a:pt x="0" y="4"/>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82" name="Freeform 567"/>
            <p:cNvSpPr/>
            <p:nvPr/>
          </p:nvSpPr>
          <p:spPr bwMode="auto">
            <a:xfrm>
              <a:off x="5514762" y="2723129"/>
              <a:ext cx="12390" cy="12111"/>
            </a:xfrm>
            <a:custGeom>
              <a:gdLst>
                <a:gd name="T0" fmla="*/ 0 w 4"/>
                <a:gd name="T1" fmla="*/ 0 h 4"/>
                <a:gd name="T2" fmla="*/ 2 w 4"/>
                <a:gd name="T3" fmla="*/ 4 h 4"/>
                <a:gd name="T4" fmla="*/ 2 w 4"/>
                <a:gd name="T5" fmla="*/ 4 h 4"/>
                <a:gd name="T6" fmla="*/ 4 w 4"/>
                <a:gd name="T7" fmla="*/ 4 h 4"/>
                <a:gd name="T8" fmla="*/ 4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83" name="Freeform 568"/>
            <p:cNvSpPr/>
            <p:nvPr/>
          </p:nvSpPr>
          <p:spPr bwMode="auto">
            <a:xfrm>
              <a:off x="5750177" y="2672262"/>
              <a:ext cx="34692" cy="29068"/>
            </a:xfrm>
            <a:custGeom>
              <a:gdLst>
                <a:gd name="T0" fmla="*/ 10 w 12"/>
                <a:gd name="T1" fmla="*/ 0 h 10"/>
                <a:gd name="T2" fmla="*/ 10 w 12"/>
                <a:gd name="T3" fmla="*/ 0 h 10"/>
                <a:gd name="T4" fmla="*/ 2 w 12"/>
                <a:gd name="T5" fmla="*/ 2 h 10"/>
                <a:gd name="T6" fmla="*/ 2 w 12"/>
                <a:gd name="T7" fmla="*/ 2 h 10"/>
                <a:gd name="T8" fmla="*/ 0 w 12"/>
                <a:gd name="T9" fmla="*/ 4 h 10"/>
                <a:gd name="T10" fmla="*/ 2 w 12"/>
                <a:gd name="T11" fmla="*/ 6 h 10"/>
                <a:gd name="T12" fmla="*/ 8 w 12"/>
                <a:gd name="T13" fmla="*/ 10 h 10"/>
                <a:gd name="T14" fmla="*/ 8 w 12"/>
                <a:gd name="T15" fmla="*/ 10 h 10"/>
                <a:gd name="T16" fmla="*/ 12 w 12"/>
                <a:gd name="T17" fmla="*/ 4 h 10"/>
                <a:gd name="T18" fmla="*/ 12 w 12"/>
                <a:gd name="T19" fmla="*/ 2 h 10"/>
                <a:gd name="T20" fmla="*/ 12 w 12"/>
                <a:gd name="T21" fmla="*/ 0 h 10"/>
                <a:gd name="T22" fmla="*/ 10 w 12"/>
                <a:gd name="T23" fmla="*/ 0 h 10"/>
                <a:gd name="T24" fmla="*/ 10 w 12"/>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0"/>
                <a:gd name="T41" fmla="*/ 12 w 12"/>
                <a:gd name="T42" fmla="*/ 10 h 10"/>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0">
                  <a:moveTo>
                    <a:pt x="10" y="0"/>
                  </a:moveTo>
                  <a:lnTo>
                    <a:pt x="10" y="0"/>
                  </a:lnTo>
                  <a:lnTo>
                    <a:pt x="2" y="2"/>
                  </a:lnTo>
                  <a:lnTo>
                    <a:pt x="0" y="4"/>
                  </a:lnTo>
                  <a:lnTo>
                    <a:pt x="2" y="6"/>
                  </a:lnTo>
                  <a:lnTo>
                    <a:pt x="8" y="10"/>
                  </a:lnTo>
                  <a:lnTo>
                    <a:pt x="12" y="4"/>
                  </a:lnTo>
                  <a:lnTo>
                    <a:pt x="12" y="2"/>
                  </a:lnTo>
                  <a:lnTo>
                    <a:pt x="12"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284" name="Freeform 569"/>
            <p:cNvSpPr/>
            <p:nvPr/>
          </p:nvSpPr>
          <p:spPr bwMode="auto">
            <a:xfrm>
              <a:off x="5497414" y="2546297"/>
              <a:ext cx="47082" cy="58135"/>
            </a:xfrm>
            <a:custGeom>
              <a:gdLst>
                <a:gd name="T0" fmla="*/ 2 w 16"/>
                <a:gd name="T1" fmla="*/ 0 h 20"/>
                <a:gd name="T2" fmla="*/ 2 w 16"/>
                <a:gd name="T3" fmla="*/ 0 h 20"/>
                <a:gd name="T4" fmla="*/ 8 w 16"/>
                <a:gd name="T5" fmla="*/ 0 h 20"/>
                <a:gd name="T6" fmla="*/ 12 w 16"/>
                <a:gd name="T7" fmla="*/ 4 h 20"/>
                <a:gd name="T8" fmla="*/ 14 w 16"/>
                <a:gd name="T9" fmla="*/ 6 h 20"/>
                <a:gd name="T10" fmla="*/ 16 w 16"/>
                <a:gd name="T11" fmla="*/ 10 h 20"/>
                <a:gd name="T12" fmla="*/ 16 w 16"/>
                <a:gd name="T13" fmla="*/ 18 h 20"/>
                <a:gd name="T14" fmla="*/ 16 w 16"/>
                <a:gd name="T15" fmla="*/ 20 h 20"/>
                <a:gd name="T16" fmla="*/ 14 w 16"/>
                <a:gd name="T17" fmla="*/ 20 h 20"/>
                <a:gd name="T18" fmla="*/ 14 w 16"/>
                <a:gd name="T19" fmla="*/ 20 h 20"/>
                <a:gd name="T20" fmla="*/ 0 w 16"/>
                <a:gd name="T21" fmla="*/ 18 h 20"/>
                <a:gd name="T22" fmla="*/ 0 w 16"/>
                <a:gd name="T23" fmla="*/ 18 h 20"/>
                <a:gd name="T24" fmla="*/ 2 w 16"/>
                <a:gd name="T25" fmla="*/ 14 h 20"/>
                <a:gd name="T26" fmla="*/ 4 w 16"/>
                <a:gd name="T27" fmla="*/ 12 h 20"/>
                <a:gd name="T28" fmla="*/ 2 w 16"/>
                <a:gd name="T29" fmla="*/ 6 h 20"/>
                <a:gd name="T30" fmla="*/ 0 w 16"/>
                <a:gd name="T31" fmla="*/ 2 h 20"/>
                <a:gd name="T32" fmla="*/ 0 w 16"/>
                <a:gd name="T33" fmla="*/ 0 h 20"/>
                <a:gd name="T34" fmla="*/ 2 w 16"/>
                <a:gd name="T35" fmla="*/ 0 h 20"/>
                <a:gd name="T36" fmla="*/ 2 w 16"/>
                <a:gd name="T37" fmla="*/ 0 h 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
                <a:gd name="T58" fmla="*/ 0 h 20"/>
                <a:gd name="T59" fmla="*/ 16 w 16"/>
                <a:gd name="T60" fmla="*/ 20 h 2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 h="20">
                  <a:moveTo>
                    <a:pt x="2" y="0"/>
                  </a:moveTo>
                  <a:lnTo>
                    <a:pt x="2" y="0"/>
                  </a:lnTo>
                  <a:lnTo>
                    <a:pt x="8" y="0"/>
                  </a:lnTo>
                  <a:lnTo>
                    <a:pt x="12" y="4"/>
                  </a:lnTo>
                  <a:lnTo>
                    <a:pt x="14" y="6"/>
                  </a:lnTo>
                  <a:lnTo>
                    <a:pt x="16" y="10"/>
                  </a:lnTo>
                  <a:lnTo>
                    <a:pt x="16" y="18"/>
                  </a:lnTo>
                  <a:lnTo>
                    <a:pt x="16" y="20"/>
                  </a:lnTo>
                  <a:lnTo>
                    <a:pt x="14" y="20"/>
                  </a:lnTo>
                  <a:lnTo>
                    <a:pt x="0" y="18"/>
                  </a:lnTo>
                  <a:lnTo>
                    <a:pt x="2" y="14"/>
                  </a:lnTo>
                  <a:lnTo>
                    <a:pt x="4" y="12"/>
                  </a:lnTo>
                  <a:lnTo>
                    <a:pt x="2" y="6"/>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85" name="Freeform 570"/>
            <p:cNvSpPr/>
            <p:nvPr/>
          </p:nvSpPr>
          <p:spPr bwMode="auto">
            <a:xfrm>
              <a:off x="5514762" y="2415490"/>
              <a:ext cx="89211" cy="79936"/>
            </a:xfrm>
            <a:custGeom>
              <a:gdLst>
                <a:gd name="T0" fmla="*/ 4 w 30"/>
                <a:gd name="T1" fmla="*/ 0 h 28"/>
                <a:gd name="T2" fmla="*/ 4 w 30"/>
                <a:gd name="T3" fmla="*/ 0 h 28"/>
                <a:gd name="T4" fmla="*/ 10 w 30"/>
                <a:gd name="T5" fmla="*/ 8 h 28"/>
                <a:gd name="T6" fmla="*/ 10 w 30"/>
                <a:gd name="T7" fmla="*/ 8 h 28"/>
                <a:gd name="T8" fmla="*/ 14 w 30"/>
                <a:gd name="T9" fmla="*/ 8 h 28"/>
                <a:gd name="T10" fmla="*/ 18 w 30"/>
                <a:gd name="T11" fmla="*/ 8 h 28"/>
                <a:gd name="T12" fmla="*/ 18 w 30"/>
                <a:gd name="T13" fmla="*/ 8 h 28"/>
                <a:gd name="T14" fmla="*/ 24 w 30"/>
                <a:gd name="T15" fmla="*/ 10 h 28"/>
                <a:gd name="T16" fmla="*/ 30 w 30"/>
                <a:gd name="T17" fmla="*/ 16 h 28"/>
                <a:gd name="T18" fmla="*/ 30 w 30"/>
                <a:gd name="T19" fmla="*/ 16 h 28"/>
                <a:gd name="T20" fmla="*/ 30 w 30"/>
                <a:gd name="T21" fmla="*/ 20 h 28"/>
                <a:gd name="T22" fmla="*/ 30 w 30"/>
                <a:gd name="T23" fmla="*/ 20 h 28"/>
                <a:gd name="T24" fmla="*/ 26 w 30"/>
                <a:gd name="T25" fmla="*/ 20 h 28"/>
                <a:gd name="T26" fmla="*/ 22 w 30"/>
                <a:gd name="T27" fmla="*/ 20 h 28"/>
                <a:gd name="T28" fmla="*/ 20 w 30"/>
                <a:gd name="T29" fmla="*/ 22 h 28"/>
                <a:gd name="T30" fmla="*/ 20 w 30"/>
                <a:gd name="T31" fmla="*/ 22 h 28"/>
                <a:gd name="T32" fmla="*/ 14 w 30"/>
                <a:gd name="T33" fmla="*/ 22 h 28"/>
                <a:gd name="T34" fmla="*/ 14 w 30"/>
                <a:gd name="T35" fmla="*/ 22 h 28"/>
                <a:gd name="T36" fmla="*/ 8 w 30"/>
                <a:gd name="T37" fmla="*/ 28 h 28"/>
                <a:gd name="T38" fmla="*/ 8 w 30"/>
                <a:gd name="T39" fmla="*/ 28 h 28"/>
                <a:gd name="T40" fmla="*/ 2 w 30"/>
                <a:gd name="T41" fmla="*/ 18 h 28"/>
                <a:gd name="T42" fmla="*/ 0 w 30"/>
                <a:gd name="T43" fmla="*/ 14 h 28"/>
                <a:gd name="T44" fmla="*/ 0 w 30"/>
                <a:gd name="T45" fmla="*/ 8 h 28"/>
                <a:gd name="T46" fmla="*/ 4 w 30"/>
                <a:gd name="T47" fmla="*/ 0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
                <a:gd name="T73" fmla="*/ 0 h 28"/>
                <a:gd name="T74" fmla="*/ 30 w 30"/>
                <a:gd name="T75" fmla="*/ 28 h 28"/>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 h="28">
                  <a:moveTo>
                    <a:pt x="4" y="0"/>
                  </a:moveTo>
                  <a:lnTo>
                    <a:pt x="4" y="0"/>
                  </a:lnTo>
                  <a:lnTo>
                    <a:pt x="10" y="8"/>
                  </a:lnTo>
                  <a:lnTo>
                    <a:pt x="14" y="8"/>
                  </a:lnTo>
                  <a:lnTo>
                    <a:pt x="18" y="8"/>
                  </a:lnTo>
                  <a:lnTo>
                    <a:pt x="24" y="10"/>
                  </a:lnTo>
                  <a:lnTo>
                    <a:pt x="30" y="16"/>
                  </a:lnTo>
                  <a:lnTo>
                    <a:pt x="30" y="20"/>
                  </a:lnTo>
                  <a:lnTo>
                    <a:pt x="26" y="20"/>
                  </a:lnTo>
                  <a:lnTo>
                    <a:pt x="22" y="20"/>
                  </a:lnTo>
                  <a:lnTo>
                    <a:pt x="20" y="22"/>
                  </a:lnTo>
                  <a:lnTo>
                    <a:pt x="14" y="22"/>
                  </a:lnTo>
                  <a:lnTo>
                    <a:pt x="8" y="28"/>
                  </a:lnTo>
                  <a:lnTo>
                    <a:pt x="2" y="18"/>
                  </a:lnTo>
                  <a:lnTo>
                    <a:pt x="0" y="14"/>
                  </a:lnTo>
                  <a:lnTo>
                    <a:pt x="0" y="8"/>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286" name="Freeform 571"/>
            <p:cNvSpPr/>
            <p:nvPr/>
          </p:nvSpPr>
          <p:spPr bwMode="auto">
            <a:xfrm>
              <a:off x="5398291" y="2357352"/>
              <a:ext cx="17346" cy="16955"/>
            </a:xfrm>
            <a:custGeom>
              <a:gdLst>
                <a:gd name="T0" fmla="*/ 0 w 6"/>
                <a:gd name="T1" fmla="*/ 0 h 6"/>
                <a:gd name="T2" fmla="*/ 0 w 6"/>
                <a:gd name="T3" fmla="*/ 6 h 6"/>
                <a:gd name="T4" fmla="*/ 0 w 6"/>
                <a:gd name="T5" fmla="*/ 6 h 6"/>
                <a:gd name="T6" fmla="*/ 4 w 6"/>
                <a:gd name="T7" fmla="*/ 4 h 6"/>
                <a:gd name="T8" fmla="*/ 6 w 6"/>
                <a:gd name="T9" fmla="*/ 4 h 6"/>
                <a:gd name="T10" fmla="*/ 4 w 6"/>
                <a:gd name="T11" fmla="*/ 2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6"/>
                  </a:lnTo>
                  <a:lnTo>
                    <a:pt x="4" y="4"/>
                  </a:lnTo>
                  <a:lnTo>
                    <a:pt x="6"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87" name="Freeform 572"/>
            <p:cNvSpPr/>
            <p:nvPr/>
          </p:nvSpPr>
          <p:spPr bwMode="auto">
            <a:xfrm>
              <a:off x="5321474" y="2340397"/>
              <a:ext cx="47082" cy="58135"/>
            </a:xfrm>
            <a:custGeom>
              <a:gdLst>
                <a:gd name="T0" fmla="*/ 8 w 16"/>
                <a:gd name="T1" fmla="*/ 0 h 20"/>
                <a:gd name="T2" fmla="*/ 8 w 16"/>
                <a:gd name="T3" fmla="*/ 0 h 20"/>
                <a:gd name="T4" fmla="*/ 0 w 16"/>
                <a:gd name="T5" fmla="*/ 6 h 20"/>
                <a:gd name="T6" fmla="*/ 0 w 16"/>
                <a:gd name="T7" fmla="*/ 6 h 20"/>
                <a:gd name="T8" fmla="*/ 2 w 16"/>
                <a:gd name="T9" fmla="*/ 20 h 20"/>
                <a:gd name="T10" fmla="*/ 2 w 16"/>
                <a:gd name="T11" fmla="*/ 20 h 20"/>
                <a:gd name="T12" fmla="*/ 14 w 16"/>
                <a:gd name="T13" fmla="*/ 18 h 20"/>
                <a:gd name="T14" fmla="*/ 14 w 16"/>
                <a:gd name="T15" fmla="*/ 18 h 20"/>
                <a:gd name="T16" fmla="*/ 14 w 16"/>
                <a:gd name="T17" fmla="*/ 12 h 20"/>
                <a:gd name="T18" fmla="*/ 16 w 16"/>
                <a:gd name="T19" fmla="*/ 6 h 20"/>
                <a:gd name="T20" fmla="*/ 16 w 16"/>
                <a:gd name="T21" fmla="*/ 6 h 20"/>
                <a:gd name="T22" fmla="*/ 12 w 16"/>
                <a:gd name="T23" fmla="*/ 4 h 20"/>
                <a:gd name="T24" fmla="*/ 8 w 16"/>
                <a:gd name="T25" fmla="*/ 0 h 20"/>
                <a:gd name="T26" fmla="*/ 8 w 16"/>
                <a:gd name="T27" fmla="*/ 0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20"/>
                <a:gd name="T44" fmla="*/ 16 w 16"/>
                <a:gd name="T45" fmla="*/ 20 h 2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20">
                  <a:moveTo>
                    <a:pt x="8" y="0"/>
                  </a:moveTo>
                  <a:lnTo>
                    <a:pt x="8" y="0"/>
                  </a:lnTo>
                  <a:lnTo>
                    <a:pt x="0" y="6"/>
                  </a:lnTo>
                  <a:lnTo>
                    <a:pt x="2" y="20"/>
                  </a:lnTo>
                  <a:lnTo>
                    <a:pt x="14" y="18"/>
                  </a:lnTo>
                  <a:lnTo>
                    <a:pt x="14" y="12"/>
                  </a:lnTo>
                  <a:lnTo>
                    <a:pt x="16" y="6"/>
                  </a:lnTo>
                  <a:lnTo>
                    <a:pt x="12" y="4"/>
                  </a:lnTo>
                  <a:lnTo>
                    <a:pt x="8" y="0"/>
                  </a:lnTo>
                  <a:close/>
                </a:path>
              </a:pathLst>
            </a:custGeom>
            <a:solidFill>
              <a:srgbClr val="B7BCBE"/>
            </a:solidFill>
            <a:ln w="3175" cmpd="sng">
              <a:solidFill>
                <a:schemeClr val="bg1"/>
              </a:solidFill>
              <a:prstDash val="solid"/>
              <a:round/>
            </a:ln>
          </p:spPr>
          <p:txBody>
            <a:bodyPr/>
            <a:lstStyle/>
            <a:p>
              <a:endParaRPr lang="en-GB"/>
            </a:p>
          </p:txBody>
        </p:sp>
        <p:sp>
          <p:nvSpPr>
            <p:cNvPr id="288" name="Freeform 573"/>
            <p:cNvSpPr/>
            <p:nvPr/>
          </p:nvSpPr>
          <p:spPr bwMode="auto">
            <a:xfrm>
              <a:off x="5410683" y="2328286"/>
              <a:ext cx="9911" cy="16955"/>
            </a:xfrm>
            <a:custGeom>
              <a:gdLst>
                <a:gd name="T0" fmla="*/ 2 w 4"/>
                <a:gd name="T1" fmla="*/ 0 h 6"/>
                <a:gd name="T2" fmla="*/ 0 w 4"/>
                <a:gd name="T3" fmla="*/ 4 h 6"/>
                <a:gd name="T4" fmla="*/ 2 w 4"/>
                <a:gd name="T5" fmla="*/ 4 h 6"/>
                <a:gd name="T6" fmla="*/ 2 w 4"/>
                <a:gd name="T7" fmla="*/ 4 h 6"/>
                <a:gd name="T8" fmla="*/ 0 w 4"/>
                <a:gd name="T9" fmla="*/ 6 h 6"/>
                <a:gd name="T10" fmla="*/ 0 w 4"/>
                <a:gd name="T11" fmla="*/ 6 h 6"/>
                <a:gd name="T12" fmla="*/ 4 w 4"/>
                <a:gd name="T13" fmla="*/ 6 h 6"/>
                <a:gd name="T14" fmla="*/ 4 w 4"/>
                <a:gd name="T15" fmla="*/ 6 h 6"/>
                <a:gd name="T16" fmla="*/ 4 w 4"/>
                <a:gd name="T17" fmla="*/ 2 h 6"/>
                <a:gd name="T18" fmla="*/ 2 w 4"/>
                <a:gd name="T19" fmla="*/ 0 h 6"/>
                <a:gd name="T20" fmla="*/ 2 w 4"/>
                <a:gd name="T21" fmla="*/ 0 h 6"/>
                <a:gd name="T22" fmla="*/ 2 w 4"/>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6"/>
                <a:gd name="T38" fmla="*/ 4 w 4"/>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6">
                  <a:moveTo>
                    <a:pt x="2" y="0"/>
                  </a:moveTo>
                  <a:lnTo>
                    <a:pt x="0" y="4"/>
                  </a:lnTo>
                  <a:lnTo>
                    <a:pt x="2" y="4"/>
                  </a:lnTo>
                  <a:lnTo>
                    <a:pt x="0" y="6"/>
                  </a:lnTo>
                  <a:lnTo>
                    <a:pt x="4" y="6"/>
                  </a:lnTo>
                  <a:lnTo>
                    <a:pt x="4"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89" name="Freeform 574"/>
            <p:cNvSpPr/>
            <p:nvPr/>
          </p:nvSpPr>
          <p:spPr bwMode="auto">
            <a:xfrm>
              <a:off x="5234741" y="2272572"/>
              <a:ext cx="4957" cy="9688"/>
            </a:xfrm>
            <a:custGeom>
              <a:gdLst>
                <a:gd name="T0" fmla="*/ 0 w 2"/>
                <a:gd name="T1" fmla="*/ 0 h 4"/>
                <a:gd name="T2" fmla="*/ 2 w 2"/>
                <a:gd name="T3" fmla="*/ 4 h 4"/>
                <a:gd name="T4" fmla="*/ 2 w 2"/>
                <a:gd name="T5" fmla="*/ 4 h 4"/>
                <a:gd name="T6" fmla="*/ 2 w 2"/>
                <a:gd name="T7" fmla="*/ 4 h 4"/>
                <a:gd name="T8" fmla="*/ 2 w 2"/>
                <a:gd name="T9" fmla="*/ 2 h 4"/>
                <a:gd name="T10" fmla="*/ 0 w 2"/>
                <a:gd name="T11" fmla="*/ 0 h 4"/>
                <a:gd name="T12" fmla="*/ 0 w 2"/>
                <a:gd name="T13" fmla="*/ 0 h 4"/>
                <a:gd name="T14" fmla="*/ 0 60000 65536"/>
                <a:gd name="T15" fmla="*/ 0 60000 65536"/>
                <a:gd name="T16" fmla="*/ 0 60000 65536"/>
                <a:gd name="T17" fmla="*/ 0 60000 65536"/>
                <a:gd name="T18" fmla="*/ 0 60000 65536"/>
                <a:gd name="T19" fmla="*/ 0 60000 65536"/>
                <a:gd name="T20" fmla="*/ 0 60000 65536"/>
                <a:gd name="T21" fmla="*/ 0 w 2"/>
                <a:gd name="T22" fmla="*/ 0 h 4"/>
                <a:gd name="T23" fmla="*/ 2 w 2"/>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90" name="Freeform 575"/>
            <p:cNvSpPr/>
            <p:nvPr/>
          </p:nvSpPr>
          <p:spPr bwMode="auto">
            <a:xfrm>
              <a:off x="5321474" y="2265303"/>
              <a:ext cx="24781" cy="12111"/>
            </a:xfrm>
            <a:custGeom>
              <a:gdLst>
                <a:gd name="T0" fmla="*/ 2 w 8"/>
                <a:gd name="T1" fmla="*/ 0 h 4"/>
                <a:gd name="T2" fmla="*/ 2 w 8"/>
                <a:gd name="T3" fmla="*/ 0 h 4"/>
                <a:gd name="T4" fmla="*/ 0 w 8"/>
                <a:gd name="T5" fmla="*/ 0 h 4"/>
                <a:gd name="T6" fmla="*/ 2 w 8"/>
                <a:gd name="T7" fmla="*/ 2 h 4"/>
                <a:gd name="T8" fmla="*/ 6 w 8"/>
                <a:gd name="T9" fmla="*/ 4 h 4"/>
                <a:gd name="T10" fmla="*/ 6 w 8"/>
                <a:gd name="T11" fmla="*/ 4 h 4"/>
                <a:gd name="T12" fmla="*/ 8 w 8"/>
                <a:gd name="T13" fmla="*/ 2 h 4"/>
                <a:gd name="T14" fmla="*/ 6 w 8"/>
                <a:gd name="T15" fmla="*/ 0 h 4"/>
                <a:gd name="T16" fmla="*/ 2 w 8"/>
                <a:gd name="T17" fmla="*/ 0 h 4"/>
                <a:gd name="T18" fmla="*/ 2 w 8"/>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4"/>
                <a:gd name="T32" fmla="*/ 8 w 8"/>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4">
                  <a:moveTo>
                    <a:pt x="2" y="0"/>
                  </a:moveTo>
                  <a:lnTo>
                    <a:pt x="2" y="0"/>
                  </a:lnTo>
                  <a:lnTo>
                    <a:pt x="0" y="0"/>
                  </a:lnTo>
                  <a:lnTo>
                    <a:pt x="2" y="2"/>
                  </a:lnTo>
                  <a:lnTo>
                    <a:pt x="6" y="4"/>
                  </a:lnTo>
                  <a:lnTo>
                    <a:pt x="8"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91" name="Freeform 576"/>
            <p:cNvSpPr/>
            <p:nvPr/>
          </p:nvSpPr>
          <p:spPr bwMode="auto">
            <a:xfrm>
              <a:off x="4424415" y="2260457"/>
              <a:ext cx="7433" cy="12111"/>
            </a:xfrm>
            <a:custGeom>
              <a:gdLst>
                <a:gd name="T0" fmla="*/ 0 w 2"/>
                <a:gd name="T1" fmla="*/ 0 h 4"/>
                <a:gd name="T2" fmla="*/ 0 w 2"/>
                <a:gd name="T3" fmla="*/ 0 h 4"/>
                <a:gd name="T4" fmla="*/ 2 w 2"/>
                <a:gd name="T5" fmla="*/ 4 h 4"/>
                <a:gd name="T6" fmla="*/ 2 w 2"/>
                <a:gd name="T7" fmla="*/ 4 h 4"/>
                <a:gd name="T8" fmla="*/ 2 w 2"/>
                <a:gd name="T9" fmla="*/ 4 h 4"/>
                <a:gd name="T10" fmla="*/ 2 w 2"/>
                <a:gd name="T11" fmla="*/ 2 h 4"/>
                <a:gd name="T12" fmla="*/ 0 w 2"/>
                <a:gd name="T13" fmla="*/ 0 h 4"/>
                <a:gd name="T14" fmla="*/ 0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0"/>
                  </a:moveTo>
                  <a:lnTo>
                    <a:pt x="0" y="0"/>
                  </a:ln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92" name="Freeform 577"/>
            <p:cNvSpPr/>
            <p:nvPr/>
          </p:nvSpPr>
          <p:spPr bwMode="auto">
            <a:xfrm>
              <a:off x="5252088" y="2253190"/>
              <a:ext cx="9911" cy="12111"/>
            </a:xfrm>
            <a:custGeom>
              <a:gdLst>
                <a:gd name="T0" fmla="*/ 0 w 4"/>
                <a:gd name="T1" fmla="*/ 0 h 4"/>
                <a:gd name="T2" fmla="*/ 0 w 4"/>
                <a:gd name="T3" fmla="*/ 4 h 4"/>
                <a:gd name="T4" fmla="*/ 4 w 4"/>
                <a:gd name="T5" fmla="*/ 4 h 4"/>
                <a:gd name="T6" fmla="*/ 4 w 4"/>
                <a:gd name="T7" fmla="*/ 4 h 4"/>
                <a:gd name="T8" fmla="*/ 2 w 4"/>
                <a:gd name="T9" fmla="*/ 2 h 4"/>
                <a:gd name="T10" fmla="*/ 2 w 4"/>
                <a:gd name="T11" fmla="*/ 2 h 4"/>
                <a:gd name="T12" fmla="*/ 2 w 4"/>
                <a:gd name="T13" fmla="*/ 0 h 4"/>
                <a:gd name="T14" fmla="*/ 0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lnTo>
                    <a:pt x="0" y="4"/>
                  </a:lnTo>
                  <a:lnTo>
                    <a:pt x="4" y="4"/>
                  </a:lnTo>
                  <a:lnTo>
                    <a:pt x="2"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293" name="Freeform 578"/>
            <p:cNvSpPr/>
            <p:nvPr/>
          </p:nvSpPr>
          <p:spPr bwMode="auto">
            <a:xfrm>
              <a:off x="5180223" y="2236237"/>
              <a:ext cx="54517" cy="29068"/>
            </a:xfrm>
            <a:custGeom>
              <a:gdLst>
                <a:gd name="T0" fmla="*/ 14 w 18"/>
                <a:gd name="T1" fmla="*/ 0 h 10"/>
                <a:gd name="T2" fmla="*/ 10 w 18"/>
                <a:gd name="T3" fmla="*/ 4 h 10"/>
                <a:gd name="T4" fmla="*/ 10 w 18"/>
                <a:gd name="T5" fmla="*/ 4 h 10"/>
                <a:gd name="T6" fmla="*/ 0 w 18"/>
                <a:gd name="T7" fmla="*/ 4 h 10"/>
                <a:gd name="T8" fmla="*/ 0 w 18"/>
                <a:gd name="T9" fmla="*/ 4 h 10"/>
                <a:gd name="T10" fmla="*/ 2 w 18"/>
                <a:gd name="T11" fmla="*/ 8 h 10"/>
                <a:gd name="T12" fmla="*/ 2 w 18"/>
                <a:gd name="T13" fmla="*/ 8 h 10"/>
                <a:gd name="T14" fmla="*/ 6 w 18"/>
                <a:gd name="T15" fmla="*/ 8 h 10"/>
                <a:gd name="T16" fmla="*/ 14 w 18"/>
                <a:gd name="T17" fmla="*/ 10 h 10"/>
                <a:gd name="T18" fmla="*/ 14 w 18"/>
                <a:gd name="T19" fmla="*/ 10 h 10"/>
                <a:gd name="T20" fmla="*/ 18 w 18"/>
                <a:gd name="T21" fmla="*/ 4 h 10"/>
                <a:gd name="T22" fmla="*/ 18 w 18"/>
                <a:gd name="T23" fmla="*/ 2 h 10"/>
                <a:gd name="T24" fmla="*/ 14 w 18"/>
                <a:gd name="T25" fmla="*/ 0 h 10"/>
                <a:gd name="T26" fmla="*/ 14 w 18"/>
                <a:gd name="T27" fmla="*/ 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0"/>
                <a:gd name="T44" fmla="*/ 18 w 18"/>
                <a:gd name="T45" fmla="*/ 10 h 1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0">
                  <a:moveTo>
                    <a:pt x="14" y="0"/>
                  </a:moveTo>
                  <a:lnTo>
                    <a:pt x="10" y="4"/>
                  </a:lnTo>
                  <a:lnTo>
                    <a:pt x="0" y="4"/>
                  </a:lnTo>
                  <a:lnTo>
                    <a:pt x="2" y="8"/>
                  </a:lnTo>
                  <a:lnTo>
                    <a:pt x="6" y="8"/>
                  </a:lnTo>
                  <a:lnTo>
                    <a:pt x="14" y="10"/>
                  </a:lnTo>
                  <a:lnTo>
                    <a:pt x="18" y="4"/>
                  </a:lnTo>
                  <a:lnTo>
                    <a:pt x="18" y="2"/>
                  </a:lnTo>
                  <a:lnTo>
                    <a:pt x="14" y="0"/>
                  </a:lnTo>
                  <a:close/>
                </a:path>
              </a:pathLst>
            </a:custGeom>
            <a:solidFill>
              <a:srgbClr val="B7BCBE"/>
            </a:solidFill>
            <a:ln w="3175" cmpd="sng">
              <a:solidFill>
                <a:schemeClr val="bg1"/>
              </a:solidFill>
              <a:prstDash val="solid"/>
              <a:round/>
            </a:ln>
          </p:spPr>
          <p:txBody>
            <a:bodyPr/>
            <a:lstStyle/>
            <a:p>
              <a:endParaRPr lang="en-GB"/>
            </a:p>
          </p:txBody>
        </p:sp>
        <p:sp>
          <p:nvSpPr>
            <p:cNvPr id="294" name="Freeform 579"/>
            <p:cNvSpPr/>
            <p:nvPr/>
          </p:nvSpPr>
          <p:spPr bwMode="auto">
            <a:xfrm>
              <a:off x="5566800" y="2231390"/>
              <a:ext cx="29736" cy="12111"/>
            </a:xfrm>
            <a:custGeom>
              <a:gdLst>
                <a:gd name="T0" fmla="*/ 2 w 10"/>
                <a:gd name="T1" fmla="*/ 0 h 4"/>
                <a:gd name="T2" fmla="*/ 2 w 10"/>
                <a:gd name="T3" fmla="*/ 0 h 4"/>
                <a:gd name="T4" fmla="*/ 10 w 10"/>
                <a:gd name="T5" fmla="*/ 4 h 4"/>
                <a:gd name="T6" fmla="*/ 10 w 10"/>
                <a:gd name="T7" fmla="*/ 4 h 4"/>
                <a:gd name="T8" fmla="*/ 4 w 10"/>
                <a:gd name="T9" fmla="*/ 4 h 4"/>
                <a:gd name="T10" fmla="*/ 4 w 10"/>
                <a:gd name="T11" fmla="*/ 4 h 4"/>
                <a:gd name="T12" fmla="*/ 2 w 10"/>
                <a:gd name="T13" fmla="*/ 2 h 4"/>
                <a:gd name="T14" fmla="*/ 0 w 10"/>
                <a:gd name="T15" fmla="*/ 0 h 4"/>
                <a:gd name="T16" fmla="*/ 2 w 10"/>
                <a:gd name="T17" fmla="*/ 0 h 4"/>
                <a:gd name="T18" fmla="*/ 2 w 10"/>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4"/>
                <a:gd name="T32" fmla="*/ 10 w 10"/>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4">
                  <a:moveTo>
                    <a:pt x="2" y="0"/>
                  </a:moveTo>
                  <a:lnTo>
                    <a:pt x="2" y="0"/>
                  </a:lnTo>
                  <a:lnTo>
                    <a:pt x="10" y="4"/>
                  </a:lnTo>
                  <a:lnTo>
                    <a:pt x="4" y="4"/>
                  </a:lnTo>
                  <a:lnTo>
                    <a:pt x="2"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95" name="Freeform 580"/>
            <p:cNvSpPr/>
            <p:nvPr/>
          </p:nvSpPr>
          <p:spPr bwMode="auto">
            <a:xfrm>
              <a:off x="5556890" y="2209589"/>
              <a:ext cx="4957" cy="9688"/>
            </a:xfrm>
            <a:custGeom>
              <a:gdLst>
                <a:gd name="T0" fmla="*/ 2 w 2"/>
                <a:gd name="T1" fmla="*/ 0 h 4"/>
                <a:gd name="T2" fmla="*/ 2 w 2"/>
                <a:gd name="T3" fmla="*/ 4 h 4"/>
                <a:gd name="T4" fmla="*/ 2 w 2"/>
                <a:gd name="T5" fmla="*/ 4 h 4"/>
                <a:gd name="T6" fmla="*/ 0 w 2"/>
                <a:gd name="T7" fmla="*/ 4 h 4"/>
                <a:gd name="T8" fmla="*/ 0 w 2"/>
                <a:gd name="T9" fmla="*/ 4 h 4"/>
                <a:gd name="T10" fmla="*/ 2 w 2"/>
                <a:gd name="T11" fmla="*/ 0 h 4"/>
                <a:gd name="T12" fmla="*/ 2 w 2"/>
                <a:gd name="T13" fmla="*/ 0 h 4"/>
                <a:gd name="T14" fmla="*/ 0 60000 65536"/>
                <a:gd name="T15" fmla="*/ 0 60000 65536"/>
                <a:gd name="T16" fmla="*/ 0 60000 65536"/>
                <a:gd name="T17" fmla="*/ 0 60000 65536"/>
                <a:gd name="T18" fmla="*/ 0 60000 65536"/>
                <a:gd name="T19" fmla="*/ 0 60000 65536"/>
                <a:gd name="T20" fmla="*/ 0 60000 65536"/>
                <a:gd name="T21" fmla="*/ 0 w 2"/>
                <a:gd name="T22" fmla="*/ 0 h 4"/>
                <a:gd name="T23" fmla="*/ 2 w 2"/>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2" h="4">
                  <a:moveTo>
                    <a:pt x="2" y="0"/>
                  </a:moveTo>
                  <a:lnTo>
                    <a:pt x="2" y="4"/>
                  </a:lnTo>
                  <a:lnTo>
                    <a:pt x="0" y="4"/>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96" name="Freeform 581"/>
            <p:cNvSpPr/>
            <p:nvPr/>
          </p:nvSpPr>
          <p:spPr bwMode="auto">
            <a:xfrm>
              <a:off x="5105882" y="2190209"/>
              <a:ext cx="9911" cy="12111"/>
            </a:xfrm>
            <a:custGeom>
              <a:gdLst>
                <a:gd name="T0" fmla="*/ 2 w 4"/>
                <a:gd name="T1" fmla="*/ 0 h 4"/>
                <a:gd name="T2" fmla="*/ 2 w 4"/>
                <a:gd name="T3" fmla="*/ 0 h 4"/>
                <a:gd name="T4" fmla="*/ 4 w 4"/>
                <a:gd name="T5" fmla="*/ 2 h 4"/>
                <a:gd name="T6" fmla="*/ 4 w 4"/>
                <a:gd name="T7" fmla="*/ 4 h 4"/>
                <a:gd name="T8" fmla="*/ 2 w 4"/>
                <a:gd name="T9" fmla="*/ 2 h 4"/>
                <a:gd name="T10" fmla="*/ 2 w 4"/>
                <a:gd name="T11" fmla="*/ 2 h 4"/>
                <a:gd name="T12" fmla="*/ 0 w 4"/>
                <a:gd name="T13" fmla="*/ 0 h 4"/>
                <a:gd name="T14" fmla="*/ 0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4" y="2"/>
                  </a:lnTo>
                  <a:lnTo>
                    <a:pt x="4" y="4"/>
                  </a:lnTo>
                  <a:lnTo>
                    <a:pt x="2"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97" name="Freeform 582"/>
            <p:cNvSpPr/>
            <p:nvPr/>
          </p:nvSpPr>
          <p:spPr bwMode="auto">
            <a:xfrm>
              <a:off x="5532108" y="2168409"/>
              <a:ext cx="12390" cy="29068"/>
            </a:xfrm>
            <a:custGeom>
              <a:gdLst>
                <a:gd name="T0" fmla="*/ 2 w 4"/>
                <a:gd name="T1" fmla="*/ 0 h 10"/>
                <a:gd name="T2" fmla="*/ 2 w 4"/>
                <a:gd name="T3" fmla="*/ 0 h 10"/>
                <a:gd name="T4" fmla="*/ 4 w 4"/>
                <a:gd name="T5" fmla="*/ 10 h 10"/>
                <a:gd name="T6" fmla="*/ 0 w 4"/>
                <a:gd name="T7" fmla="*/ 10 h 10"/>
                <a:gd name="T8" fmla="*/ 0 w 4"/>
                <a:gd name="T9" fmla="*/ 10 h 10"/>
                <a:gd name="T10" fmla="*/ 0 w 4"/>
                <a:gd name="T11" fmla="*/ 4 h 10"/>
                <a:gd name="T12" fmla="*/ 0 w 4"/>
                <a:gd name="T13" fmla="*/ 2 h 10"/>
                <a:gd name="T14" fmla="*/ 2 w 4"/>
                <a:gd name="T15" fmla="*/ 0 h 10"/>
                <a:gd name="T16" fmla="*/ 2 w 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10"/>
                <a:gd name="T29" fmla="*/ 4 w 4"/>
                <a:gd name="T30" fmla="*/ 10 h 1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10">
                  <a:moveTo>
                    <a:pt x="2" y="0"/>
                  </a:moveTo>
                  <a:lnTo>
                    <a:pt x="2" y="0"/>
                  </a:lnTo>
                  <a:lnTo>
                    <a:pt x="4" y="10"/>
                  </a:lnTo>
                  <a:lnTo>
                    <a:pt x="0" y="10"/>
                  </a:lnTo>
                  <a:lnTo>
                    <a:pt x="0" y="4"/>
                  </a:lnTo>
                  <a:lnTo>
                    <a:pt x="0" y="2"/>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298" name="Freeform 583"/>
            <p:cNvSpPr/>
            <p:nvPr/>
          </p:nvSpPr>
          <p:spPr bwMode="auto">
            <a:xfrm>
              <a:off x="5128184" y="1979465"/>
              <a:ext cx="153639" cy="113850"/>
            </a:xfrm>
            <a:custGeom>
              <a:gdLst>
                <a:gd name="T0" fmla="*/ 4 w 52"/>
                <a:gd name="T1" fmla="*/ 0 h 40"/>
                <a:gd name="T2" fmla="*/ 6 w 52"/>
                <a:gd name="T3" fmla="*/ 4 h 40"/>
                <a:gd name="T4" fmla="*/ 6 w 52"/>
                <a:gd name="T5" fmla="*/ 8 h 40"/>
                <a:gd name="T6" fmla="*/ 4 w 52"/>
                <a:gd name="T7" fmla="*/ 16 h 40"/>
                <a:gd name="T8" fmla="*/ 16 w 52"/>
                <a:gd name="T9" fmla="*/ 20 h 40"/>
                <a:gd name="T10" fmla="*/ 34 w 52"/>
                <a:gd name="T11" fmla="*/ 22 h 40"/>
                <a:gd name="T12" fmla="*/ 34 w 52"/>
                <a:gd name="T13" fmla="*/ 20 h 40"/>
                <a:gd name="T14" fmla="*/ 38 w 52"/>
                <a:gd name="T15" fmla="*/ 20 h 40"/>
                <a:gd name="T16" fmla="*/ 38 w 52"/>
                <a:gd name="T17" fmla="*/ 26 h 40"/>
                <a:gd name="T18" fmla="*/ 52 w 52"/>
                <a:gd name="T19" fmla="*/ 32 h 40"/>
                <a:gd name="T20" fmla="*/ 36 w 52"/>
                <a:gd name="T21" fmla="*/ 28 h 40"/>
                <a:gd name="T22" fmla="*/ 36 w 52"/>
                <a:gd name="T23" fmla="*/ 34 h 40"/>
                <a:gd name="T24" fmla="*/ 34 w 52"/>
                <a:gd name="T25" fmla="*/ 36 h 40"/>
                <a:gd name="T26" fmla="*/ 32 w 52"/>
                <a:gd name="T27" fmla="*/ 36 h 40"/>
                <a:gd name="T28" fmla="*/ 32 w 52"/>
                <a:gd name="T29" fmla="*/ 28 h 40"/>
                <a:gd name="T30" fmla="*/ 24 w 52"/>
                <a:gd name="T31" fmla="*/ 30 h 40"/>
                <a:gd name="T32" fmla="*/ 26 w 52"/>
                <a:gd name="T33" fmla="*/ 32 h 40"/>
                <a:gd name="T34" fmla="*/ 20 w 52"/>
                <a:gd name="T35" fmla="*/ 32 h 40"/>
                <a:gd name="T36" fmla="*/ 22 w 52"/>
                <a:gd name="T37" fmla="*/ 30 h 40"/>
                <a:gd name="T38" fmla="*/ 20 w 52"/>
                <a:gd name="T39" fmla="*/ 28 h 40"/>
                <a:gd name="T40" fmla="*/ 14 w 52"/>
                <a:gd name="T41" fmla="*/ 28 h 40"/>
                <a:gd name="T42" fmla="*/ 10 w 52"/>
                <a:gd name="T43" fmla="*/ 34 h 40"/>
                <a:gd name="T44" fmla="*/ 14 w 52"/>
                <a:gd name="T45" fmla="*/ 36 h 40"/>
                <a:gd name="T46" fmla="*/ 14 w 52"/>
                <a:gd name="T47" fmla="*/ 38 h 40"/>
                <a:gd name="T48" fmla="*/ 12 w 52"/>
                <a:gd name="T49" fmla="*/ 40 h 40"/>
                <a:gd name="T50" fmla="*/ 2 w 52"/>
                <a:gd name="T51" fmla="*/ 40 h 40"/>
                <a:gd name="T52" fmla="*/ 2 w 52"/>
                <a:gd name="T53" fmla="*/ 38 h 40"/>
                <a:gd name="T54" fmla="*/ 4 w 52"/>
                <a:gd name="T55" fmla="*/ 38 h 40"/>
                <a:gd name="T56" fmla="*/ 4 w 52"/>
                <a:gd name="T57" fmla="*/ 30 h 40"/>
                <a:gd name="T58" fmla="*/ 6 w 52"/>
                <a:gd name="T59" fmla="*/ 30 h 40"/>
                <a:gd name="T60" fmla="*/ 4 w 52"/>
                <a:gd name="T61" fmla="*/ 28 h 40"/>
                <a:gd name="T62" fmla="*/ 4 w 52"/>
                <a:gd name="T63" fmla="*/ 26 h 40"/>
                <a:gd name="T64" fmla="*/ 4 w 52"/>
                <a:gd name="T65" fmla="*/ 22 h 40"/>
                <a:gd name="T66" fmla="*/ 4 w 52"/>
                <a:gd name="T67" fmla="*/ 20 h 40"/>
                <a:gd name="T68" fmla="*/ 0 w 52"/>
                <a:gd name="T69" fmla="*/ 16 h 40"/>
                <a:gd name="T70" fmla="*/ 0 w 52"/>
                <a:gd name="T71" fmla="*/ 10 h 40"/>
                <a:gd name="T72" fmla="*/ 2 w 52"/>
                <a:gd name="T73" fmla="*/ 8 h 40"/>
                <a:gd name="T74" fmla="*/ 4 w 52"/>
                <a:gd name="T75" fmla="*/ 0 h 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40"/>
                <a:gd name="T116" fmla="*/ 52 w 52"/>
                <a:gd name="T117" fmla="*/ 40 h 40"/>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40">
                  <a:moveTo>
                    <a:pt x="4" y="0"/>
                  </a:moveTo>
                  <a:lnTo>
                    <a:pt x="4" y="0"/>
                  </a:lnTo>
                  <a:lnTo>
                    <a:pt x="6" y="2"/>
                  </a:lnTo>
                  <a:lnTo>
                    <a:pt x="6" y="4"/>
                  </a:lnTo>
                  <a:lnTo>
                    <a:pt x="6" y="6"/>
                  </a:lnTo>
                  <a:lnTo>
                    <a:pt x="6" y="8"/>
                  </a:lnTo>
                  <a:lnTo>
                    <a:pt x="4" y="16"/>
                  </a:lnTo>
                  <a:lnTo>
                    <a:pt x="16" y="20"/>
                  </a:lnTo>
                  <a:lnTo>
                    <a:pt x="24" y="22"/>
                  </a:lnTo>
                  <a:lnTo>
                    <a:pt x="34" y="22"/>
                  </a:lnTo>
                  <a:lnTo>
                    <a:pt x="34" y="20"/>
                  </a:lnTo>
                  <a:lnTo>
                    <a:pt x="36" y="20"/>
                  </a:lnTo>
                  <a:lnTo>
                    <a:pt x="38" y="20"/>
                  </a:lnTo>
                  <a:lnTo>
                    <a:pt x="38" y="26"/>
                  </a:lnTo>
                  <a:lnTo>
                    <a:pt x="52" y="32"/>
                  </a:lnTo>
                  <a:lnTo>
                    <a:pt x="36" y="28"/>
                  </a:lnTo>
                  <a:lnTo>
                    <a:pt x="36" y="34"/>
                  </a:lnTo>
                  <a:lnTo>
                    <a:pt x="34" y="36"/>
                  </a:lnTo>
                  <a:lnTo>
                    <a:pt x="32" y="36"/>
                  </a:lnTo>
                  <a:lnTo>
                    <a:pt x="32" y="34"/>
                  </a:lnTo>
                  <a:lnTo>
                    <a:pt x="32" y="28"/>
                  </a:lnTo>
                  <a:lnTo>
                    <a:pt x="24" y="30"/>
                  </a:lnTo>
                  <a:lnTo>
                    <a:pt x="26" y="32"/>
                  </a:lnTo>
                  <a:lnTo>
                    <a:pt x="24" y="32"/>
                  </a:lnTo>
                  <a:lnTo>
                    <a:pt x="20" y="32"/>
                  </a:lnTo>
                  <a:lnTo>
                    <a:pt x="22" y="30"/>
                  </a:lnTo>
                  <a:lnTo>
                    <a:pt x="20" y="28"/>
                  </a:lnTo>
                  <a:lnTo>
                    <a:pt x="18" y="28"/>
                  </a:lnTo>
                  <a:lnTo>
                    <a:pt x="14" y="28"/>
                  </a:lnTo>
                  <a:lnTo>
                    <a:pt x="10" y="34"/>
                  </a:lnTo>
                  <a:lnTo>
                    <a:pt x="12" y="36"/>
                  </a:lnTo>
                  <a:lnTo>
                    <a:pt x="14" y="36"/>
                  </a:lnTo>
                  <a:lnTo>
                    <a:pt x="14" y="38"/>
                  </a:lnTo>
                  <a:lnTo>
                    <a:pt x="12" y="40"/>
                  </a:lnTo>
                  <a:lnTo>
                    <a:pt x="4" y="40"/>
                  </a:lnTo>
                  <a:lnTo>
                    <a:pt x="2" y="40"/>
                  </a:lnTo>
                  <a:lnTo>
                    <a:pt x="2" y="38"/>
                  </a:lnTo>
                  <a:lnTo>
                    <a:pt x="4" y="38"/>
                  </a:lnTo>
                  <a:lnTo>
                    <a:pt x="4" y="30"/>
                  </a:lnTo>
                  <a:lnTo>
                    <a:pt x="6" y="32"/>
                  </a:lnTo>
                  <a:lnTo>
                    <a:pt x="6" y="30"/>
                  </a:lnTo>
                  <a:lnTo>
                    <a:pt x="6" y="28"/>
                  </a:lnTo>
                  <a:lnTo>
                    <a:pt x="4" y="28"/>
                  </a:lnTo>
                  <a:lnTo>
                    <a:pt x="4" y="26"/>
                  </a:lnTo>
                  <a:lnTo>
                    <a:pt x="6" y="24"/>
                  </a:lnTo>
                  <a:lnTo>
                    <a:pt x="4" y="22"/>
                  </a:lnTo>
                  <a:lnTo>
                    <a:pt x="4" y="20"/>
                  </a:lnTo>
                  <a:lnTo>
                    <a:pt x="2" y="18"/>
                  </a:lnTo>
                  <a:lnTo>
                    <a:pt x="0" y="16"/>
                  </a:lnTo>
                  <a:lnTo>
                    <a:pt x="0" y="14"/>
                  </a:lnTo>
                  <a:lnTo>
                    <a:pt x="0" y="10"/>
                  </a:lnTo>
                  <a:lnTo>
                    <a:pt x="2" y="8"/>
                  </a:lnTo>
                  <a:lnTo>
                    <a:pt x="2" y="6"/>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299" name="Freeform 584"/>
            <p:cNvSpPr/>
            <p:nvPr/>
          </p:nvSpPr>
          <p:spPr bwMode="auto">
            <a:xfrm>
              <a:off x="5187658" y="1882571"/>
              <a:ext cx="17346" cy="9688"/>
            </a:xfrm>
            <a:custGeom>
              <a:gdLst>
                <a:gd name="T0" fmla="*/ 0 w 6"/>
                <a:gd name="T1" fmla="*/ 0 h 4"/>
                <a:gd name="T2" fmla="*/ 2 w 6"/>
                <a:gd name="T3" fmla="*/ 4 h 4"/>
                <a:gd name="T4" fmla="*/ 2 w 6"/>
                <a:gd name="T5" fmla="*/ 4 h 4"/>
                <a:gd name="T6" fmla="*/ 6 w 6"/>
                <a:gd name="T7" fmla="*/ 4 h 4"/>
                <a:gd name="T8" fmla="*/ 6 w 6"/>
                <a:gd name="T9" fmla="*/ 2 h 4"/>
                <a:gd name="T10" fmla="*/ 6 w 6"/>
                <a:gd name="T11" fmla="*/ 0 h 4"/>
                <a:gd name="T12" fmla="*/ 0 w 6"/>
                <a:gd name="T13" fmla="*/ 0 h 4"/>
                <a:gd name="T14" fmla="*/ 0 w 6"/>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4"/>
                <a:gd name="T26" fmla="*/ 6 w 6"/>
                <a:gd name="T27" fmla="*/ 4 h 4"/>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4">
                  <a:moveTo>
                    <a:pt x="0" y="0"/>
                  </a:moveTo>
                  <a:lnTo>
                    <a:pt x="2" y="4"/>
                  </a:lnTo>
                  <a:lnTo>
                    <a:pt x="6" y="4"/>
                  </a:lnTo>
                  <a:lnTo>
                    <a:pt x="6" y="2"/>
                  </a:lnTo>
                  <a:lnTo>
                    <a:pt x="6"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00" name="Freeform 585"/>
            <p:cNvSpPr/>
            <p:nvPr/>
          </p:nvSpPr>
          <p:spPr bwMode="auto">
            <a:xfrm>
              <a:off x="5192614" y="1790522"/>
              <a:ext cx="29736" cy="29068"/>
            </a:xfrm>
            <a:custGeom>
              <a:gdLst>
                <a:gd name="T0" fmla="*/ 6 w 10"/>
                <a:gd name="T1" fmla="*/ 0 h 10"/>
                <a:gd name="T2" fmla="*/ 6 w 10"/>
                <a:gd name="T3" fmla="*/ 0 h 10"/>
                <a:gd name="T4" fmla="*/ 2 w 10"/>
                <a:gd name="T5" fmla="*/ 2 h 10"/>
                <a:gd name="T6" fmla="*/ 0 w 10"/>
                <a:gd name="T7" fmla="*/ 6 h 10"/>
                <a:gd name="T8" fmla="*/ 2 w 10"/>
                <a:gd name="T9" fmla="*/ 8 h 10"/>
                <a:gd name="T10" fmla="*/ 6 w 10"/>
                <a:gd name="T11" fmla="*/ 10 h 10"/>
                <a:gd name="T12" fmla="*/ 6 w 10"/>
                <a:gd name="T13" fmla="*/ 10 h 10"/>
                <a:gd name="T14" fmla="*/ 10 w 10"/>
                <a:gd name="T15" fmla="*/ 4 h 10"/>
                <a:gd name="T16" fmla="*/ 10 w 10"/>
                <a:gd name="T17" fmla="*/ 2 h 10"/>
                <a:gd name="T18" fmla="*/ 6 w 10"/>
                <a:gd name="T19" fmla="*/ 0 h 10"/>
                <a:gd name="T20" fmla="*/ 6 w 10"/>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10"/>
                <a:gd name="T35" fmla="*/ 10 w 10"/>
                <a:gd name="T36" fmla="*/ 10 h 10"/>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10">
                  <a:moveTo>
                    <a:pt x="6" y="0"/>
                  </a:moveTo>
                  <a:lnTo>
                    <a:pt x="6" y="0"/>
                  </a:lnTo>
                  <a:lnTo>
                    <a:pt x="2" y="2"/>
                  </a:lnTo>
                  <a:lnTo>
                    <a:pt x="0" y="6"/>
                  </a:lnTo>
                  <a:lnTo>
                    <a:pt x="2" y="8"/>
                  </a:lnTo>
                  <a:lnTo>
                    <a:pt x="6" y="10"/>
                  </a:lnTo>
                  <a:lnTo>
                    <a:pt x="10" y="4"/>
                  </a:lnTo>
                  <a:lnTo>
                    <a:pt x="10"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301" name="Freeform 586"/>
            <p:cNvSpPr/>
            <p:nvPr/>
          </p:nvSpPr>
          <p:spPr bwMode="auto">
            <a:xfrm>
              <a:off x="5128184" y="1693628"/>
              <a:ext cx="34692" cy="9688"/>
            </a:xfrm>
            <a:custGeom>
              <a:gdLst>
                <a:gd name="T0" fmla="*/ 2 w 12"/>
                <a:gd name="T1" fmla="*/ 0 h 4"/>
                <a:gd name="T2" fmla="*/ 2 w 12"/>
                <a:gd name="T3" fmla="*/ 0 h 4"/>
                <a:gd name="T4" fmla="*/ 10 w 12"/>
                <a:gd name="T5" fmla="*/ 4 h 4"/>
                <a:gd name="T6" fmla="*/ 12 w 12"/>
                <a:gd name="T7" fmla="*/ 4 h 4"/>
                <a:gd name="T8" fmla="*/ 6 w 12"/>
                <a:gd name="T9" fmla="*/ 4 h 4"/>
                <a:gd name="T10" fmla="*/ 6 w 12"/>
                <a:gd name="T11" fmla="*/ 4 h 4"/>
                <a:gd name="T12" fmla="*/ 2 w 12"/>
                <a:gd name="T13" fmla="*/ 2 h 4"/>
                <a:gd name="T14" fmla="*/ 0 w 12"/>
                <a:gd name="T15" fmla="*/ 0 h 4"/>
                <a:gd name="T16" fmla="*/ 2 w 12"/>
                <a:gd name="T17" fmla="*/ 0 h 4"/>
                <a:gd name="T18" fmla="*/ 2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4"/>
                <a:gd name="T32" fmla="*/ 12 w 12"/>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4">
                  <a:moveTo>
                    <a:pt x="2" y="0"/>
                  </a:moveTo>
                  <a:lnTo>
                    <a:pt x="2" y="0"/>
                  </a:lnTo>
                  <a:lnTo>
                    <a:pt x="10" y="4"/>
                  </a:lnTo>
                  <a:lnTo>
                    <a:pt x="12" y="4"/>
                  </a:lnTo>
                  <a:lnTo>
                    <a:pt x="6" y="4"/>
                  </a:lnTo>
                  <a:lnTo>
                    <a:pt x="2"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02" name="Freeform 587"/>
            <p:cNvSpPr/>
            <p:nvPr/>
          </p:nvSpPr>
          <p:spPr bwMode="auto">
            <a:xfrm>
              <a:off x="5217395" y="1354497"/>
              <a:ext cx="17346" cy="12111"/>
            </a:xfrm>
            <a:custGeom>
              <a:gdLst>
                <a:gd name="T0" fmla="*/ 2 w 6"/>
                <a:gd name="T1" fmla="*/ 0 h 4"/>
                <a:gd name="T2" fmla="*/ 2 w 6"/>
                <a:gd name="T3" fmla="*/ 0 h 4"/>
                <a:gd name="T4" fmla="*/ 4 w 6"/>
                <a:gd name="T5" fmla="*/ 0 h 4"/>
                <a:gd name="T6" fmla="*/ 6 w 6"/>
                <a:gd name="T7" fmla="*/ 0 h 4"/>
                <a:gd name="T8" fmla="*/ 4 w 6"/>
                <a:gd name="T9" fmla="*/ 4 h 4"/>
                <a:gd name="T10" fmla="*/ 4 w 6"/>
                <a:gd name="T11" fmla="*/ 4 h 4"/>
                <a:gd name="T12" fmla="*/ 0 w 6"/>
                <a:gd name="T13" fmla="*/ 2 h 4"/>
                <a:gd name="T14" fmla="*/ 0 w 6"/>
                <a:gd name="T15" fmla="*/ 0 h 4"/>
                <a:gd name="T16" fmla="*/ 2 w 6"/>
                <a:gd name="T17" fmla="*/ 0 h 4"/>
                <a:gd name="T18" fmla="*/ 2 w 6"/>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4"/>
                <a:gd name="T32" fmla="*/ 6 w 6"/>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4">
                  <a:moveTo>
                    <a:pt x="2" y="0"/>
                  </a:moveTo>
                  <a:lnTo>
                    <a:pt x="2" y="0"/>
                  </a:lnTo>
                  <a:lnTo>
                    <a:pt x="4" y="0"/>
                  </a:lnTo>
                  <a:lnTo>
                    <a:pt x="6" y="0"/>
                  </a:lnTo>
                  <a:lnTo>
                    <a:pt x="4" y="4"/>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03" name="Freeform 588"/>
            <p:cNvSpPr/>
            <p:nvPr/>
          </p:nvSpPr>
          <p:spPr bwMode="auto">
            <a:xfrm>
              <a:off x="5321474" y="1332695"/>
              <a:ext cx="12390" cy="16955"/>
            </a:xfrm>
            <a:custGeom>
              <a:gdLst>
                <a:gd name="T0" fmla="*/ 2 w 4"/>
                <a:gd name="T1" fmla="*/ 0 h 6"/>
                <a:gd name="T2" fmla="*/ 2 w 4"/>
                <a:gd name="T3" fmla="*/ 0 h 6"/>
                <a:gd name="T4" fmla="*/ 4 w 4"/>
                <a:gd name="T5" fmla="*/ 0 h 6"/>
                <a:gd name="T6" fmla="*/ 4 w 4"/>
                <a:gd name="T7" fmla="*/ 2 h 6"/>
                <a:gd name="T8" fmla="*/ 4 w 4"/>
                <a:gd name="T9" fmla="*/ 4 h 6"/>
                <a:gd name="T10" fmla="*/ 0 w 4"/>
                <a:gd name="T11" fmla="*/ 6 h 6"/>
                <a:gd name="T12" fmla="*/ 0 w 4"/>
                <a:gd name="T13" fmla="*/ 6 h 6"/>
                <a:gd name="T14" fmla="*/ 0 w 4"/>
                <a:gd name="T15" fmla="*/ 2 h 6"/>
                <a:gd name="T16" fmla="*/ 0 w 4"/>
                <a:gd name="T17" fmla="*/ 0 h 6"/>
                <a:gd name="T18" fmla="*/ 2 w 4"/>
                <a:gd name="T19" fmla="*/ 0 h 6"/>
                <a:gd name="T20" fmla="*/ 2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
                <a:gd name="T34" fmla="*/ 0 h 6"/>
                <a:gd name="T35" fmla="*/ 4 w 4"/>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 h="6">
                  <a:moveTo>
                    <a:pt x="2" y="0"/>
                  </a:moveTo>
                  <a:lnTo>
                    <a:pt x="2" y="0"/>
                  </a:lnTo>
                  <a:lnTo>
                    <a:pt x="4" y="0"/>
                  </a:lnTo>
                  <a:lnTo>
                    <a:pt x="4" y="2"/>
                  </a:lnTo>
                  <a:lnTo>
                    <a:pt x="4" y="4"/>
                  </a:lnTo>
                  <a:lnTo>
                    <a:pt x="0" y="6"/>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04" name="Freeform 589"/>
            <p:cNvSpPr/>
            <p:nvPr/>
          </p:nvSpPr>
          <p:spPr bwMode="auto">
            <a:xfrm>
              <a:off x="4265820" y="2316173"/>
              <a:ext cx="29736" cy="12111"/>
            </a:xfrm>
            <a:custGeom>
              <a:gdLst>
                <a:gd name="T0" fmla="*/ 2 w 10"/>
                <a:gd name="T1" fmla="*/ 0 h 4"/>
                <a:gd name="T2" fmla="*/ 2 w 10"/>
                <a:gd name="T3" fmla="*/ 0 h 4"/>
                <a:gd name="T4" fmla="*/ 0 w 10"/>
                <a:gd name="T5" fmla="*/ 0 h 4"/>
                <a:gd name="T6" fmla="*/ 2 w 10"/>
                <a:gd name="T7" fmla="*/ 2 h 4"/>
                <a:gd name="T8" fmla="*/ 10 w 10"/>
                <a:gd name="T9" fmla="*/ 4 h 4"/>
                <a:gd name="T10" fmla="*/ 10 w 10"/>
                <a:gd name="T11" fmla="*/ 4 h 4"/>
                <a:gd name="T12" fmla="*/ 8 w 10"/>
                <a:gd name="T13" fmla="*/ 0 h 4"/>
                <a:gd name="T14" fmla="*/ 6 w 10"/>
                <a:gd name="T15" fmla="*/ 0 h 4"/>
                <a:gd name="T16" fmla="*/ 2 w 10"/>
                <a:gd name="T17" fmla="*/ 0 h 4"/>
                <a:gd name="T18" fmla="*/ 2 w 10"/>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4"/>
                <a:gd name="T32" fmla="*/ 10 w 10"/>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4">
                  <a:moveTo>
                    <a:pt x="2" y="0"/>
                  </a:moveTo>
                  <a:lnTo>
                    <a:pt x="2" y="0"/>
                  </a:lnTo>
                  <a:lnTo>
                    <a:pt x="0" y="0"/>
                  </a:lnTo>
                  <a:lnTo>
                    <a:pt x="2" y="2"/>
                  </a:lnTo>
                  <a:lnTo>
                    <a:pt x="10" y="4"/>
                  </a:lnTo>
                  <a:lnTo>
                    <a:pt x="8" y="0"/>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05" name="Freeform 590"/>
            <p:cNvSpPr/>
            <p:nvPr/>
          </p:nvSpPr>
          <p:spPr bwMode="auto">
            <a:xfrm>
              <a:off x="4384766" y="2299218"/>
              <a:ext cx="17346" cy="16955"/>
            </a:xfrm>
            <a:custGeom>
              <a:gdLst>
                <a:gd name="T0" fmla="*/ 2 w 6"/>
                <a:gd name="T1" fmla="*/ 0 h 6"/>
                <a:gd name="T2" fmla="*/ 2 w 6"/>
                <a:gd name="T3" fmla="*/ 0 h 6"/>
                <a:gd name="T4" fmla="*/ 0 w 6"/>
                <a:gd name="T5" fmla="*/ 0 h 6"/>
                <a:gd name="T6" fmla="*/ 0 w 6"/>
                <a:gd name="T7" fmla="*/ 2 h 6"/>
                <a:gd name="T8" fmla="*/ 2 w 6"/>
                <a:gd name="T9" fmla="*/ 4 h 6"/>
                <a:gd name="T10" fmla="*/ 4 w 6"/>
                <a:gd name="T11" fmla="*/ 6 h 6"/>
                <a:gd name="T12" fmla="*/ 4 w 6"/>
                <a:gd name="T13" fmla="*/ 6 h 6"/>
                <a:gd name="T14" fmla="*/ 6 w 6"/>
                <a:gd name="T15" fmla="*/ 4 h 6"/>
                <a:gd name="T16" fmla="*/ 6 w 6"/>
                <a:gd name="T17" fmla="*/ 2 h 6"/>
                <a:gd name="T18" fmla="*/ 6 w 6"/>
                <a:gd name="T19" fmla="*/ 0 h 6"/>
                <a:gd name="T20" fmla="*/ 2 w 6"/>
                <a:gd name="T21" fmla="*/ 0 h 6"/>
                <a:gd name="T22" fmla="*/ 2 w 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6"/>
                <a:gd name="T38" fmla="*/ 6 w 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6">
                  <a:moveTo>
                    <a:pt x="2" y="0"/>
                  </a:moveTo>
                  <a:lnTo>
                    <a:pt x="2" y="0"/>
                  </a:lnTo>
                  <a:lnTo>
                    <a:pt x="0" y="0"/>
                  </a:lnTo>
                  <a:lnTo>
                    <a:pt x="0" y="2"/>
                  </a:lnTo>
                  <a:lnTo>
                    <a:pt x="2" y="4"/>
                  </a:lnTo>
                  <a:lnTo>
                    <a:pt x="4" y="6"/>
                  </a:lnTo>
                  <a:lnTo>
                    <a:pt x="6" y="4"/>
                  </a:lnTo>
                  <a:lnTo>
                    <a:pt x="6"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06" name="Freeform 591"/>
            <p:cNvSpPr/>
            <p:nvPr/>
          </p:nvSpPr>
          <p:spPr bwMode="auto">
            <a:xfrm>
              <a:off x="4431848" y="2282261"/>
              <a:ext cx="22301" cy="16955"/>
            </a:xfrm>
            <a:custGeom>
              <a:gdLst>
                <a:gd name="T0" fmla="*/ 4 w 8"/>
                <a:gd name="T1" fmla="*/ 0 h 6"/>
                <a:gd name="T2" fmla="*/ 4 w 8"/>
                <a:gd name="T3" fmla="*/ 0 h 6"/>
                <a:gd name="T4" fmla="*/ 2 w 8"/>
                <a:gd name="T5" fmla="*/ 2 h 6"/>
                <a:gd name="T6" fmla="*/ 0 w 8"/>
                <a:gd name="T7" fmla="*/ 4 h 6"/>
                <a:gd name="T8" fmla="*/ 0 w 8"/>
                <a:gd name="T9" fmla="*/ 4 h 6"/>
                <a:gd name="T10" fmla="*/ 2 w 8"/>
                <a:gd name="T11" fmla="*/ 4 h 6"/>
                <a:gd name="T12" fmla="*/ 4 w 8"/>
                <a:gd name="T13" fmla="*/ 4 h 6"/>
                <a:gd name="T14" fmla="*/ 6 w 8"/>
                <a:gd name="T15" fmla="*/ 6 h 6"/>
                <a:gd name="T16" fmla="*/ 6 w 8"/>
                <a:gd name="T17" fmla="*/ 6 h 6"/>
                <a:gd name="T18" fmla="*/ 8 w 8"/>
                <a:gd name="T19" fmla="*/ 2 h 6"/>
                <a:gd name="T20" fmla="*/ 8 w 8"/>
                <a:gd name="T21" fmla="*/ 0 h 6"/>
                <a:gd name="T22" fmla="*/ 4 w 8"/>
                <a:gd name="T23" fmla="*/ 0 h 6"/>
                <a:gd name="T24" fmla="*/ 4 w 8"/>
                <a:gd name="T25" fmla="*/ 0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6"/>
                <a:gd name="T41" fmla="*/ 8 w 8"/>
                <a:gd name="T42" fmla="*/ 6 h 6"/>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6">
                  <a:moveTo>
                    <a:pt x="4" y="0"/>
                  </a:moveTo>
                  <a:lnTo>
                    <a:pt x="4" y="0"/>
                  </a:lnTo>
                  <a:lnTo>
                    <a:pt x="2" y="2"/>
                  </a:lnTo>
                  <a:lnTo>
                    <a:pt x="0" y="4"/>
                  </a:lnTo>
                  <a:lnTo>
                    <a:pt x="2" y="4"/>
                  </a:lnTo>
                  <a:lnTo>
                    <a:pt x="4" y="4"/>
                  </a:lnTo>
                  <a:lnTo>
                    <a:pt x="6" y="6"/>
                  </a:lnTo>
                  <a:lnTo>
                    <a:pt x="8" y="2"/>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07" name="Freeform 592"/>
            <p:cNvSpPr/>
            <p:nvPr/>
          </p:nvSpPr>
          <p:spPr bwMode="auto">
            <a:xfrm>
              <a:off x="4483890" y="2231390"/>
              <a:ext cx="141249" cy="104161"/>
            </a:xfrm>
            <a:custGeom>
              <a:gdLst>
                <a:gd name="T0" fmla="*/ 16 w 48"/>
                <a:gd name="T1" fmla="*/ 0 h 36"/>
                <a:gd name="T2" fmla="*/ 16 w 48"/>
                <a:gd name="T3" fmla="*/ 2 h 36"/>
                <a:gd name="T4" fmla="*/ 16 w 48"/>
                <a:gd name="T5" fmla="*/ 2 h 36"/>
                <a:gd name="T6" fmla="*/ 12 w 48"/>
                <a:gd name="T7" fmla="*/ 6 h 36"/>
                <a:gd name="T8" fmla="*/ 8 w 48"/>
                <a:gd name="T9" fmla="*/ 10 h 36"/>
                <a:gd name="T10" fmla="*/ 8 w 48"/>
                <a:gd name="T11" fmla="*/ 10 h 36"/>
                <a:gd name="T12" fmla="*/ 8 w 48"/>
                <a:gd name="T13" fmla="*/ 16 h 36"/>
                <a:gd name="T14" fmla="*/ 8 w 48"/>
                <a:gd name="T15" fmla="*/ 16 h 36"/>
                <a:gd name="T16" fmla="*/ 4 w 48"/>
                <a:gd name="T17" fmla="*/ 16 h 36"/>
                <a:gd name="T18" fmla="*/ 0 w 48"/>
                <a:gd name="T19" fmla="*/ 18 h 36"/>
                <a:gd name="T20" fmla="*/ 0 w 48"/>
                <a:gd name="T21" fmla="*/ 18 h 36"/>
                <a:gd name="T22" fmla="*/ 0 w 48"/>
                <a:gd name="T23" fmla="*/ 20 h 36"/>
                <a:gd name="T24" fmla="*/ 0 w 48"/>
                <a:gd name="T25" fmla="*/ 24 h 36"/>
                <a:gd name="T26" fmla="*/ 0 w 48"/>
                <a:gd name="T27" fmla="*/ 24 h 36"/>
                <a:gd name="T28" fmla="*/ 4 w 48"/>
                <a:gd name="T29" fmla="*/ 24 h 36"/>
                <a:gd name="T30" fmla="*/ 6 w 48"/>
                <a:gd name="T31" fmla="*/ 24 h 36"/>
                <a:gd name="T32" fmla="*/ 8 w 48"/>
                <a:gd name="T33" fmla="*/ 26 h 36"/>
                <a:gd name="T34" fmla="*/ 10 w 48"/>
                <a:gd name="T35" fmla="*/ 26 h 36"/>
                <a:gd name="T36" fmla="*/ 10 w 48"/>
                <a:gd name="T37" fmla="*/ 26 h 36"/>
                <a:gd name="T38" fmla="*/ 10 w 48"/>
                <a:gd name="T39" fmla="*/ 24 h 36"/>
                <a:gd name="T40" fmla="*/ 12 w 48"/>
                <a:gd name="T41" fmla="*/ 22 h 36"/>
                <a:gd name="T42" fmla="*/ 14 w 48"/>
                <a:gd name="T43" fmla="*/ 22 h 36"/>
                <a:gd name="T44" fmla="*/ 14 w 48"/>
                <a:gd name="T45" fmla="*/ 22 h 36"/>
                <a:gd name="T46" fmla="*/ 14 w 48"/>
                <a:gd name="T47" fmla="*/ 26 h 36"/>
                <a:gd name="T48" fmla="*/ 14 w 48"/>
                <a:gd name="T49" fmla="*/ 30 h 36"/>
                <a:gd name="T50" fmla="*/ 14 w 48"/>
                <a:gd name="T51" fmla="*/ 30 h 36"/>
                <a:gd name="T52" fmla="*/ 20 w 48"/>
                <a:gd name="T53" fmla="*/ 32 h 36"/>
                <a:gd name="T54" fmla="*/ 26 w 48"/>
                <a:gd name="T55" fmla="*/ 36 h 36"/>
                <a:gd name="T56" fmla="*/ 26 w 48"/>
                <a:gd name="T57" fmla="*/ 36 h 36"/>
                <a:gd name="T58" fmla="*/ 26 w 48"/>
                <a:gd name="T59" fmla="*/ 34 h 36"/>
                <a:gd name="T60" fmla="*/ 28 w 48"/>
                <a:gd name="T61" fmla="*/ 32 h 36"/>
                <a:gd name="T62" fmla="*/ 28 w 48"/>
                <a:gd name="T63" fmla="*/ 30 h 36"/>
                <a:gd name="T64" fmla="*/ 28 w 48"/>
                <a:gd name="T65" fmla="*/ 30 h 36"/>
                <a:gd name="T66" fmla="*/ 32 w 48"/>
                <a:gd name="T67" fmla="*/ 30 h 36"/>
                <a:gd name="T68" fmla="*/ 34 w 48"/>
                <a:gd name="T69" fmla="*/ 32 h 36"/>
                <a:gd name="T70" fmla="*/ 48 w 48"/>
                <a:gd name="T71" fmla="*/ 28 h 36"/>
                <a:gd name="T72" fmla="*/ 48 w 48"/>
                <a:gd name="T73" fmla="*/ 28 h 36"/>
                <a:gd name="T74" fmla="*/ 46 w 48"/>
                <a:gd name="T75" fmla="*/ 26 h 36"/>
                <a:gd name="T76" fmla="*/ 42 w 48"/>
                <a:gd name="T77" fmla="*/ 26 h 36"/>
                <a:gd name="T78" fmla="*/ 42 w 48"/>
                <a:gd name="T79" fmla="*/ 26 h 36"/>
                <a:gd name="T80" fmla="*/ 42 w 48"/>
                <a:gd name="T81" fmla="*/ 18 h 36"/>
                <a:gd name="T82" fmla="*/ 42 w 48"/>
                <a:gd name="T83" fmla="*/ 12 h 36"/>
                <a:gd name="T84" fmla="*/ 42 w 48"/>
                <a:gd name="T85" fmla="*/ 12 h 36"/>
                <a:gd name="T86" fmla="*/ 38 w 48"/>
                <a:gd name="T87" fmla="*/ 8 h 36"/>
                <a:gd name="T88" fmla="*/ 30 w 48"/>
                <a:gd name="T89" fmla="*/ 4 h 36"/>
                <a:gd name="T90" fmla="*/ 22 w 48"/>
                <a:gd name="T91" fmla="*/ 2 h 36"/>
                <a:gd name="T92" fmla="*/ 16 w 48"/>
                <a:gd name="T93" fmla="*/ 0 h 36"/>
                <a:gd name="T94" fmla="*/ 16 w 48"/>
                <a:gd name="T95" fmla="*/ 0 h 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8"/>
                <a:gd name="T145" fmla="*/ 0 h 36"/>
                <a:gd name="T146" fmla="*/ 48 w 48"/>
                <a:gd name="T147" fmla="*/ 36 h 36"/>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8" h="36">
                  <a:moveTo>
                    <a:pt x="16" y="0"/>
                  </a:moveTo>
                  <a:lnTo>
                    <a:pt x="16" y="2"/>
                  </a:lnTo>
                  <a:lnTo>
                    <a:pt x="12" y="6"/>
                  </a:lnTo>
                  <a:lnTo>
                    <a:pt x="8" y="10"/>
                  </a:lnTo>
                  <a:lnTo>
                    <a:pt x="8" y="16"/>
                  </a:lnTo>
                  <a:lnTo>
                    <a:pt x="4" y="16"/>
                  </a:lnTo>
                  <a:lnTo>
                    <a:pt x="0" y="18"/>
                  </a:lnTo>
                  <a:lnTo>
                    <a:pt x="0" y="20"/>
                  </a:lnTo>
                  <a:lnTo>
                    <a:pt x="0" y="24"/>
                  </a:lnTo>
                  <a:lnTo>
                    <a:pt x="4" y="24"/>
                  </a:lnTo>
                  <a:lnTo>
                    <a:pt x="6" y="24"/>
                  </a:lnTo>
                  <a:lnTo>
                    <a:pt x="8" y="26"/>
                  </a:lnTo>
                  <a:lnTo>
                    <a:pt x="10" y="26"/>
                  </a:lnTo>
                  <a:lnTo>
                    <a:pt x="10" y="24"/>
                  </a:lnTo>
                  <a:lnTo>
                    <a:pt x="12" y="22"/>
                  </a:lnTo>
                  <a:lnTo>
                    <a:pt x="14" y="22"/>
                  </a:lnTo>
                  <a:lnTo>
                    <a:pt x="14" y="26"/>
                  </a:lnTo>
                  <a:lnTo>
                    <a:pt x="14" y="30"/>
                  </a:lnTo>
                  <a:lnTo>
                    <a:pt x="20" y="32"/>
                  </a:lnTo>
                  <a:lnTo>
                    <a:pt x="26" y="36"/>
                  </a:lnTo>
                  <a:lnTo>
                    <a:pt x="26" y="34"/>
                  </a:lnTo>
                  <a:lnTo>
                    <a:pt x="28" y="32"/>
                  </a:lnTo>
                  <a:lnTo>
                    <a:pt x="28" y="30"/>
                  </a:lnTo>
                  <a:lnTo>
                    <a:pt x="32" y="30"/>
                  </a:lnTo>
                  <a:lnTo>
                    <a:pt x="34" y="32"/>
                  </a:lnTo>
                  <a:lnTo>
                    <a:pt x="48" y="28"/>
                  </a:lnTo>
                  <a:lnTo>
                    <a:pt x="46" y="26"/>
                  </a:lnTo>
                  <a:lnTo>
                    <a:pt x="42" y="26"/>
                  </a:lnTo>
                  <a:lnTo>
                    <a:pt x="42" y="18"/>
                  </a:lnTo>
                  <a:lnTo>
                    <a:pt x="42" y="12"/>
                  </a:lnTo>
                  <a:lnTo>
                    <a:pt x="38" y="8"/>
                  </a:lnTo>
                  <a:lnTo>
                    <a:pt x="30" y="4"/>
                  </a:lnTo>
                  <a:lnTo>
                    <a:pt x="22" y="2"/>
                  </a:lnTo>
                  <a:lnTo>
                    <a:pt x="16" y="0"/>
                  </a:lnTo>
                  <a:close/>
                </a:path>
              </a:pathLst>
            </a:custGeom>
            <a:solidFill>
              <a:srgbClr val="B7BCBE"/>
            </a:solidFill>
            <a:ln w="3175" cmpd="sng">
              <a:solidFill>
                <a:schemeClr val="bg1"/>
              </a:solidFill>
              <a:prstDash val="solid"/>
              <a:round/>
            </a:ln>
          </p:spPr>
          <p:txBody>
            <a:bodyPr/>
            <a:lstStyle/>
            <a:p>
              <a:endParaRPr lang="en-GB"/>
            </a:p>
          </p:txBody>
        </p:sp>
        <p:sp>
          <p:nvSpPr>
            <p:cNvPr id="308" name="Freeform 593"/>
            <p:cNvSpPr/>
            <p:nvPr/>
          </p:nvSpPr>
          <p:spPr bwMode="auto">
            <a:xfrm>
              <a:off x="4934896" y="2214435"/>
              <a:ext cx="34692" cy="33913"/>
            </a:xfrm>
            <a:custGeom>
              <a:gdLst>
                <a:gd name="T0" fmla="*/ 0 w 12"/>
                <a:gd name="T1" fmla="*/ 0 h 12"/>
                <a:gd name="T2" fmla="*/ 0 w 12"/>
                <a:gd name="T3" fmla="*/ 0 h 12"/>
                <a:gd name="T4" fmla="*/ 2 w 12"/>
                <a:gd name="T5" fmla="*/ 8 h 12"/>
                <a:gd name="T6" fmla="*/ 2 w 12"/>
                <a:gd name="T7" fmla="*/ 8 h 12"/>
                <a:gd name="T8" fmla="*/ 4 w 12"/>
                <a:gd name="T9" fmla="*/ 12 h 12"/>
                <a:gd name="T10" fmla="*/ 6 w 12"/>
                <a:gd name="T11" fmla="*/ 12 h 12"/>
                <a:gd name="T12" fmla="*/ 8 w 12"/>
                <a:gd name="T13" fmla="*/ 12 h 12"/>
                <a:gd name="T14" fmla="*/ 12 w 12"/>
                <a:gd name="T15" fmla="*/ 12 h 12"/>
                <a:gd name="T16" fmla="*/ 12 w 12"/>
                <a:gd name="T17" fmla="*/ 10 h 12"/>
                <a:gd name="T18" fmla="*/ 12 w 12"/>
                <a:gd name="T19" fmla="*/ 10 h 12"/>
                <a:gd name="T20" fmla="*/ 6 w 12"/>
                <a:gd name="T21" fmla="*/ 6 h 12"/>
                <a:gd name="T22" fmla="*/ 0 w 12"/>
                <a:gd name="T23" fmla="*/ 0 h 12"/>
                <a:gd name="T24" fmla="*/ 0 w 12"/>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2"/>
                <a:gd name="T41" fmla="*/ 12 w 12"/>
                <a:gd name="T42" fmla="*/ 12 h 1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2">
                  <a:moveTo>
                    <a:pt x="0" y="0"/>
                  </a:moveTo>
                  <a:lnTo>
                    <a:pt x="0" y="0"/>
                  </a:lnTo>
                  <a:lnTo>
                    <a:pt x="2" y="8"/>
                  </a:lnTo>
                  <a:lnTo>
                    <a:pt x="4" y="12"/>
                  </a:lnTo>
                  <a:lnTo>
                    <a:pt x="6" y="12"/>
                  </a:lnTo>
                  <a:lnTo>
                    <a:pt x="8" y="12"/>
                  </a:lnTo>
                  <a:lnTo>
                    <a:pt x="12" y="12"/>
                  </a:lnTo>
                  <a:lnTo>
                    <a:pt x="12" y="10"/>
                  </a:lnTo>
                  <a:lnTo>
                    <a:pt x="6" y="6"/>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09" name="Freeform 594"/>
            <p:cNvSpPr/>
            <p:nvPr/>
          </p:nvSpPr>
          <p:spPr bwMode="auto">
            <a:xfrm>
              <a:off x="4424415" y="2173256"/>
              <a:ext cx="17346" cy="24222"/>
            </a:xfrm>
            <a:custGeom>
              <a:gdLst>
                <a:gd name="T0" fmla="*/ 4 w 6"/>
                <a:gd name="T1" fmla="*/ 0 h 8"/>
                <a:gd name="T2" fmla="*/ 4 w 6"/>
                <a:gd name="T3" fmla="*/ 0 h 8"/>
                <a:gd name="T4" fmla="*/ 2 w 6"/>
                <a:gd name="T5" fmla="*/ 2 h 8"/>
                <a:gd name="T6" fmla="*/ 0 w 6"/>
                <a:gd name="T7" fmla="*/ 4 h 8"/>
                <a:gd name="T8" fmla="*/ 0 w 6"/>
                <a:gd name="T9" fmla="*/ 6 h 8"/>
                <a:gd name="T10" fmla="*/ 4 w 6"/>
                <a:gd name="T11" fmla="*/ 8 h 8"/>
                <a:gd name="T12" fmla="*/ 4 w 6"/>
                <a:gd name="T13" fmla="*/ 8 h 8"/>
                <a:gd name="T14" fmla="*/ 6 w 6"/>
                <a:gd name="T15" fmla="*/ 2 h 8"/>
                <a:gd name="T16" fmla="*/ 6 w 6"/>
                <a:gd name="T17" fmla="*/ 0 h 8"/>
                <a:gd name="T18" fmla="*/ 4 w 6"/>
                <a:gd name="T19" fmla="*/ 0 h 8"/>
                <a:gd name="T20" fmla="*/ 4 w 6"/>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8"/>
                <a:gd name="T35" fmla="*/ 6 w 6"/>
                <a:gd name="T36" fmla="*/ 8 h 8"/>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8">
                  <a:moveTo>
                    <a:pt x="4" y="0"/>
                  </a:moveTo>
                  <a:lnTo>
                    <a:pt x="4" y="0"/>
                  </a:lnTo>
                  <a:lnTo>
                    <a:pt x="2" y="2"/>
                  </a:lnTo>
                  <a:lnTo>
                    <a:pt x="0" y="4"/>
                  </a:lnTo>
                  <a:lnTo>
                    <a:pt x="0" y="6"/>
                  </a:lnTo>
                  <a:lnTo>
                    <a:pt x="4" y="8"/>
                  </a:lnTo>
                  <a:lnTo>
                    <a:pt x="6" y="2"/>
                  </a:lnTo>
                  <a:lnTo>
                    <a:pt x="6"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10" name="Freeform 595"/>
            <p:cNvSpPr/>
            <p:nvPr/>
          </p:nvSpPr>
          <p:spPr bwMode="auto">
            <a:xfrm>
              <a:off x="4570619" y="1984310"/>
              <a:ext cx="12390" cy="12111"/>
            </a:xfrm>
            <a:custGeom>
              <a:gdLst>
                <a:gd name="T0" fmla="*/ 0 w 4"/>
                <a:gd name="T1" fmla="*/ 0 h 4"/>
                <a:gd name="T2" fmla="*/ 0 w 4"/>
                <a:gd name="T3" fmla="*/ 4 h 4"/>
                <a:gd name="T4" fmla="*/ 4 w 4"/>
                <a:gd name="T5" fmla="*/ 4 h 4"/>
                <a:gd name="T6" fmla="*/ 4 w 4"/>
                <a:gd name="T7" fmla="*/ 4 h 4"/>
                <a:gd name="T8" fmla="*/ 2 w 4"/>
                <a:gd name="T9" fmla="*/ 2 h 4"/>
                <a:gd name="T10" fmla="*/ 2 w 4"/>
                <a:gd name="T11" fmla="*/ 2 h 4"/>
                <a:gd name="T12" fmla="*/ 2 w 4"/>
                <a:gd name="T13" fmla="*/ 0 h 4"/>
                <a:gd name="T14" fmla="*/ 0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lnTo>
                    <a:pt x="0" y="4"/>
                  </a:lnTo>
                  <a:lnTo>
                    <a:pt x="4" y="4"/>
                  </a:lnTo>
                  <a:lnTo>
                    <a:pt x="2"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11" name="Freeform 596"/>
            <p:cNvSpPr/>
            <p:nvPr/>
          </p:nvSpPr>
          <p:spPr bwMode="auto">
            <a:xfrm>
              <a:off x="3750383" y="1974620"/>
              <a:ext cx="691378" cy="353664"/>
            </a:xfrm>
            <a:custGeom>
              <a:gdLst>
                <a:gd name="T0" fmla="*/ 46 w 236"/>
                <a:gd name="T1" fmla="*/ 14 h 124"/>
                <a:gd name="T2" fmla="*/ 30 w 236"/>
                <a:gd name="T3" fmla="*/ 16 h 124"/>
                <a:gd name="T4" fmla="*/ 20 w 236"/>
                <a:gd name="T5" fmla="*/ 20 h 124"/>
                <a:gd name="T6" fmla="*/ 16 w 236"/>
                <a:gd name="T7" fmla="*/ 32 h 124"/>
                <a:gd name="T8" fmla="*/ 2 w 236"/>
                <a:gd name="T9" fmla="*/ 46 h 124"/>
                <a:gd name="T10" fmla="*/ 10 w 236"/>
                <a:gd name="T11" fmla="*/ 52 h 124"/>
                <a:gd name="T12" fmla="*/ 18 w 236"/>
                <a:gd name="T13" fmla="*/ 48 h 124"/>
                <a:gd name="T14" fmla="*/ 16 w 236"/>
                <a:gd name="T15" fmla="*/ 54 h 124"/>
                <a:gd name="T16" fmla="*/ 26 w 236"/>
                <a:gd name="T17" fmla="*/ 58 h 124"/>
                <a:gd name="T18" fmla="*/ 58 w 236"/>
                <a:gd name="T19" fmla="*/ 54 h 124"/>
                <a:gd name="T20" fmla="*/ 32 w 236"/>
                <a:gd name="T21" fmla="*/ 62 h 124"/>
                <a:gd name="T22" fmla="*/ 18 w 236"/>
                <a:gd name="T23" fmla="*/ 70 h 124"/>
                <a:gd name="T24" fmla="*/ 60 w 236"/>
                <a:gd name="T25" fmla="*/ 72 h 124"/>
                <a:gd name="T26" fmla="*/ 74 w 236"/>
                <a:gd name="T27" fmla="*/ 70 h 124"/>
                <a:gd name="T28" fmla="*/ 84 w 236"/>
                <a:gd name="T29" fmla="*/ 68 h 124"/>
                <a:gd name="T30" fmla="*/ 100 w 236"/>
                <a:gd name="T31" fmla="*/ 70 h 124"/>
                <a:gd name="T32" fmla="*/ 76 w 236"/>
                <a:gd name="T33" fmla="*/ 80 h 124"/>
                <a:gd name="T34" fmla="*/ 50 w 236"/>
                <a:gd name="T35" fmla="*/ 84 h 124"/>
                <a:gd name="T36" fmla="*/ 32 w 236"/>
                <a:gd name="T37" fmla="*/ 98 h 124"/>
                <a:gd name="T38" fmla="*/ 46 w 236"/>
                <a:gd name="T39" fmla="*/ 106 h 124"/>
                <a:gd name="T40" fmla="*/ 68 w 236"/>
                <a:gd name="T41" fmla="*/ 116 h 124"/>
                <a:gd name="T42" fmla="*/ 74 w 236"/>
                <a:gd name="T43" fmla="*/ 120 h 124"/>
                <a:gd name="T44" fmla="*/ 114 w 236"/>
                <a:gd name="T45" fmla="*/ 120 h 124"/>
                <a:gd name="T46" fmla="*/ 140 w 236"/>
                <a:gd name="T47" fmla="*/ 108 h 124"/>
                <a:gd name="T48" fmla="*/ 166 w 236"/>
                <a:gd name="T49" fmla="*/ 92 h 124"/>
                <a:gd name="T50" fmla="*/ 168 w 236"/>
                <a:gd name="T51" fmla="*/ 102 h 124"/>
                <a:gd name="T52" fmla="*/ 182 w 236"/>
                <a:gd name="T53" fmla="*/ 112 h 124"/>
                <a:gd name="T54" fmla="*/ 200 w 236"/>
                <a:gd name="T55" fmla="*/ 112 h 124"/>
                <a:gd name="T56" fmla="*/ 206 w 236"/>
                <a:gd name="T57" fmla="*/ 110 h 124"/>
                <a:gd name="T58" fmla="*/ 220 w 236"/>
                <a:gd name="T59" fmla="*/ 110 h 124"/>
                <a:gd name="T60" fmla="*/ 214 w 236"/>
                <a:gd name="T61" fmla="*/ 98 h 124"/>
                <a:gd name="T62" fmla="*/ 204 w 236"/>
                <a:gd name="T63" fmla="*/ 102 h 124"/>
                <a:gd name="T64" fmla="*/ 200 w 236"/>
                <a:gd name="T65" fmla="*/ 94 h 124"/>
                <a:gd name="T66" fmla="*/ 222 w 236"/>
                <a:gd name="T67" fmla="*/ 96 h 124"/>
                <a:gd name="T68" fmla="*/ 220 w 236"/>
                <a:gd name="T69" fmla="*/ 90 h 124"/>
                <a:gd name="T70" fmla="*/ 230 w 236"/>
                <a:gd name="T71" fmla="*/ 92 h 124"/>
                <a:gd name="T72" fmla="*/ 236 w 236"/>
                <a:gd name="T73" fmla="*/ 96 h 124"/>
                <a:gd name="T74" fmla="*/ 234 w 236"/>
                <a:gd name="T75" fmla="*/ 86 h 124"/>
                <a:gd name="T76" fmla="*/ 218 w 236"/>
                <a:gd name="T77" fmla="*/ 80 h 124"/>
                <a:gd name="T78" fmla="*/ 206 w 236"/>
                <a:gd name="T79" fmla="*/ 70 h 124"/>
                <a:gd name="T80" fmla="*/ 204 w 236"/>
                <a:gd name="T81" fmla="*/ 76 h 124"/>
                <a:gd name="T82" fmla="*/ 192 w 236"/>
                <a:gd name="T83" fmla="*/ 68 h 124"/>
                <a:gd name="T84" fmla="*/ 186 w 236"/>
                <a:gd name="T85" fmla="*/ 52 h 124"/>
                <a:gd name="T86" fmla="*/ 178 w 236"/>
                <a:gd name="T87" fmla="*/ 42 h 124"/>
                <a:gd name="T88" fmla="*/ 166 w 236"/>
                <a:gd name="T89" fmla="*/ 32 h 124"/>
                <a:gd name="T90" fmla="*/ 170 w 236"/>
                <a:gd name="T91" fmla="*/ 26 h 124"/>
                <a:gd name="T92" fmla="*/ 146 w 236"/>
                <a:gd name="T93" fmla="*/ 6 h 124"/>
                <a:gd name="T94" fmla="*/ 166 w 236"/>
                <a:gd name="T95" fmla="*/ 30 h 124"/>
                <a:gd name="T96" fmla="*/ 160 w 236"/>
                <a:gd name="T97" fmla="*/ 32 h 124"/>
                <a:gd name="T98" fmla="*/ 152 w 236"/>
                <a:gd name="T99" fmla="*/ 34 h 124"/>
                <a:gd name="T100" fmla="*/ 148 w 236"/>
                <a:gd name="T101" fmla="*/ 30 h 124"/>
                <a:gd name="T102" fmla="*/ 142 w 236"/>
                <a:gd name="T103" fmla="*/ 44 h 124"/>
                <a:gd name="T104" fmla="*/ 138 w 236"/>
                <a:gd name="T105" fmla="*/ 34 h 124"/>
                <a:gd name="T106" fmla="*/ 136 w 236"/>
                <a:gd name="T107" fmla="*/ 24 h 124"/>
                <a:gd name="T108" fmla="*/ 130 w 236"/>
                <a:gd name="T109" fmla="*/ 14 h 124"/>
                <a:gd name="T110" fmla="*/ 122 w 236"/>
                <a:gd name="T111" fmla="*/ 12 h 124"/>
                <a:gd name="T112" fmla="*/ 104 w 236"/>
                <a:gd name="T113" fmla="*/ 16 h 124"/>
                <a:gd name="T114" fmla="*/ 90 w 236"/>
                <a:gd name="T115" fmla="*/ 10 h 124"/>
                <a:gd name="T116" fmla="*/ 86 w 236"/>
                <a:gd name="T117" fmla="*/ 34 h 124"/>
                <a:gd name="T118" fmla="*/ 70 w 236"/>
                <a:gd name="T119" fmla="*/ 2 h 1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6"/>
                <a:gd name="T181" fmla="*/ 0 h 124"/>
                <a:gd name="T182" fmla="*/ 236 w 236"/>
                <a:gd name="T183" fmla="*/ 124 h 124"/>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6" h="124">
                  <a:moveTo>
                    <a:pt x="60" y="0"/>
                  </a:moveTo>
                  <a:lnTo>
                    <a:pt x="60" y="0"/>
                  </a:lnTo>
                  <a:lnTo>
                    <a:pt x="54" y="8"/>
                  </a:lnTo>
                  <a:lnTo>
                    <a:pt x="50" y="12"/>
                  </a:lnTo>
                  <a:lnTo>
                    <a:pt x="46" y="14"/>
                  </a:lnTo>
                  <a:lnTo>
                    <a:pt x="40" y="14"/>
                  </a:lnTo>
                  <a:lnTo>
                    <a:pt x="34" y="14"/>
                  </a:lnTo>
                  <a:lnTo>
                    <a:pt x="30" y="16"/>
                  </a:lnTo>
                  <a:lnTo>
                    <a:pt x="26" y="20"/>
                  </a:lnTo>
                  <a:lnTo>
                    <a:pt x="22" y="20"/>
                  </a:lnTo>
                  <a:lnTo>
                    <a:pt x="20" y="20"/>
                  </a:lnTo>
                  <a:lnTo>
                    <a:pt x="18" y="22"/>
                  </a:lnTo>
                  <a:lnTo>
                    <a:pt x="18" y="26"/>
                  </a:lnTo>
                  <a:lnTo>
                    <a:pt x="18" y="30"/>
                  </a:lnTo>
                  <a:lnTo>
                    <a:pt x="18" y="32"/>
                  </a:lnTo>
                  <a:lnTo>
                    <a:pt x="16" y="32"/>
                  </a:lnTo>
                  <a:lnTo>
                    <a:pt x="8" y="38"/>
                  </a:lnTo>
                  <a:lnTo>
                    <a:pt x="2" y="46"/>
                  </a:lnTo>
                  <a:lnTo>
                    <a:pt x="0" y="48"/>
                  </a:lnTo>
                  <a:lnTo>
                    <a:pt x="0" y="50"/>
                  </a:lnTo>
                  <a:lnTo>
                    <a:pt x="6" y="52"/>
                  </a:lnTo>
                  <a:lnTo>
                    <a:pt x="10" y="52"/>
                  </a:lnTo>
                  <a:lnTo>
                    <a:pt x="14" y="52"/>
                  </a:lnTo>
                  <a:lnTo>
                    <a:pt x="16" y="50"/>
                  </a:lnTo>
                  <a:lnTo>
                    <a:pt x="18" y="48"/>
                  </a:lnTo>
                  <a:lnTo>
                    <a:pt x="18" y="50"/>
                  </a:lnTo>
                  <a:lnTo>
                    <a:pt x="18" y="52"/>
                  </a:lnTo>
                  <a:lnTo>
                    <a:pt x="22" y="54"/>
                  </a:lnTo>
                  <a:lnTo>
                    <a:pt x="16" y="54"/>
                  </a:lnTo>
                  <a:lnTo>
                    <a:pt x="14" y="56"/>
                  </a:lnTo>
                  <a:lnTo>
                    <a:pt x="14" y="58"/>
                  </a:lnTo>
                  <a:lnTo>
                    <a:pt x="20" y="58"/>
                  </a:lnTo>
                  <a:lnTo>
                    <a:pt x="26" y="58"/>
                  </a:lnTo>
                  <a:lnTo>
                    <a:pt x="26" y="52"/>
                  </a:lnTo>
                  <a:lnTo>
                    <a:pt x="56" y="50"/>
                  </a:lnTo>
                  <a:lnTo>
                    <a:pt x="58" y="54"/>
                  </a:lnTo>
                  <a:lnTo>
                    <a:pt x="46" y="56"/>
                  </a:lnTo>
                  <a:lnTo>
                    <a:pt x="34" y="58"/>
                  </a:lnTo>
                  <a:lnTo>
                    <a:pt x="32" y="62"/>
                  </a:lnTo>
                  <a:lnTo>
                    <a:pt x="24" y="62"/>
                  </a:lnTo>
                  <a:lnTo>
                    <a:pt x="18" y="64"/>
                  </a:lnTo>
                  <a:lnTo>
                    <a:pt x="18" y="70"/>
                  </a:lnTo>
                  <a:lnTo>
                    <a:pt x="20" y="70"/>
                  </a:lnTo>
                  <a:lnTo>
                    <a:pt x="22" y="72"/>
                  </a:lnTo>
                  <a:lnTo>
                    <a:pt x="40" y="72"/>
                  </a:lnTo>
                  <a:lnTo>
                    <a:pt x="60" y="72"/>
                  </a:lnTo>
                  <a:lnTo>
                    <a:pt x="70" y="68"/>
                  </a:lnTo>
                  <a:lnTo>
                    <a:pt x="72" y="70"/>
                  </a:lnTo>
                  <a:lnTo>
                    <a:pt x="74" y="70"/>
                  </a:lnTo>
                  <a:lnTo>
                    <a:pt x="76" y="72"/>
                  </a:lnTo>
                  <a:lnTo>
                    <a:pt x="82" y="66"/>
                  </a:lnTo>
                  <a:lnTo>
                    <a:pt x="84" y="66"/>
                  </a:lnTo>
                  <a:lnTo>
                    <a:pt x="84" y="68"/>
                  </a:lnTo>
                  <a:lnTo>
                    <a:pt x="88" y="72"/>
                  </a:lnTo>
                  <a:lnTo>
                    <a:pt x="94" y="70"/>
                  </a:lnTo>
                  <a:lnTo>
                    <a:pt x="100" y="70"/>
                  </a:lnTo>
                  <a:lnTo>
                    <a:pt x="96" y="76"/>
                  </a:lnTo>
                  <a:lnTo>
                    <a:pt x="92" y="80"/>
                  </a:lnTo>
                  <a:lnTo>
                    <a:pt x="82" y="82"/>
                  </a:lnTo>
                  <a:lnTo>
                    <a:pt x="76" y="80"/>
                  </a:lnTo>
                  <a:lnTo>
                    <a:pt x="68" y="78"/>
                  </a:lnTo>
                  <a:lnTo>
                    <a:pt x="60" y="78"/>
                  </a:lnTo>
                  <a:lnTo>
                    <a:pt x="50" y="84"/>
                  </a:lnTo>
                  <a:lnTo>
                    <a:pt x="42" y="86"/>
                  </a:lnTo>
                  <a:lnTo>
                    <a:pt x="32" y="84"/>
                  </a:lnTo>
                  <a:lnTo>
                    <a:pt x="32" y="98"/>
                  </a:lnTo>
                  <a:lnTo>
                    <a:pt x="36" y="98"/>
                  </a:lnTo>
                  <a:lnTo>
                    <a:pt x="40" y="100"/>
                  </a:lnTo>
                  <a:lnTo>
                    <a:pt x="40" y="104"/>
                  </a:lnTo>
                  <a:lnTo>
                    <a:pt x="46" y="106"/>
                  </a:lnTo>
                  <a:lnTo>
                    <a:pt x="54" y="106"/>
                  </a:lnTo>
                  <a:lnTo>
                    <a:pt x="62" y="108"/>
                  </a:lnTo>
                  <a:lnTo>
                    <a:pt x="68" y="110"/>
                  </a:lnTo>
                  <a:lnTo>
                    <a:pt x="68" y="116"/>
                  </a:lnTo>
                  <a:lnTo>
                    <a:pt x="68" y="122"/>
                  </a:lnTo>
                  <a:lnTo>
                    <a:pt x="70" y="122"/>
                  </a:lnTo>
                  <a:lnTo>
                    <a:pt x="72" y="120"/>
                  </a:lnTo>
                  <a:lnTo>
                    <a:pt x="74" y="120"/>
                  </a:lnTo>
                  <a:lnTo>
                    <a:pt x="76" y="120"/>
                  </a:lnTo>
                  <a:lnTo>
                    <a:pt x="76" y="124"/>
                  </a:lnTo>
                  <a:lnTo>
                    <a:pt x="102" y="122"/>
                  </a:lnTo>
                  <a:lnTo>
                    <a:pt x="114" y="120"/>
                  </a:lnTo>
                  <a:lnTo>
                    <a:pt x="124" y="118"/>
                  </a:lnTo>
                  <a:lnTo>
                    <a:pt x="126" y="114"/>
                  </a:lnTo>
                  <a:lnTo>
                    <a:pt x="140" y="108"/>
                  </a:lnTo>
                  <a:lnTo>
                    <a:pt x="144" y="108"/>
                  </a:lnTo>
                  <a:lnTo>
                    <a:pt x="148" y="108"/>
                  </a:lnTo>
                  <a:lnTo>
                    <a:pt x="158" y="100"/>
                  </a:lnTo>
                  <a:lnTo>
                    <a:pt x="166" y="92"/>
                  </a:lnTo>
                  <a:lnTo>
                    <a:pt x="172" y="92"/>
                  </a:lnTo>
                  <a:lnTo>
                    <a:pt x="170" y="98"/>
                  </a:lnTo>
                  <a:lnTo>
                    <a:pt x="168" y="102"/>
                  </a:lnTo>
                  <a:lnTo>
                    <a:pt x="182" y="106"/>
                  </a:lnTo>
                  <a:lnTo>
                    <a:pt x="182" y="112"/>
                  </a:lnTo>
                  <a:lnTo>
                    <a:pt x="186" y="110"/>
                  </a:lnTo>
                  <a:lnTo>
                    <a:pt x="188" y="108"/>
                  </a:lnTo>
                  <a:lnTo>
                    <a:pt x="190" y="112"/>
                  </a:lnTo>
                  <a:lnTo>
                    <a:pt x="200" y="112"/>
                  </a:lnTo>
                  <a:lnTo>
                    <a:pt x="200" y="114"/>
                  </a:lnTo>
                  <a:lnTo>
                    <a:pt x="204" y="114"/>
                  </a:lnTo>
                  <a:lnTo>
                    <a:pt x="206" y="112"/>
                  </a:lnTo>
                  <a:lnTo>
                    <a:pt x="206" y="110"/>
                  </a:lnTo>
                  <a:lnTo>
                    <a:pt x="212" y="110"/>
                  </a:lnTo>
                  <a:lnTo>
                    <a:pt x="216" y="110"/>
                  </a:lnTo>
                  <a:lnTo>
                    <a:pt x="220" y="110"/>
                  </a:lnTo>
                  <a:lnTo>
                    <a:pt x="222" y="106"/>
                  </a:lnTo>
                  <a:lnTo>
                    <a:pt x="224" y="104"/>
                  </a:lnTo>
                  <a:lnTo>
                    <a:pt x="218" y="100"/>
                  </a:lnTo>
                  <a:lnTo>
                    <a:pt x="214" y="98"/>
                  </a:lnTo>
                  <a:lnTo>
                    <a:pt x="212" y="102"/>
                  </a:lnTo>
                  <a:lnTo>
                    <a:pt x="208" y="102"/>
                  </a:lnTo>
                  <a:lnTo>
                    <a:pt x="204" y="102"/>
                  </a:lnTo>
                  <a:lnTo>
                    <a:pt x="204" y="98"/>
                  </a:lnTo>
                  <a:lnTo>
                    <a:pt x="202" y="96"/>
                  </a:lnTo>
                  <a:lnTo>
                    <a:pt x="200" y="94"/>
                  </a:lnTo>
                  <a:lnTo>
                    <a:pt x="206" y="94"/>
                  </a:lnTo>
                  <a:lnTo>
                    <a:pt x="220" y="96"/>
                  </a:lnTo>
                  <a:lnTo>
                    <a:pt x="222" y="96"/>
                  </a:lnTo>
                  <a:lnTo>
                    <a:pt x="216" y="94"/>
                  </a:lnTo>
                  <a:lnTo>
                    <a:pt x="216" y="90"/>
                  </a:lnTo>
                  <a:lnTo>
                    <a:pt x="218" y="90"/>
                  </a:lnTo>
                  <a:lnTo>
                    <a:pt x="220" y="90"/>
                  </a:lnTo>
                  <a:lnTo>
                    <a:pt x="222" y="88"/>
                  </a:lnTo>
                  <a:lnTo>
                    <a:pt x="224" y="88"/>
                  </a:lnTo>
                  <a:lnTo>
                    <a:pt x="224" y="92"/>
                  </a:lnTo>
                  <a:lnTo>
                    <a:pt x="230" y="92"/>
                  </a:lnTo>
                  <a:lnTo>
                    <a:pt x="230" y="98"/>
                  </a:lnTo>
                  <a:lnTo>
                    <a:pt x="234" y="98"/>
                  </a:lnTo>
                  <a:lnTo>
                    <a:pt x="236" y="96"/>
                  </a:lnTo>
                  <a:lnTo>
                    <a:pt x="236" y="92"/>
                  </a:lnTo>
                  <a:lnTo>
                    <a:pt x="234" y="92"/>
                  </a:lnTo>
                  <a:lnTo>
                    <a:pt x="234" y="90"/>
                  </a:lnTo>
                  <a:lnTo>
                    <a:pt x="234" y="86"/>
                  </a:lnTo>
                  <a:lnTo>
                    <a:pt x="234" y="82"/>
                  </a:lnTo>
                  <a:lnTo>
                    <a:pt x="234" y="80"/>
                  </a:lnTo>
                  <a:lnTo>
                    <a:pt x="226" y="80"/>
                  </a:lnTo>
                  <a:lnTo>
                    <a:pt x="218" y="80"/>
                  </a:lnTo>
                  <a:lnTo>
                    <a:pt x="210" y="78"/>
                  </a:lnTo>
                  <a:lnTo>
                    <a:pt x="208" y="76"/>
                  </a:lnTo>
                  <a:lnTo>
                    <a:pt x="206" y="74"/>
                  </a:lnTo>
                  <a:lnTo>
                    <a:pt x="206" y="70"/>
                  </a:lnTo>
                  <a:lnTo>
                    <a:pt x="206" y="68"/>
                  </a:lnTo>
                  <a:lnTo>
                    <a:pt x="202" y="68"/>
                  </a:lnTo>
                  <a:lnTo>
                    <a:pt x="204" y="74"/>
                  </a:lnTo>
                  <a:lnTo>
                    <a:pt x="204" y="76"/>
                  </a:lnTo>
                  <a:lnTo>
                    <a:pt x="202" y="74"/>
                  </a:lnTo>
                  <a:lnTo>
                    <a:pt x="192" y="72"/>
                  </a:lnTo>
                  <a:lnTo>
                    <a:pt x="192" y="68"/>
                  </a:lnTo>
                  <a:lnTo>
                    <a:pt x="190" y="64"/>
                  </a:lnTo>
                  <a:lnTo>
                    <a:pt x="188" y="60"/>
                  </a:lnTo>
                  <a:lnTo>
                    <a:pt x="186" y="52"/>
                  </a:lnTo>
                  <a:lnTo>
                    <a:pt x="182" y="50"/>
                  </a:lnTo>
                  <a:lnTo>
                    <a:pt x="180" y="50"/>
                  </a:lnTo>
                  <a:lnTo>
                    <a:pt x="178" y="46"/>
                  </a:lnTo>
                  <a:lnTo>
                    <a:pt x="178" y="42"/>
                  </a:lnTo>
                  <a:lnTo>
                    <a:pt x="176" y="38"/>
                  </a:lnTo>
                  <a:lnTo>
                    <a:pt x="174" y="34"/>
                  </a:lnTo>
                  <a:lnTo>
                    <a:pt x="174" y="32"/>
                  </a:lnTo>
                  <a:lnTo>
                    <a:pt x="166" y="32"/>
                  </a:lnTo>
                  <a:lnTo>
                    <a:pt x="168" y="30"/>
                  </a:lnTo>
                  <a:lnTo>
                    <a:pt x="170" y="30"/>
                  </a:lnTo>
                  <a:lnTo>
                    <a:pt x="170" y="26"/>
                  </a:lnTo>
                  <a:lnTo>
                    <a:pt x="170" y="22"/>
                  </a:lnTo>
                  <a:lnTo>
                    <a:pt x="152" y="2"/>
                  </a:lnTo>
                  <a:lnTo>
                    <a:pt x="146" y="6"/>
                  </a:lnTo>
                  <a:lnTo>
                    <a:pt x="148" y="18"/>
                  </a:lnTo>
                  <a:lnTo>
                    <a:pt x="150" y="24"/>
                  </a:lnTo>
                  <a:lnTo>
                    <a:pt x="156" y="26"/>
                  </a:lnTo>
                  <a:lnTo>
                    <a:pt x="166" y="30"/>
                  </a:lnTo>
                  <a:lnTo>
                    <a:pt x="164" y="32"/>
                  </a:lnTo>
                  <a:lnTo>
                    <a:pt x="162" y="32"/>
                  </a:lnTo>
                  <a:lnTo>
                    <a:pt x="160" y="32"/>
                  </a:lnTo>
                  <a:lnTo>
                    <a:pt x="158" y="30"/>
                  </a:lnTo>
                  <a:lnTo>
                    <a:pt x="156" y="34"/>
                  </a:lnTo>
                  <a:lnTo>
                    <a:pt x="152" y="34"/>
                  </a:lnTo>
                  <a:lnTo>
                    <a:pt x="152" y="32"/>
                  </a:lnTo>
                  <a:lnTo>
                    <a:pt x="148" y="30"/>
                  </a:lnTo>
                  <a:lnTo>
                    <a:pt x="146" y="36"/>
                  </a:lnTo>
                  <a:lnTo>
                    <a:pt x="144" y="40"/>
                  </a:lnTo>
                  <a:lnTo>
                    <a:pt x="142" y="44"/>
                  </a:lnTo>
                  <a:lnTo>
                    <a:pt x="136" y="46"/>
                  </a:lnTo>
                  <a:lnTo>
                    <a:pt x="136" y="42"/>
                  </a:lnTo>
                  <a:lnTo>
                    <a:pt x="138" y="34"/>
                  </a:lnTo>
                  <a:lnTo>
                    <a:pt x="140" y="30"/>
                  </a:lnTo>
                  <a:lnTo>
                    <a:pt x="140" y="28"/>
                  </a:lnTo>
                  <a:lnTo>
                    <a:pt x="140" y="26"/>
                  </a:lnTo>
                  <a:lnTo>
                    <a:pt x="136" y="24"/>
                  </a:lnTo>
                  <a:lnTo>
                    <a:pt x="134" y="18"/>
                  </a:lnTo>
                  <a:lnTo>
                    <a:pt x="132" y="14"/>
                  </a:lnTo>
                  <a:lnTo>
                    <a:pt x="130" y="14"/>
                  </a:lnTo>
                  <a:lnTo>
                    <a:pt x="130" y="16"/>
                  </a:lnTo>
                  <a:lnTo>
                    <a:pt x="128" y="16"/>
                  </a:lnTo>
                  <a:lnTo>
                    <a:pt x="122" y="12"/>
                  </a:lnTo>
                  <a:lnTo>
                    <a:pt x="116" y="26"/>
                  </a:lnTo>
                  <a:lnTo>
                    <a:pt x="110" y="26"/>
                  </a:lnTo>
                  <a:lnTo>
                    <a:pt x="104" y="16"/>
                  </a:lnTo>
                  <a:lnTo>
                    <a:pt x="100" y="12"/>
                  </a:lnTo>
                  <a:lnTo>
                    <a:pt x="96" y="10"/>
                  </a:lnTo>
                  <a:lnTo>
                    <a:pt x="92" y="10"/>
                  </a:lnTo>
                  <a:lnTo>
                    <a:pt x="90" y="10"/>
                  </a:lnTo>
                  <a:lnTo>
                    <a:pt x="90" y="22"/>
                  </a:lnTo>
                  <a:lnTo>
                    <a:pt x="92" y="32"/>
                  </a:lnTo>
                  <a:lnTo>
                    <a:pt x="86" y="34"/>
                  </a:lnTo>
                  <a:lnTo>
                    <a:pt x="70" y="26"/>
                  </a:lnTo>
                  <a:lnTo>
                    <a:pt x="70" y="14"/>
                  </a:lnTo>
                  <a:lnTo>
                    <a:pt x="70" y="2"/>
                  </a:lnTo>
                  <a:lnTo>
                    <a:pt x="68" y="2"/>
                  </a:lnTo>
                  <a:lnTo>
                    <a:pt x="66" y="2"/>
                  </a:lnTo>
                  <a:lnTo>
                    <a:pt x="60" y="0"/>
                  </a:lnTo>
                  <a:close/>
                </a:path>
              </a:pathLst>
            </a:custGeom>
            <a:solidFill>
              <a:srgbClr val="B7BCBE"/>
            </a:solidFill>
            <a:ln w="3175" cmpd="sng">
              <a:solidFill>
                <a:schemeClr val="bg1"/>
              </a:solidFill>
              <a:prstDash val="solid"/>
              <a:round/>
            </a:ln>
          </p:spPr>
          <p:txBody>
            <a:bodyPr/>
            <a:lstStyle/>
            <a:p>
              <a:endParaRPr lang="en-GB"/>
            </a:p>
          </p:txBody>
        </p:sp>
        <p:sp>
          <p:nvSpPr>
            <p:cNvPr id="312" name="Freeform 597"/>
            <p:cNvSpPr/>
            <p:nvPr/>
          </p:nvSpPr>
          <p:spPr bwMode="auto">
            <a:xfrm>
              <a:off x="4496280" y="1950398"/>
              <a:ext cx="22301" cy="12111"/>
            </a:xfrm>
            <a:custGeom>
              <a:gdLst>
                <a:gd name="T0" fmla="*/ 4 w 8"/>
                <a:gd name="T1" fmla="*/ 0 h 4"/>
                <a:gd name="T2" fmla="*/ 4 w 8"/>
                <a:gd name="T3" fmla="*/ 0 h 4"/>
                <a:gd name="T4" fmla="*/ 8 w 8"/>
                <a:gd name="T5" fmla="*/ 0 h 4"/>
                <a:gd name="T6" fmla="*/ 8 w 8"/>
                <a:gd name="T7" fmla="*/ 2 h 4"/>
                <a:gd name="T8" fmla="*/ 4 w 8"/>
                <a:gd name="T9" fmla="*/ 4 h 4"/>
                <a:gd name="T10" fmla="*/ 4 w 8"/>
                <a:gd name="T11" fmla="*/ 4 h 4"/>
                <a:gd name="T12" fmla="*/ 2 w 8"/>
                <a:gd name="T13" fmla="*/ 4 h 4"/>
                <a:gd name="T14" fmla="*/ 0 w 8"/>
                <a:gd name="T15" fmla="*/ 4 h 4"/>
                <a:gd name="T16" fmla="*/ 4 w 8"/>
                <a:gd name="T17" fmla="*/ 0 h 4"/>
                <a:gd name="T18" fmla="*/ 4 w 8"/>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4"/>
                <a:gd name="T32" fmla="*/ 8 w 8"/>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4">
                  <a:moveTo>
                    <a:pt x="4" y="0"/>
                  </a:moveTo>
                  <a:lnTo>
                    <a:pt x="4" y="0"/>
                  </a:lnTo>
                  <a:lnTo>
                    <a:pt x="8" y="0"/>
                  </a:lnTo>
                  <a:lnTo>
                    <a:pt x="8" y="2"/>
                  </a:lnTo>
                  <a:lnTo>
                    <a:pt x="4" y="4"/>
                  </a:lnTo>
                  <a:lnTo>
                    <a:pt x="2" y="4"/>
                  </a:lnTo>
                  <a:lnTo>
                    <a:pt x="0" y="4"/>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13" name="Freeform 598"/>
            <p:cNvSpPr/>
            <p:nvPr/>
          </p:nvSpPr>
          <p:spPr bwMode="auto">
            <a:xfrm>
              <a:off x="4355030" y="1921330"/>
              <a:ext cx="245328" cy="225278"/>
            </a:xfrm>
            <a:custGeom>
              <a:gdLst>
                <a:gd name="T0" fmla="*/ 56 w 84"/>
                <a:gd name="T1" fmla="*/ 4 h 78"/>
                <a:gd name="T2" fmla="*/ 38 w 84"/>
                <a:gd name="T3" fmla="*/ 10 h 78"/>
                <a:gd name="T4" fmla="*/ 40 w 84"/>
                <a:gd name="T5" fmla="*/ 12 h 78"/>
                <a:gd name="T6" fmla="*/ 42 w 84"/>
                <a:gd name="T7" fmla="*/ 14 h 78"/>
                <a:gd name="T8" fmla="*/ 28 w 84"/>
                <a:gd name="T9" fmla="*/ 12 h 78"/>
                <a:gd name="T10" fmla="*/ 20 w 84"/>
                <a:gd name="T11" fmla="*/ 16 h 78"/>
                <a:gd name="T12" fmla="*/ 20 w 84"/>
                <a:gd name="T13" fmla="*/ 20 h 78"/>
                <a:gd name="T14" fmla="*/ 18 w 84"/>
                <a:gd name="T15" fmla="*/ 22 h 78"/>
                <a:gd name="T16" fmla="*/ 20 w 84"/>
                <a:gd name="T17" fmla="*/ 26 h 78"/>
                <a:gd name="T18" fmla="*/ 32 w 84"/>
                <a:gd name="T19" fmla="*/ 28 h 78"/>
                <a:gd name="T20" fmla="*/ 32 w 84"/>
                <a:gd name="T21" fmla="*/ 36 h 78"/>
                <a:gd name="T22" fmla="*/ 32 w 84"/>
                <a:gd name="T23" fmla="*/ 36 h 78"/>
                <a:gd name="T24" fmla="*/ 32 w 84"/>
                <a:gd name="T25" fmla="*/ 40 h 78"/>
                <a:gd name="T26" fmla="*/ 30 w 84"/>
                <a:gd name="T27" fmla="*/ 42 h 78"/>
                <a:gd name="T28" fmla="*/ 10 w 84"/>
                <a:gd name="T29" fmla="*/ 38 h 78"/>
                <a:gd name="T30" fmla="*/ 8 w 84"/>
                <a:gd name="T31" fmla="*/ 32 h 78"/>
                <a:gd name="T32" fmla="*/ 0 w 84"/>
                <a:gd name="T33" fmla="*/ 34 h 78"/>
                <a:gd name="T34" fmla="*/ 0 w 84"/>
                <a:gd name="T35" fmla="*/ 40 h 78"/>
                <a:gd name="T36" fmla="*/ 2 w 84"/>
                <a:gd name="T37" fmla="*/ 44 h 78"/>
                <a:gd name="T38" fmla="*/ 8 w 84"/>
                <a:gd name="T39" fmla="*/ 48 h 78"/>
                <a:gd name="T40" fmla="*/ 14 w 84"/>
                <a:gd name="T41" fmla="*/ 52 h 78"/>
                <a:gd name="T42" fmla="*/ 18 w 84"/>
                <a:gd name="T43" fmla="*/ 52 h 78"/>
                <a:gd name="T44" fmla="*/ 24 w 84"/>
                <a:gd name="T45" fmla="*/ 48 h 78"/>
                <a:gd name="T46" fmla="*/ 30 w 84"/>
                <a:gd name="T47" fmla="*/ 58 h 78"/>
                <a:gd name="T48" fmla="*/ 38 w 84"/>
                <a:gd name="T49" fmla="*/ 60 h 78"/>
                <a:gd name="T50" fmla="*/ 40 w 84"/>
                <a:gd name="T51" fmla="*/ 64 h 78"/>
                <a:gd name="T52" fmla="*/ 42 w 84"/>
                <a:gd name="T53" fmla="*/ 72 h 78"/>
                <a:gd name="T54" fmla="*/ 44 w 84"/>
                <a:gd name="T55" fmla="*/ 76 h 78"/>
                <a:gd name="T56" fmla="*/ 50 w 84"/>
                <a:gd name="T57" fmla="*/ 78 h 78"/>
                <a:gd name="T58" fmla="*/ 56 w 84"/>
                <a:gd name="T59" fmla="*/ 72 h 78"/>
                <a:gd name="T60" fmla="*/ 68 w 84"/>
                <a:gd name="T61" fmla="*/ 64 h 78"/>
                <a:gd name="T62" fmla="*/ 74 w 84"/>
                <a:gd name="T63" fmla="*/ 64 h 78"/>
                <a:gd name="T64" fmla="*/ 78 w 84"/>
                <a:gd name="T65" fmla="*/ 62 h 78"/>
                <a:gd name="T66" fmla="*/ 82 w 84"/>
                <a:gd name="T67" fmla="*/ 56 h 78"/>
                <a:gd name="T68" fmla="*/ 80 w 84"/>
                <a:gd name="T69" fmla="*/ 42 h 78"/>
                <a:gd name="T70" fmla="*/ 84 w 84"/>
                <a:gd name="T71" fmla="*/ 40 h 78"/>
                <a:gd name="T72" fmla="*/ 78 w 84"/>
                <a:gd name="T73" fmla="*/ 38 h 78"/>
                <a:gd name="T74" fmla="*/ 74 w 84"/>
                <a:gd name="T75" fmla="*/ 40 h 78"/>
                <a:gd name="T76" fmla="*/ 72 w 84"/>
                <a:gd name="T77" fmla="*/ 44 h 78"/>
                <a:gd name="T78" fmla="*/ 60 w 84"/>
                <a:gd name="T79" fmla="*/ 32 h 78"/>
                <a:gd name="T80" fmla="*/ 58 w 84"/>
                <a:gd name="T81" fmla="*/ 24 h 78"/>
                <a:gd name="T82" fmla="*/ 68 w 84"/>
                <a:gd name="T83" fmla="*/ 22 h 78"/>
                <a:gd name="T84" fmla="*/ 64 w 84"/>
                <a:gd name="T85" fmla="*/ 10 h 78"/>
                <a:gd name="T86" fmla="*/ 58 w 84"/>
                <a:gd name="T87" fmla="*/ 10 h 78"/>
                <a:gd name="T88" fmla="*/ 60 w 84"/>
                <a:gd name="T89" fmla="*/ 4 h 78"/>
                <a:gd name="T90" fmla="*/ 60 w 84"/>
                <a:gd name="T91" fmla="*/ 0 h 78"/>
                <a:gd name="T92" fmla="*/ 56 w 84"/>
                <a:gd name="T93" fmla="*/ 0 h 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4"/>
                <a:gd name="T142" fmla="*/ 0 h 78"/>
                <a:gd name="T143" fmla="*/ 84 w 84"/>
                <a:gd name="T144" fmla="*/ 78 h 78"/>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4" h="78">
                  <a:moveTo>
                    <a:pt x="56" y="0"/>
                  </a:moveTo>
                  <a:lnTo>
                    <a:pt x="56" y="4"/>
                  </a:lnTo>
                  <a:lnTo>
                    <a:pt x="38" y="10"/>
                  </a:lnTo>
                  <a:lnTo>
                    <a:pt x="40" y="12"/>
                  </a:lnTo>
                  <a:lnTo>
                    <a:pt x="42" y="14"/>
                  </a:lnTo>
                  <a:lnTo>
                    <a:pt x="32" y="14"/>
                  </a:lnTo>
                  <a:lnTo>
                    <a:pt x="28" y="12"/>
                  </a:lnTo>
                  <a:lnTo>
                    <a:pt x="20" y="16"/>
                  </a:lnTo>
                  <a:lnTo>
                    <a:pt x="20" y="20"/>
                  </a:lnTo>
                  <a:lnTo>
                    <a:pt x="18" y="20"/>
                  </a:lnTo>
                  <a:lnTo>
                    <a:pt x="18" y="22"/>
                  </a:lnTo>
                  <a:lnTo>
                    <a:pt x="20" y="26"/>
                  </a:lnTo>
                  <a:lnTo>
                    <a:pt x="26" y="28"/>
                  </a:lnTo>
                  <a:lnTo>
                    <a:pt x="32" y="28"/>
                  </a:lnTo>
                  <a:lnTo>
                    <a:pt x="32" y="36"/>
                  </a:lnTo>
                  <a:lnTo>
                    <a:pt x="32" y="38"/>
                  </a:lnTo>
                  <a:lnTo>
                    <a:pt x="32" y="40"/>
                  </a:lnTo>
                  <a:lnTo>
                    <a:pt x="30" y="42"/>
                  </a:lnTo>
                  <a:lnTo>
                    <a:pt x="20" y="40"/>
                  </a:lnTo>
                  <a:lnTo>
                    <a:pt x="10" y="38"/>
                  </a:lnTo>
                  <a:lnTo>
                    <a:pt x="8" y="32"/>
                  </a:lnTo>
                  <a:lnTo>
                    <a:pt x="4" y="34"/>
                  </a:lnTo>
                  <a:lnTo>
                    <a:pt x="0" y="34"/>
                  </a:lnTo>
                  <a:lnTo>
                    <a:pt x="0" y="40"/>
                  </a:lnTo>
                  <a:lnTo>
                    <a:pt x="2" y="42"/>
                  </a:lnTo>
                  <a:lnTo>
                    <a:pt x="2" y="44"/>
                  </a:lnTo>
                  <a:lnTo>
                    <a:pt x="8" y="48"/>
                  </a:lnTo>
                  <a:lnTo>
                    <a:pt x="14" y="52"/>
                  </a:lnTo>
                  <a:lnTo>
                    <a:pt x="16" y="54"/>
                  </a:lnTo>
                  <a:lnTo>
                    <a:pt x="18" y="52"/>
                  </a:lnTo>
                  <a:lnTo>
                    <a:pt x="24" y="48"/>
                  </a:lnTo>
                  <a:lnTo>
                    <a:pt x="30" y="58"/>
                  </a:lnTo>
                  <a:lnTo>
                    <a:pt x="34" y="60"/>
                  </a:lnTo>
                  <a:lnTo>
                    <a:pt x="38" y="60"/>
                  </a:lnTo>
                  <a:lnTo>
                    <a:pt x="40" y="64"/>
                  </a:lnTo>
                  <a:lnTo>
                    <a:pt x="42" y="68"/>
                  </a:lnTo>
                  <a:lnTo>
                    <a:pt x="42" y="72"/>
                  </a:lnTo>
                  <a:lnTo>
                    <a:pt x="44" y="76"/>
                  </a:lnTo>
                  <a:lnTo>
                    <a:pt x="48" y="76"/>
                  </a:lnTo>
                  <a:lnTo>
                    <a:pt x="50" y="78"/>
                  </a:lnTo>
                  <a:lnTo>
                    <a:pt x="56" y="72"/>
                  </a:lnTo>
                  <a:lnTo>
                    <a:pt x="66" y="68"/>
                  </a:lnTo>
                  <a:lnTo>
                    <a:pt x="68" y="64"/>
                  </a:lnTo>
                  <a:lnTo>
                    <a:pt x="74" y="64"/>
                  </a:lnTo>
                  <a:lnTo>
                    <a:pt x="78" y="62"/>
                  </a:lnTo>
                  <a:lnTo>
                    <a:pt x="80" y="60"/>
                  </a:lnTo>
                  <a:lnTo>
                    <a:pt x="82" y="56"/>
                  </a:lnTo>
                  <a:lnTo>
                    <a:pt x="80" y="42"/>
                  </a:lnTo>
                  <a:lnTo>
                    <a:pt x="84" y="40"/>
                  </a:lnTo>
                  <a:lnTo>
                    <a:pt x="82" y="40"/>
                  </a:lnTo>
                  <a:lnTo>
                    <a:pt x="78" y="38"/>
                  </a:lnTo>
                  <a:lnTo>
                    <a:pt x="74" y="40"/>
                  </a:lnTo>
                  <a:lnTo>
                    <a:pt x="72" y="44"/>
                  </a:lnTo>
                  <a:lnTo>
                    <a:pt x="68" y="34"/>
                  </a:lnTo>
                  <a:lnTo>
                    <a:pt x="60" y="32"/>
                  </a:lnTo>
                  <a:lnTo>
                    <a:pt x="58" y="24"/>
                  </a:lnTo>
                  <a:lnTo>
                    <a:pt x="68" y="22"/>
                  </a:lnTo>
                  <a:lnTo>
                    <a:pt x="70" y="20"/>
                  </a:lnTo>
                  <a:lnTo>
                    <a:pt x="64" y="10"/>
                  </a:lnTo>
                  <a:lnTo>
                    <a:pt x="58" y="10"/>
                  </a:lnTo>
                  <a:lnTo>
                    <a:pt x="60" y="4"/>
                  </a:lnTo>
                  <a:lnTo>
                    <a:pt x="62" y="0"/>
                  </a:lnTo>
                  <a:lnTo>
                    <a:pt x="60" y="0"/>
                  </a:lnTo>
                  <a:lnTo>
                    <a:pt x="56" y="0"/>
                  </a:lnTo>
                  <a:close/>
                </a:path>
              </a:pathLst>
            </a:custGeom>
            <a:solidFill>
              <a:srgbClr val="B7BCBE"/>
            </a:solidFill>
            <a:ln w="3175" cmpd="sng">
              <a:solidFill>
                <a:schemeClr val="bg1"/>
              </a:solidFill>
              <a:prstDash val="solid"/>
              <a:round/>
            </a:ln>
          </p:spPr>
          <p:txBody>
            <a:bodyPr/>
            <a:lstStyle/>
            <a:p>
              <a:endParaRPr lang="en-GB"/>
            </a:p>
          </p:txBody>
        </p:sp>
        <p:sp>
          <p:nvSpPr>
            <p:cNvPr id="314" name="Freeform 599"/>
            <p:cNvSpPr/>
            <p:nvPr/>
          </p:nvSpPr>
          <p:spPr bwMode="auto">
            <a:xfrm>
              <a:off x="3557095" y="1904372"/>
              <a:ext cx="346929" cy="247080"/>
            </a:xfrm>
            <a:custGeom>
              <a:gdLst>
                <a:gd name="T0" fmla="*/ 42 w 118"/>
                <a:gd name="T1" fmla="*/ 0 h 86"/>
                <a:gd name="T2" fmla="*/ 32 w 118"/>
                <a:gd name="T3" fmla="*/ 6 h 86"/>
                <a:gd name="T4" fmla="*/ 18 w 118"/>
                <a:gd name="T5" fmla="*/ 8 h 86"/>
                <a:gd name="T6" fmla="*/ 6 w 118"/>
                <a:gd name="T7" fmla="*/ 12 h 86"/>
                <a:gd name="T8" fmla="*/ 6 w 118"/>
                <a:gd name="T9" fmla="*/ 34 h 86"/>
                <a:gd name="T10" fmla="*/ 10 w 118"/>
                <a:gd name="T11" fmla="*/ 40 h 86"/>
                <a:gd name="T12" fmla="*/ 4 w 118"/>
                <a:gd name="T13" fmla="*/ 42 h 86"/>
                <a:gd name="T14" fmla="*/ 4 w 118"/>
                <a:gd name="T15" fmla="*/ 46 h 86"/>
                <a:gd name="T16" fmla="*/ 8 w 118"/>
                <a:gd name="T17" fmla="*/ 50 h 86"/>
                <a:gd name="T18" fmla="*/ 0 w 118"/>
                <a:gd name="T19" fmla="*/ 66 h 86"/>
                <a:gd name="T20" fmla="*/ 12 w 118"/>
                <a:gd name="T21" fmla="*/ 74 h 86"/>
                <a:gd name="T22" fmla="*/ 14 w 118"/>
                <a:gd name="T23" fmla="*/ 80 h 86"/>
                <a:gd name="T24" fmla="*/ 16 w 118"/>
                <a:gd name="T25" fmla="*/ 86 h 86"/>
                <a:gd name="T26" fmla="*/ 22 w 118"/>
                <a:gd name="T27" fmla="*/ 86 h 86"/>
                <a:gd name="T28" fmla="*/ 26 w 118"/>
                <a:gd name="T29" fmla="*/ 86 h 86"/>
                <a:gd name="T30" fmla="*/ 36 w 118"/>
                <a:gd name="T31" fmla="*/ 72 h 86"/>
                <a:gd name="T32" fmla="*/ 40 w 118"/>
                <a:gd name="T33" fmla="*/ 72 h 86"/>
                <a:gd name="T34" fmla="*/ 38 w 118"/>
                <a:gd name="T35" fmla="*/ 74 h 86"/>
                <a:gd name="T36" fmla="*/ 42 w 118"/>
                <a:gd name="T37" fmla="*/ 76 h 86"/>
                <a:gd name="T38" fmla="*/ 40 w 118"/>
                <a:gd name="T39" fmla="*/ 76 h 86"/>
                <a:gd name="T40" fmla="*/ 52 w 118"/>
                <a:gd name="T41" fmla="*/ 74 h 86"/>
                <a:gd name="T42" fmla="*/ 58 w 118"/>
                <a:gd name="T43" fmla="*/ 74 h 86"/>
                <a:gd name="T44" fmla="*/ 60 w 118"/>
                <a:gd name="T45" fmla="*/ 66 h 86"/>
                <a:gd name="T46" fmla="*/ 64 w 118"/>
                <a:gd name="T47" fmla="*/ 56 h 86"/>
                <a:gd name="T48" fmla="*/ 70 w 118"/>
                <a:gd name="T49" fmla="*/ 48 h 86"/>
                <a:gd name="T50" fmla="*/ 98 w 118"/>
                <a:gd name="T51" fmla="*/ 32 h 86"/>
                <a:gd name="T52" fmla="*/ 110 w 118"/>
                <a:gd name="T53" fmla="*/ 28 h 86"/>
                <a:gd name="T54" fmla="*/ 112 w 118"/>
                <a:gd name="T55" fmla="*/ 30 h 86"/>
                <a:gd name="T56" fmla="*/ 114 w 118"/>
                <a:gd name="T57" fmla="*/ 30 h 86"/>
                <a:gd name="T58" fmla="*/ 116 w 118"/>
                <a:gd name="T59" fmla="*/ 28 h 86"/>
                <a:gd name="T60" fmla="*/ 118 w 118"/>
                <a:gd name="T61" fmla="*/ 22 h 86"/>
                <a:gd name="T62" fmla="*/ 110 w 118"/>
                <a:gd name="T63" fmla="*/ 20 h 86"/>
                <a:gd name="T64" fmla="*/ 108 w 118"/>
                <a:gd name="T65" fmla="*/ 16 h 86"/>
                <a:gd name="T66" fmla="*/ 106 w 118"/>
                <a:gd name="T67" fmla="*/ 12 h 86"/>
                <a:gd name="T68" fmla="*/ 86 w 118"/>
                <a:gd name="T69" fmla="*/ 10 h 86"/>
                <a:gd name="T70" fmla="*/ 70 w 118"/>
                <a:gd name="T71" fmla="*/ 12 h 86"/>
                <a:gd name="T72" fmla="*/ 66 w 118"/>
                <a:gd name="T73" fmla="*/ 8 h 86"/>
                <a:gd name="T74" fmla="*/ 46 w 118"/>
                <a:gd name="T75" fmla="*/ 4 h 86"/>
                <a:gd name="T76" fmla="*/ 44 w 118"/>
                <a:gd name="T77" fmla="*/ 0 h 8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8"/>
                <a:gd name="T118" fmla="*/ 0 h 86"/>
                <a:gd name="T119" fmla="*/ 118 w 118"/>
                <a:gd name="T120" fmla="*/ 86 h 8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8" h="86">
                  <a:moveTo>
                    <a:pt x="42" y="0"/>
                  </a:moveTo>
                  <a:lnTo>
                    <a:pt x="42" y="0"/>
                  </a:lnTo>
                  <a:lnTo>
                    <a:pt x="36" y="2"/>
                  </a:lnTo>
                  <a:lnTo>
                    <a:pt x="32" y="6"/>
                  </a:lnTo>
                  <a:lnTo>
                    <a:pt x="18" y="8"/>
                  </a:lnTo>
                  <a:lnTo>
                    <a:pt x="6" y="12"/>
                  </a:lnTo>
                  <a:lnTo>
                    <a:pt x="6" y="28"/>
                  </a:lnTo>
                  <a:lnTo>
                    <a:pt x="6" y="34"/>
                  </a:lnTo>
                  <a:lnTo>
                    <a:pt x="10" y="40"/>
                  </a:lnTo>
                  <a:lnTo>
                    <a:pt x="6" y="42"/>
                  </a:lnTo>
                  <a:lnTo>
                    <a:pt x="4" y="42"/>
                  </a:lnTo>
                  <a:lnTo>
                    <a:pt x="4" y="46"/>
                  </a:lnTo>
                  <a:lnTo>
                    <a:pt x="8" y="50"/>
                  </a:lnTo>
                  <a:lnTo>
                    <a:pt x="0" y="66"/>
                  </a:lnTo>
                  <a:lnTo>
                    <a:pt x="6" y="70"/>
                  </a:lnTo>
                  <a:lnTo>
                    <a:pt x="12" y="74"/>
                  </a:lnTo>
                  <a:lnTo>
                    <a:pt x="14" y="80"/>
                  </a:lnTo>
                  <a:lnTo>
                    <a:pt x="14" y="84"/>
                  </a:lnTo>
                  <a:lnTo>
                    <a:pt x="16" y="86"/>
                  </a:lnTo>
                  <a:lnTo>
                    <a:pt x="22" y="86"/>
                  </a:lnTo>
                  <a:lnTo>
                    <a:pt x="26" y="86"/>
                  </a:lnTo>
                  <a:lnTo>
                    <a:pt x="36" y="72"/>
                  </a:lnTo>
                  <a:lnTo>
                    <a:pt x="38" y="72"/>
                  </a:lnTo>
                  <a:lnTo>
                    <a:pt x="40" y="72"/>
                  </a:lnTo>
                  <a:lnTo>
                    <a:pt x="38" y="74"/>
                  </a:lnTo>
                  <a:lnTo>
                    <a:pt x="40" y="74"/>
                  </a:lnTo>
                  <a:lnTo>
                    <a:pt x="42" y="76"/>
                  </a:lnTo>
                  <a:lnTo>
                    <a:pt x="40" y="76"/>
                  </a:lnTo>
                  <a:lnTo>
                    <a:pt x="52" y="74"/>
                  </a:lnTo>
                  <a:lnTo>
                    <a:pt x="58" y="74"/>
                  </a:lnTo>
                  <a:lnTo>
                    <a:pt x="60" y="70"/>
                  </a:lnTo>
                  <a:lnTo>
                    <a:pt x="60" y="66"/>
                  </a:lnTo>
                  <a:lnTo>
                    <a:pt x="62" y="62"/>
                  </a:lnTo>
                  <a:lnTo>
                    <a:pt x="64" y="56"/>
                  </a:lnTo>
                  <a:lnTo>
                    <a:pt x="70" y="48"/>
                  </a:lnTo>
                  <a:lnTo>
                    <a:pt x="84" y="40"/>
                  </a:lnTo>
                  <a:lnTo>
                    <a:pt x="98" y="32"/>
                  </a:lnTo>
                  <a:lnTo>
                    <a:pt x="110" y="28"/>
                  </a:lnTo>
                  <a:lnTo>
                    <a:pt x="112" y="30"/>
                  </a:lnTo>
                  <a:lnTo>
                    <a:pt x="114" y="30"/>
                  </a:lnTo>
                  <a:lnTo>
                    <a:pt x="116" y="28"/>
                  </a:lnTo>
                  <a:lnTo>
                    <a:pt x="118" y="26"/>
                  </a:lnTo>
                  <a:lnTo>
                    <a:pt x="118" y="22"/>
                  </a:lnTo>
                  <a:lnTo>
                    <a:pt x="110" y="20"/>
                  </a:lnTo>
                  <a:lnTo>
                    <a:pt x="108" y="16"/>
                  </a:lnTo>
                  <a:lnTo>
                    <a:pt x="106" y="12"/>
                  </a:lnTo>
                  <a:lnTo>
                    <a:pt x="94" y="10"/>
                  </a:lnTo>
                  <a:lnTo>
                    <a:pt x="86" y="10"/>
                  </a:lnTo>
                  <a:lnTo>
                    <a:pt x="78" y="12"/>
                  </a:lnTo>
                  <a:lnTo>
                    <a:pt x="70" y="12"/>
                  </a:lnTo>
                  <a:lnTo>
                    <a:pt x="66" y="8"/>
                  </a:lnTo>
                  <a:lnTo>
                    <a:pt x="56" y="6"/>
                  </a:lnTo>
                  <a:lnTo>
                    <a:pt x="46" y="4"/>
                  </a:lnTo>
                  <a:lnTo>
                    <a:pt x="44" y="0"/>
                  </a:lnTo>
                  <a:lnTo>
                    <a:pt x="42" y="0"/>
                  </a:lnTo>
                  <a:close/>
                </a:path>
              </a:pathLst>
            </a:custGeom>
            <a:solidFill>
              <a:srgbClr val="B7BCBE"/>
            </a:solidFill>
            <a:ln w="3175" cmpd="sng">
              <a:solidFill>
                <a:schemeClr val="bg1"/>
              </a:solidFill>
              <a:prstDash val="solid"/>
              <a:round/>
            </a:ln>
          </p:spPr>
          <p:txBody>
            <a:bodyPr/>
            <a:lstStyle/>
            <a:p>
              <a:endParaRPr lang="en-GB"/>
            </a:p>
          </p:txBody>
        </p:sp>
        <p:sp>
          <p:nvSpPr>
            <p:cNvPr id="315" name="Freeform 600"/>
            <p:cNvSpPr/>
            <p:nvPr/>
          </p:nvSpPr>
          <p:spPr bwMode="auto">
            <a:xfrm>
              <a:off x="4543362" y="1899529"/>
              <a:ext cx="9911" cy="12111"/>
            </a:xfrm>
            <a:custGeom>
              <a:gdLst>
                <a:gd name="T0" fmla="*/ 2 w 4"/>
                <a:gd name="T1" fmla="*/ 0 h 4"/>
                <a:gd name="T2" fmla="*/ 2 w 4"/>
                <a:gd name="T3" fmla="*/ 0 h 4"/>
                <a:gd name="T4" fmla="*/ 0 w 4"/>
                <a:gd name="T5" fmla="*/ 0 h 4"/>
                <a:gd name="T6" fmla="*/ 0 w 4"/>
                <a:gd name="T7" fmla="*/ 2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0"/>
                  </a:lnTo>
                  <a:lnTo>
                    <a:pt x="0" y="2"/>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16" name="Freeform 601"/>
            <p:cNvSpPr/>
            <p:nvPr/>
          </p:nvSpPr>
          <p:spPr bwMode="auto">
            <a:xfrm>
              <a:off x="4307946" y="1848658"/>
              <a:ext cx="12390" cy="26645"/>
            </a:xfrm>
            <a:custGeom>
              <a:gdLst>
                <a:gd name="T0" fmla="*/ 0 w 4"/>
                <a:gd name="T1" fmla="*/ 0 h 10"/>
                <a:gd name="T2" fmla="*/ 0 w 4"/>
                <a:gd name="T3" fmla="*/ 0 h 10"/>
                <a:gd name="T4" fmla="*/ 0 w 4"/>
                <a:gd name="T5" fmla="*/ 10 h 10"/>
                <a:gd name="T6" fmla="*/ 0 w 4"/>
                <a:gd name="T7" fmla="*/ 10 h 10"/>
                <a:gd name="T8" fmla="*/ 4 w 4"/>
                <a:gd name="T9" fmla="*/ 10 h 10"/>
                <a:gd name="T10" fmla="*/ 4 w 4"/>
                <a:gd name="T11" fmla="*/ 6 h 10"/>
                <a:gd name="T12" fmla="*/ 2 w 4"/>
                <a:gd name="T13" fmla="*/ 2 h 10"/>
                <a:gd name="T14" fmla="*/ 0 w 4"/>
                <a:gd name="T15" fmla="*/ 0 h 10"/>
                <a:gd name="T16" fmla="*/ 0 w 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10"/>
                <a:gd name="T29" fmla="*/ 4 w 4"/>
                <a:gd name="T30" fmla="*/ 10 h 1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10">
                  <a:moveTo>
                    <a:pt x="0" y="0"/>
                  </a:moveTo>
                  <a:lnTo>
                    <a:pt x="0" y="0"/>
                  </a:lnTo>
                  <a:lnTo>
                    <a:pt x="0" y="10"/>
                  </a:lnTo>
                  <a:lnTo>
                    <a:pt x="4" y="10"/>
                  </a:lnTo>
                  <a:lnTo>
                    <a:pt x="4" y="6"/>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17" name="Freeform 602"/>
            <p:cNvSpPr/>
            <p:nvPr/>
          </p:nvSpPr>
          <p:spPr bwMode="auto">
            <a:xfrm>
              <a:off x="4590445" y="1824434"/>
              <a:ext cx="99123" cy="92049"/>
            </a:xfrm>
            <a:custGeom>
              <a:gdLst>
                <a:gd name="T0" fmla="*/ 12 w 34"/>
                <a:gd name="T1" fmla="*/ 0 h 32"/>
                <a:gd name="T2" fmla="*/ 12 w 34"/>
                <a:gd name="T3" fmla="*/ 0 h 32"/>
                <a:gd name="T4" fmla="*/ 10 w 34"/>
                <a:gd name="T5" fmla="*/ 4 h 32"/>
                <a:gd name="T6" fmla="*/ 8 w 34"/>
                <a:gd name="T7" fmla="*/ 10 h 32"/>
                <a:gd name="T8" fmla="*/ 4 w 34"/>
                <a:gd name="T9" fmla="*/ 10 h 32"/>
                <a:gd name="T10" fmla="*/ 4 w 34"/>
                <a:gd name="T11" fmla="*/ 10 h 32"/>
                <a:gd name="T12" fmla="*/ 2 w 34"/>
                <a:gd name="T13" fmla="*/ 16 h 32"/>
                <a:gd name="T14" fmla="*/ 0 w 34"/>
                <a:gd name="T15" fmla="*/ 22 h 32"/>
                <a:gd name="T16" fmla="*/ 0 w 34"/>
                <a:gd name="T17" fmla="*/ 22 h 32"/>
                <a:gd name="T18" fmla="*/ 4 w 34"/>
                <a:gd name="T19" fmla="*/ 22 h 32"/>
                <a:gd name="T20" fmla="*/ 8 w 34"/>
                <a:gd name="T21" fmla="*/ 22 h 32"/>
                <a:gd name="T22" fmla="*/ 10 w 34"/>
                <a:gd name="T23" fmla="*/ 26 h 32"/>
                <a:gd name="T24" fmla="*/ 10 w 34"/>
                <a:gd name="T25" fmla="*/ 26 h 32"/>
                <a:gd name="T26" fmla="*/ 14 w 34"/>
                <a:gd name="T27" fmla="*/ 28 h 32"/>
                <a:gd name="T28" fmla="*/ 18 w 34"/>
                <a:gd name="T29" fmla="*/ 28 h 32"/>
                <a:gd name="T30" fmla="*/ 24 w 34"/>
                <a:gd name="T31" fmla="*/ 28 h 32"/>
                <a:gd name="T32" fmla="*/ 24 w 34"/>
                <a:gd name="T33" fmla="*/ 28 h 32"/>
                <a:gd name="T34" fmla="*/ 26 w 34"/>
                <a:gd name="T35" fmla="*/ 30 h 32"/>
                <a:gd name="T36" fmla="*/ 28 w 34"/>
                <a:gd name="T37" fmla="*/ 32 h 32"/>
                <a:gd name="T38" fmla="*/ 28 w 34"/>
                <a:gd name="T39" fmla="*/ 32 h 32"/>
                <a:gd name="T40" fmla="*/ 30 w 34"/>
                <a:gd name="T41" fmla="*/ 26 h 32"/>
                <a:gd name="T42" fmla="*/ 34 w 34"/>
                <a:gd name="T43" fmla="*/ 22 h 32"/>
                <a:gd name="T44" fmla="*/ 34 w 34"/>
                <a:gd name="T45" fmla="*/ 22 h 32"/>
                <a:gd name="T46" fmla="*/ 34 w 34"/>
                <a:gd name="T47" fmla="*/ 16 h 32"/>
                <a:gd name="T48" fmla="*/ 32 w 34"/>
                <a:gd name="T49" fmla="*/ 10 h 32"/>
                <a:gd name="T50" fmla="*/ 26 w 34"/>
                <a:gd name="T51" fmla="*/ 0 h 32"/>
                <a:gd name="T52" fmla="*/ 26 w 34"/>
                <a:gd name="T53" fmla="*/ 0 h 32"/>
                <a:gd name="T54" fmla="*/ 20 w 34"/>
                <a:gd name="T55" fmla="*/ 2 h 32"/>
                <a:gd name="T56" fmla="*/ 16 w 34"/>
                <a:gd name="T57" fmla="*/ 2 h 32"/>
                <a:gd name="T58" fmla="*/ 16 w 34"/>
                <a:gd name="T59" fmla="*/ 2 h 32"/>
                <a:gd name="T60" fmla="*/ 14 w 34"/>
                <a:gd name="T61" fmla="*/ 0 h 32"/>
                <a:gd name="T62" fmla="*/ 12 w 34"/>
                <a:gd name="T63" fmla="*/ 0 h 32"/>
                <a:gd name="T64" fmla="*/ 12 w 34"/>
                <a:gd name="T65" fmla="*/ 0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
                <a:gd name="T100" fmla="*/ 0 h 32"/>
                <a:gd name="T101" fmla="*/ 34 w 34"/>
                <a:gd name="T102" fmla="*/ 32 h 3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 h="32">
                  <a:moveTo>
                    <a:pt x="12" y="0"/>
                  </a:moveTo>
                  <a:lnTo>
                    <a:pt x="12" y="0"/>
                  </a:lnTo>
                  <a:lnTo>
                    <a:pt x="10" y="4"/>
                  </a:lnTo>
                  <a:lnTo>
                    <a:pt x="8" y="10"/>
                  </a:lnTo>
                  <a:lnTo>
                    <a:pt x="4" y="10"/>
                  </a:lnTo>
                  <a:lnTo>
                    <a:pt x="2" y="16"/>
                  </a:lnTo>
                  <a:lnTo>
                    <a:pt x="0" y="22"/>
                  </a:lnTo>
                  <a:lnTo>
                    <a:pt x="4" y="22"/>
                  </a:lnTo>
                  <a:lnTo>
                    <a:pt x="8" y="22"/>
                  </a:lnTo>
                  <a:lnTo>
                    <a:pt x="10" y="26"/>
                  </a:lnTo>
                  <a:lnTo>
                    <a:pt x="14" y="28"/>
                  </a:lnTo>
                  <a:lnTo>
                    <a:pt x="18" y="28"/>
                  </a:lnTo>
                  <a:lnTo>
                    <a:pt x="24" y="28"/>
                  </a:lnTo>
                  <a:lnTo>
                    <a:pt x="26" y="30"/>
                  </a:lnTo>
                  <a:lnTo>
                    <a:pt x="28" y="32"/>
                  </a:lnTo>
                  <a:lnTo>
                    <a:pt x="30" y="26"/>
                  </a:lnTo>
                  <a:lnTo>
                    <a:pt x="34" y="22"/>
                  </a:lnTo>
                  <a:lnTo>
                    <a:pt x="34" y="16"/>
                  </a:lnTo>
                  <a:lnTo>
                    <a:pt x="32" y="10"/>
                  </a:lnTo>
                  <a:lnTo>
                    <a:pt x="26" y="0"/>
                  </a:lnTo>
                  <a:lnTo>
                    <a:pt x="20" y="2"/>
                  </a:lnTo>
                  <a:lnTo>
                    <a:pt x="16" y="2"/>
                  </a:lnTo>
                  <a:lnTo>
                    <a:pt x="14" y="0"/>
                  </a:lnTo>
                  <a:lnTo>
                    <a:pt x="12" y="0"/>
                  </a:lnTo>
                  <a:close/>
                </a:path>
              </a:pathLst>
            </a:custGeom>
            <a:solidFill>
              <a:srgbClr val="B7BCBE"/>
            </a:solidFill>
            <a:ln w="3175" cmpd="sng">
              <a:solidFill>
                <a:schemeClr val="bg1"/>
              </a:solidFill>
              <a:prstDash val="solid"/>
              <a:round/>
            </a:ln>
          </p:spPr>
          <p:txBody>
            <a:bodyPr/>
            <a:lstStyle/>
            <a:p>
              <a:endParaRPr lang="en-GB"/>
            </a:p>
          </p:txBody>
        </p:sp>
        <p:sp>
          <p:nvSpPr>
            <p:cNvPr id="318" name="Freeform 603"/>
            <p:cNvSpPr/>
            <p:nvPr/>
          </p:nvSpPr>
          <p:spPr bwMode="auto">
            <a:xfrm>
              <a:off x="4578054" y="1819590"/>
              <a:ext cx="34692" cy="29068"/>
            </a:xfrm>
            <a:custGeom>
              <a:gdLst>
                <a:gd name="T0" fmla="*/ 8 w 12"/>
                <a:gd name="T1" fmla="*/ 0 h 10"/>
                <a:gd name="T2" fmla="*/ 8 w 12"/>
                <a:gd name="T3" fmla="*/ 0 h 10"/>
                <a:gd name="T4" fmla="*/ 6 w 12"/>
                <a:gd name="T5" fmla="*/ 4 h 10"/>
                <a:gd name="T6" fmla="*/ 6 w 12"/>
                <a:gd name="T7" fmla="*/ 4 h 10"/>
                <a:gd name="T8" fmla="*/ 0 w 12"/>
                <a:gd name="T9" fmla="*/ 6 h 10"/>
                <a:gd name="T10" fmla="*/ 0 w 12"/>
                <a:gd name="T11" fmla="*/ 6 h 10"/>
                <a:gd name="T12" fmla="*/ 2 w 12"/>
                <a:gd name="T13" fmla="*/ 8 h 10"/>
                <a:gd name="T14" fmla="*/ 2 w 12"/>
                <a:gd name="T15" fmla="*/ 8 h 10"/>
                <a:gd name="T16" fmla="*/ 2 w 12"/>
                <a:gd name="T17" fmla="*/ 10 h 10"/>
                <a:gd name="T18" fmla="*/ 2 w 12"/>
                <a:gd name="T19" fmla="*/ 10 h 10"/>
                <a:gd name="T20" fmla="*/ 2 w 12"/>
                <a:gd name="T21" fmla="*/ 10 h 10"/>
                <a:gd name="T22" fmla="*/ 2 w 12"/>
                <a:gd name="T23" fmla="*/ 10 h 10"/>
                <a:gd name="T24" fmla="*/ 10 w 12"/>
                <a:gd name="T25" fmla="*/ 4 h 10"/>
                <a:gd name="T26" fmla="*/ 12 w 12"/>
                <a:gd name="T27" fmla="*/ 0 h 10"/>
                <a:gd name="T28" fmla="*/ 10 w 12"/>
                <a:gd name="T29" fmla="*/ 0 h 10"/>
                <a:gd name="T30" fmla="*/ 8 w 12"/>
                <a:gd name="T31" fmla="*/ 0 h 10"/>
                <a:gd name="T32" fmla="*/ 8 w 12"/>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0"/>
                <a:gd name="T53" fmla="*/ 12 w 12"/>
                <a:gd name="T54" fmla="*/ 10 h 1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0">
                  <a:moveTo>
                    <a:pt x="8" y="0"/>
                  </a:moveTo>
                  <a:lnTo>
                    <a:pt x="8" y="0"/>
                  </a:lnTo>
                  <a:lnTo>
                    <a:pt x="6" y="4"/>
                  </a:lnTo>
                  <a:lnTo>
                    <a:pt x="0" y="6"/>
                  </a:lnTo>
                  <a:lnTo>
                    <a:pt x="2" y="8"/>
                  </a:lnTo>
                  <a:lnTo>
                    <a:pt x="2" y="10"/>
                  </a:lnTo>
                  <a:lnTo>
                    <a:pt x="10" y="4"/>
                  </a:lnTo>
                  <a:lnTo>
                    <a:pt x="12" y="0"/>
                  </a:lnTo>
                  <a:lnTo>
                    <a:pt x="10" y="0"/>
                  </a:lnTo>
                  <a:lnTo>
                    <a:pt x="8" y="0"/>
                  </a:lnTo>
                  <a:close/>
                </a:path>
              </a:pathLst>
            </a:custGeom>
            <a:solidFill>
              <a:srgbClr val="B7BCBE"/>
            </a:solidFill>
            <a:ln w="3175" cmpd="sng">
              <a:solidFill>
                <a:schemeClr val="bg1"/>
              </a:solidFill>
              <a:prstDash val="solid"/>
              <a:round/>
            </a:ln>
          </p:spPr>
          <p:txBody>
            <a:bodyPr/>
            <a:lstStyle/>
            <a:p>
              <a:endParaRPr lang="en-GB"/>
            </a:p>
          </p:txBody>
        </p:sp>
        <p:sp>
          <p:nvSpPr>
            <p:cNvPr id="319" name="Freeform 604"/>
            <p:cNvSpPr/>
            <p:nvPr/>
          </p:nvSpPr>
          <p:spPr bwMode="auto">
            <a:xfrm>
              <a:off x="3770206" y="1790522"/>
              <a:ext cx="47082" cy="62981"/>
            </a:xfrm>
            <a:custGeom>
              <a:gdLst>
                <a:gd name="T0" fmla="*/ 12 w 16"/>
                <a:gd name="T1" fmla="*/ 0 h 22"/>
                <a:gd name="T2" fmla="*/ 12 w 16"/>
                <a:gd name="T3" fmla="*/ 0 h 22"/>
                <a:gd name="T4" fmla="*/ 10 w 16"/>
                <a:gd name="T5" fmla="*/ 2 h 22"/>
                <a:gd name="T6" fmla="*/ 10 w 16"/>
                <a:gd name="T7" fmla="*/ 4 h 22"/>
                <a:gd name="T8" fmla="*/ 10 w 16"/>
                <a:gd name="T9" fmla="*/ 8 h 22"/>
                <a:gd name="T10" fmla="*/ 10 w 16"/>
                <a:gd name="T11" fmla="*/ 8 h 22"/>
                <a:gd name="T12" fmla="*/ 6 w 16"/>
                <a:gd name="T13" fmla="*/ 12 h 22"/>
                <a:gd name="T14" fmla="*/ 0 w 16"/>
                <a:gd name="T15" fmla="*/ 14 h 22"/>
                <a:gd name="T16" fmla="*/ 0 w 16"/>
                <a:gd name="T17" fmla="*/ 14 h 22"/>
                <a:gd name="T18" fmla="*/ 0 w 16"/>
                <a:gd name="T19" fmla="*/ 18 h 22"/>
                <a:gd name="T20" fmla="*/ 0 w 16"/>
                <a:gd name="T21" fmla="*/ 18 h 22"/>
                <a:gd name="T22" fmla="*/ 0 w 16"/>
                <a:gd name="T23" fmla="*/ 22 h 22"/>
                <a:gd name="T24" fmla="*/ 0 w 16"/>
                <a:gd name="T25" fmla="*/ 22 h 22"/>
                <a:gd name="T26" fmla="*/ 6 w 16"/>
                <a:gd name="T27" fmla="*/ 22 h 22"/>
                <a:gd name="T28" fmla="*/ 10 w 16"/>
                <a:gd name="T29" fmla="*/ 22 h 22"/>
                <a:gd name="T30" fmla="*/ 10 w 16"/>
                <a:gd name="T31" fmla="*/ 22 h 22"/>
                <a:gd name="T32" fmla="*/ 14 w 16"/>
                <a:gd name="T33" fmla="*/ 10 h 22"/>
                <a:gd name="T34" fmla="*/ 16 w 16"/>
                <a:gd name="T35" fmla="*/ 2 h 22"/>
                <a:gd name="T36" fmla="*/ 14 w 16"/>
                <a:gd name="T37" fmla="*/ 0 h 22"/>
                <a:gd name="T38" fmla="*/ 12 w 16"/>
                <a:gd name="T39" fmla="*/ 0 h 22"/>
                <a:gd name="T40" fmla="*/ 12 w 16"/>
                <a:gd name="T41" fmla="*/ 0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
                <a:gd name="T64" fmla="*/ 0 h 22"/>
                <a:gd name="T65" fmla="*/ 16 w 16"/>
                <a:gd name="T66" fmla="*/ 22 h 2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 h="22">
                  <a:moveTo>
                    <a:pt x="12" y="0"/>
                  </a:moveTo>
                  <a:lnTo>
                    <a:pt x="12" y="0"/>
                  </a:lnTo>
                  <a:lnTo>
                    <a:pt x="10" y="2"/>
                  </a:lnTo>
                  <a:lnTo>
                    <a:pt x="10" y="4"/>
                  </a:lnTo>
                  <a:lnTo>
                    <a:pt x="10" y="8"/>
                  </a:lnTo>
                  <a:lnTo>
                    <a:pt x="6" y="12"/>
                  </a:lnTo>
                  <a:lnTo>
                    <a:pt x="0" y="14"/>
                  </a:lnTo>
                  <a:lnTo>
                    <a:pt x="0" y="18"/>
                  </a:lnTo>
                  <a:lnTo>
                    <a:pt x="0" y="22"/>
                  </a:lnTo>
                  <a:lnTo>
                    <a:pt x="6" y="22"/>
                  </a:lnTo>
                  <a:lnTo>
                    <a:pt x="10" y="22"/>
                  </a:lnTo>
                  <a:lnTo>
                    <a:pt x="14" y="10"/>
                  </a:lnTo>
                  <a:lnTo>
                    <a:pt x="16" y="2"/>
                  </a:lnTo>
                  <a:lnTo>
                    <a:pt x="14" y="0"/>
                  </a:lnTo>
                  <a:lnTo>
                    <a:pt x="12" y="0"/>
                  </a:lnTo>
                  <a:close/>
                </a:path>
              </a:pathLst>
            </a:custGeom>
            <a:solidFill>
              <a:srgbClr val="B7BCBE"/>
            </a:solidFill>
            <a:ln w="3175" cmpd="sng">
              <a:solidFill>
                <a:schemeClr val="bg1"/>
              </a:solidFill>
              <a:prstDash val="solid"/>
              <a:round/>
            </a:ln>
          </p:spPr>
          <p:txBody>
            <a:bodyPr/>
            <a:lstStyle/>
            <a:p>
              <a:endParaRPr lang="en-GB"/>
            </a:p>
          </p:txBody>
        </p:sp>
        <p:sp>
          <p:nvSpPr>
            <p:cNvPr id="320" name="Freeform 605"/>
            <p:cNvSpPr/>
            <p:nvPr/>
          </p:nvSpPr>
          <p:spPr bwMode="auto">
            <a:xfrm>
              <a:off x="3881720" y="1766299"/>
              <a:ext cx="4957" cy="19380"/>
            </a:xfrm>
            <a:custGeom>
              <a:gdLst>
                <a:gd name="T0" fmla="*/ 0 w 2"/>
                <a:gd name="T1" fmla="*/ 0 h 6"/>
                <a:gd name="T2" fmla="*/ 0 w 2"/>
                <a:gd name="T3" fmla="*/ 6 h 6"/>
                <a:gd name="T4" fmla="*/ 2 w 2"/>
                <a:gd name="T5" fmla="*/ 6 h 6"/>
                <a:gd name="T6" fmla="*/ 2 w 2"/>
                <a:gd name="T7" fmla="*/ 6 h 6"/>
                <a:gd name="T8" fmla="*/ 2 w 2"/>
                <a:gd name="T9" fmla="*/ 4 h 6"/>
                <a:gd name="T10" fmla="*/ 2 w 2"/>
                <a:gd name="T11" fmla="*/ 2 h 6"/>
                <a:gd name="T12" fmla="*/ 2 w 2"/>
                <a:gd name="T13" fmla="*/ 0 h 6"/>
                <a:gd name="T14" fmla="*/ 0 w 2"/>
                <a:gd name="T15" fmla="*/ 0 h 6"/>
                <a:gd name="T16" fmla="*/ 0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6"/>
                <a:gd name="T29" fmla="*/ 2 w 2"/>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6">
                  <a:moveTo>
                    <a:pt x="0" y="0"/>
                  </a:moveTo>
                  <a:lnTo>
                    <a:pt x="0" y="6"/>
                  </a:lnTo>
                  <a:lnTo>
                    <a:pt x="2" y="6"/>
                  </a:lnTo>
                  <a:lnTo>
                    <a:pt x="2" y="4"/>
                  </a:lnTo>
                  <a:lnTo>
                    <a:pt x="2"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21" name="Freeform 606"/>
            <p:cNvSpPr/>
            <p:nvPr/>
          </p:nvSpPr>
          <p:spPr bwMode="auto">
            <a:xfrm>
              <a:off x="5063756" y="1744498"/>
              <a:ext cx="17346" cy="21801"/>
            </a:xfrm>
            <a:custGeom>
              <a:gdLst>
                <a:gd name="T0" fmla="*/ 2 w 6"/>
                <a:gd name="T1" fmla="*/ 0 h 8"/>
                <a:gd name="T2" fmla="*/ 2 w 6"/>
                <a:gd name="T3" fmla="*/ 0 h 8"/>
                <a:gd name="T4" fmla="*/ 6 w 6"/>
                <a:gd name="T5" fmla="*/ 6 h 8"/>
                <a:gd name="T6" fmla="*/ 6 w 6"/>
                <a:gd name="T7" fmla="*/ 8 h 8"/>
                <a:gd name="T8" fmla="*/ 4 w 6"/>
                <a:gd name="T9" fmla="*/ 8 h 8"/>
                <a:gd name="T10" fmla="*/ 4 w 6"/>
                <a:gd name="T11" fmla="*/ 8 h 8"/>
                <a:gd name="T12" fmla="*/ 2 w 6"/>
                <a:gd name="T13" fmla="*/ 2 h 8"/>
                <a:gd name="T14" fmla="*/ 0 w 6"/>
                <a:gd name="T15" fmla="*/ 0 h 8"/>
                <a:gd name="T16" fmla="*/ 2 w 6"/>
                <a:gd name="T17" fmla="*/ 0 h 8"/>
                <a:gd name="T18" fmla="*/ 2 w 6"/>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8"/>
                <a:gd name="T32" fmla="*/ 6 w 6"/>
                <a:gd name="T33" fmla="*/ 8 h 8"/>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8">
                  <a:moveTo>
                    <a:pt x="2" y="0"/>
                  </a:moveTo>
                  <a:lnTo>
                    <a:pt x="2" y="0"/>
                  </a:lnTo>
                  <a:lnTo>
                    <a:pt x="6" y="6"/>
                  </a:lnTo>
                  <a:lnTo>
                    <a:pt x="6" y="8"/>
                  </a:lnTo>
                  <a:lnTo>
                    <a:pt x="4" y="8"/>
                  </a:lnTo>
                  <a:lnTo>
                    <a:pt x="2"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22" name="Freeform 607"/>
            <p:cNvSpPr/>
            <p:nvPr/>
          </p:nvSpPr>
          <p:spPr bwMode="auto">
            <a:xfrm>
              <a:off x="4788688" y="1739654"/>
              <a:ext cx="29736" cy="26645"/>
            </a:xfrm>
            <a:custGeom>
              <a:gdLst>
                <a:gd name="T0" fmla="*/ 4 w 10"/>
                <a:gd name="T1" fmla="*/ 0 h 10"/>
                <a:gd name="T2" fmla="*/ 4 w 10"/>
                <a:gd name="T3" fmla="*/ 0 h 10"/>
                <a:gd name="T4" fmla="*/ 4 w 10"/>
                <a:gd name="T5" fmla="*/ 2 h 10"/>
                <a:gd name="T6" fmla="*/ 4 w 10"/>
                <a:gd name="T7" fmla="*/ 2 h 10"/>
                <a:gd name="T8" fmla="*/ 0 w 10"/>
                <a:gd name="T9" fmla="*/ 2 h 10"/>
                <a:gd name="T10" fmla="*/ 0 w 10"/>
                <a:gd name="T11" fmla="*/ 2 h 10"/>
                <a:gd name="T12" fmla="*/ 2 w 10"/>
                <a:gd name="T13" fmla="*/ 6 h 10"/>
                <a:gd name="T14" fmla="*/ 6 w 10"/>
                <a:gd name="T15" fmla="*/ 10 h 10"/>
                <a:gd name="T16" fmla="*/ 6 w 10"/>
                <a:gd name="T17" fmla="*/ 10 h 10"/>
                <a:gd name="T18" fmla="*/ 8 w 10"/>
                <a:gd name="T19" fmla="*/ 8 h 10"/>
                <a:gd name="T20" fmla="*/ 10 w 10"/>
                <a:gd name="T21" fmla="*/ 6 h 10"/>
                <a:gd name="T22" fmla="*/ 10 w 10"/>
                <a:gd name="T23" fmla="*/ 0 h 10"/>
                <a:gd name="T24" fmla="*/ 10 w 10"/>
                <a:gd name="T25" fmla="*/ 0 h 10"/>
                <a:gd name="T26" fmla="*/ 4 w 10"/>
                <a:gd name="T27" fmla="*/ 0 h 10"/>
                <a:gd name="T28" fmla="*/ 4 w 1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10"/>
                <a:gd name="T47" fmla="*/ 10 w 10"/>
                <a:gd name="T48" fmla="*/ 10 h 10"/>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10">
                  <a:moveTo>
                    <a:pt x="4" y="0"/>
                  </a:moveTo>
                  <a:lnTo>
                    <a:pt x="4" y="0"/>
                  </a:lnTo>
                  <a:lnTo>
                    <a:pt x="4" y="2"/>
                  </a:lnTo>
                  <a:lnTo>
                    <a:pt x="0" y="2"/>
                  </a:lnTo>
                  <a:lnTo>
                    <a:pt x="2" y="6"/>
                  </a:lnTo>
                  <a:lnTo>
                    <a:pt x="6" y="10"/>
                  </a:lnTo>
                  <a:lnTo>
                    <a:pt x="8" y="8"/>
                  </a:lnTo>
                  <a:lnTo>
                    <a:pt x="10" y="6"/>
                  </a:lnTo>
                  <a:lnTo>
                    <a:pt x="10"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23" name="Freeform 608"/>
            <p:cNvSpPr/>
            <p:nvPr/>
          </p:nvSpPr>
          <p:spPr bwMode="auto">
            <a:xfrm>
              <a:off x="4302989" y="1739654"/>
              <a:ext cx="81778" cy="101740"/>
            </a:xfrm>
            <a:custGeom>
              <a:gdLst>
                <a:gd name="T0" fmla="*/ 2 w 28"/>
                <a:gd name="T1" fmla="*/ 0 h 36"/>
                <a:gd name="T2" fmla="*/ 2 w 28"/>
                <a:gd name="T3" fmla="*/ 0 h 36"/>
                <a:gd name="T4" fmla="*/ 0 w 28"/>
                <a:gd name="T5" fmla="*/ 4 h 36"/>
                <a:gd name="T6" fmla="*/ 0 w 28"/>
                <a:gd name="T7" fmla="*/ 8 h 36"/>
                <a:gd name="T8" fmla="*/ 2 w 28"/>
                <a:gd name="T9" fmla="*/ 10 h 36"/>
                <a:gd name="T10" fmla="*/ 2 w 28"/>
                <a:gd name="T11" fmla="*/ 10 h 36"/>
                <a:gd name="T12" fmla="*/ 2 w 28"/>
                <a:gd name="T13" fmla="*/ 10 h 36"/>
                <a:gd name="T14" fmla="*/ 2 w 28"/>
                <a:gd name="T15" fmla="*/ 12 h 36"/>
                <a:gd name="T16" fmla="*/ 0 w 28"/>
                <a:gd name="T17" fmla="*/ 14 h 36"/>
                <a:gd name="T18" fmla="*/ 0 w 28"/>
                <a:gd name="T19" fmla="*/ 18 h 36"/>
                <a:gd name="T20" fmla="*/ 0 w 28"/>
                <a:gd name="T21" fmla="*/ 18 h 36"/>
                <a:gd name="T22" fmla="*/ 10 w 28"/>
                <a:gd name="T23" fmla="*/ 16 h 36"/>
                <a:gd name="T24" fmla="*/ 10 w 28"/>
                <a:gd name="T25" fmla="*/ 16 h 36"/>
                <a:gd name="T26" fmla="*/ 14 w 28"/>
                <a:gd name="T27" fmla="*/ 18 h 36"/>
                <a:gd name="T28" fmla="*/ 16 w 28"/>
                <a:gd name="T29" fmla="*/ 18 h 36"/>
                <a:gd name="T30" fmla="*/ 16 w 28"/>
                <a:gd name="T31" fmla="*/ 18 h 36"/>
                <a:gd name="T32" fmla="*/ 16 w 28"/>
                <a:gd name="T33" fmla="*/ 18 h 36"/>
                <a:gd name="T34" fmla="*/ 6 w 28"/>
                <a:gd name="T35" fmla="*/ 22 h 36"/>
                <a:gd name="T36" fmla="*/ 6 w 28"/>
                <a:gd name="T37" fmla="*/ 22 h 36"/>
                <a:gd name="T38" fmla="*/ 4 w 28"/>
                <a:gd name="T39" fmla="*/ 26 h 36"/>
                <a:gd name="T40" fmla="*/ 8 w 28"/>
                <a:gd name="T41" fmla="*/ 26 h 36"/>
                <a:gd name="T42" fmla="*/ 12 w 28"/>
                <a:gd name="T43" fmla="*/ 24 h 36"/>
                <a:gd name="T44" fmla="*/ 10 w 28"/>
                <a:gd name="T45" fmla="*/ 26 h 36"/>
                <a:gd name="T46" fmla="*/ 10 w 28"/>
                <a:gd name="T47" fmla="*/ 30 h 36"/>
                <a:gd name="T48" fmla="*/ 10 w 28"/>
                <a:gd name="T49" fmla="*/ 30 h 36"/>
                <a:gd name="T50" fmla="*/ 6 w 28"/>
                <a:gd name="T51" fmla="*/ 34 h 36"/>
                <a:gd name="T52" fmla="*/ 6 w 28"/>
                <a:gd name="T53" fmla="*/ 36 h 36"/>
                <a:gd name="T54" fmla="*/ 8 w 28"/>
                <a:gd name="T55" fmla="*/ 36 h 36"/>
                <a:gd name="T56" fmla="*/ 8 w 28"/>
                <a:gd name="T57" fmla="*/ 36 h 36"/>
                <a:gd name="T58" fmla="*/ 14 w 28"/>
                <a:gd name="T59" fmla="*/ 36 h 36"/>
                <a:gd name="T60" fmla="*/ 18 w 28"/>
                <a:gd name="T61" fmla="*/ 34 h 36"/>
                <a:gd name="T62" fmla="*/ 28 w 28"/>
                <a:gd name="T63" fmla="*/ 26 h 36"/>
                <a:gd name="T64" fmla="*/ 28 w 28"/>
                <a:gd name="T65" fmla="*/ 26 h 36"/>
                <a:gd name="T66" fmla="*/ 26 w 28"/>
                <a:gd name="T67" fmla="*/ 24 h 36"/>
                <a:gd name="T68" fmla="*/ 26 w 28"/>
                <a:gd name="T69" fmla="*/ 24 h 36"/>
                <a:gd name="T70" fmla="*/ 28 w 28"/>
                <a:gd name="T71" fmla="*/ 20 h 36"/>
                <a:gd name="T72" fmla="*/ 26 w 28"/>
                <a:gd name="T73" fmla="*/ 16 h 36"/>
                <a:gd name="T74" fmla="*/ 26 w 28"/>
                <a:gd name="T75" fmla="*/ 16 h 36"/>
                <a:gd name="T76" fmla="*/ 20 w 28"/>
                <a:gd name="T77" fmla="*/ 16 h 36"/>
                <a:gd name="T78" fmla="*/ 20 w 28"/>
                <a:gd name="T79" fmla="*/ 16 h 36"/>
                <a:gd name="T80" fmla="*/ 20 w 28"/>
                <a:gd name="T81" fmla="*/ 8 h 36"/>
                <a:gd name="T82" fmla="*/ 20 w 28"/>
                <a:gd name="T83" fmla="*/ 8 h 36"/>
                <a:gd name="T84" fmla="*/ 12 w 28"/>
                <a:gd name="T85" fmla="*/ 8 h 36"/>
                <a:gd name="T86" fmla="*/ 10 w 28"/>
                <a:gd name="T87" fmla="*/ 8 h 36"/>
                <a:gd name="T88" fmla="*/ 10 w 28"/>
                <a:gd name="T89" fmla="*/ 8 h 36"/>
                <a:gd name="T90" fmla="*/ 12 w 28"/>
                <a:gd name="T91" fmla="*/ 8 h 36"/>
                <a:gd name="T92" fmla="*/ 10 w 28"/>
                <a:gd name="T93" fmla="*/ 8 h 36"/>
                <a:gd name="T94" fmla="*/ 10 w 28"/>
                <a:gd name="T95" fmla="*/ 8 h 36"/>
                <a:gd name="T96" fmla="*/ 12 w 28"/>
                <a:gd name="T97" fmla="*/ 2 h 36"/>
                <a:gd name="T98" fmla="*/ 12 w 28"/>
                <a:gd name="T99" fmla="*/ 2 h 36"/>
                <a:gd name="T100" fmla="*/ 8 w 28"/>
                <a:gd name="T101" fmla="*/ 0 h 36"/>
                <a:gd name="T102" fmla="*/ 2 w 28"/>
                <a:gd name="T103" fmla="*/ 0 h 36"/>
                <a:gd name="T104" fmla="*/ 2 w 28"/>
                <a:gd name="T105" fmla="*/ 0 h 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
                <a:gd name="T160" fmla="*/ 0 h 36"/>
                <a:gd name="T161" fmla="*/ 28 w 28"/>
                <a:gd name="T162" fmla="*/ 36 h 36"/>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 h="36">
                  <a:moveTo>
                    <a:pt x="2" y="0"/>
                  </a:moveTo>
                  <a:lnTo>
                    <a:pt x="2" y="0"/>
                  </a:lnTo>
                  <a:lnTo>
                    <a:pt x="0" y="4"/>
                  </a:lnTo>
                  <a:lnTo>
                    <a:pt x="0" y="8"/>
                  </a:lnTo>
                  <a:lnTo>
                    <a:pt x="2" y="10"/>
                  </a:lnTo>
                  <a:lnTo>
                    <a:pt x="2" y="12"/>
                  </a:lnTo>
                  <a:lnTo>
                    <a:pt x="0" y="14"/>
                  </a:lnTo>
                  <a:lnTo>
                    <a:pt x="0" y="18"/>
                  </a:lnTo>
                  <a:lnTo>
                    <a:pt x="10" y="16"/>
                  </a:lnTo>
                  <a:lnTo>
                    <a:pt x="14" y="18"/>
                  </a:lnTo>
                  <a:lnTo>
                    <a:pt x="16" y="18"/>
                  </a:lnTo>
                  <a:lnTo>
                    <a:pt x="6" y="22"/>
                  </a:lnTo>
                  <a:lnTo>
                    <a:pt x="4" y="26"/>
                  </a:lnTo>
                  <a:lnTo>
                    <a:pt x="8" y="26"/>
                  </a:lnTo>
                  <a:lnTo>
                    <a:pt x="12" y="24"/>
                  </a:lnTo>
                  <a:lnTo>
                    <a:pt x="10" y="26"/>
                  </a:lnTo>
                  <a:lnTo>
                    <a:pt x="10" y="30"/>
                  </a:lnTo>
                  <a:lnTo>
                    <a:pt x="6" y="34"/>
                  </a:lnTo>
                  <a:lnTo>
                    <a:pt x="6" y="36"/>
                  </a:lnTo>
                  <a:lnTo>
                    <a:pt x="8" y="36"/>
                  </a:lnTo>
                  <a:lnTo>
                    <a:pt x="14" y="36"/>
                  </a:lnTo>
                  <a:lnTo>
                    <a:pt x="18" y="34"/>
                  </a:lnTo>
                  <a:lnTo>
                    <a:pt x="28" y="26"/>
                  </a:lnTo>
                  <a:lnTo>
                    <a:pt x="26" y="24"/>
                  </a:lnTo>
                  <a:lnTo>
                    <a:pt x="28" y="20"/>
                  </a:lnTo>
                  <a:lnTo>
                    <a:pt x="26" y="16"/>
                  </a:lnTo>
                  <a:lnTo>
                    <a:pt x="20" y="16"/>
                  </a:lnTo>
                  <a:lnTo>
                    <a:pt x="20" y="8"/>
                  </a:lnTo>
                  <a:lnTo>
                    <a:pt x="12" y="8"/>
                  </a:lnTo>
                  <a:lnTo>
                    <a:pt x="10" y="8"/>
                  </a:lnTo>
                  <a:lnTo>
                    <a:pt x="12" y="8"/>
                  </a:lnTo>
                  <a:lnTo>
                    <a:pt x="10" y="8"/>
                  </a:lnTo>
                  <a:lnTo>
                    <a:pt x="12" y="2"/>
                  </a:lnTo>
                  <a:lnTo>
                    <a:pt x="8"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24" name="Freeform 609"/>
            <p:cNvSpPr/>
            <p:nvPr/>
          </p:nvSpPr>
          <p:spPr bwMode="auto">
            <a:xfrm>
              <a:off x="4367420" y="1732385"/>
              <a:ext cx="198245" cy="155030"/>
            </a:xfrm>
            <a:custGeom>
              <a:gdLst>
                <a:gd name="T0" fmla="*/ 32 w 68"/>
                <a:gd name="T1" fmla="*/ 0 h 54"/>
                <a:gd name="T2" fmla="*/ 26 w 68"/>
                <a:gd name="T3" fmla="*/ 4 h 54"/>
                <a:gd name="T4" fmla="*/ 34 w 68"/>
                <a:gd name="T5" fmla="*/ 8 h 54"/>
                <a:gd name="T6" fmla="*/ 34 w 68"/>
                <a:gd name="T7" fmla="*/ 12 h 54"/>
                <a:gd name="T8" fmla="*/ 26 w 68"/>
                <a:gd name="T9" fmla="*/ 12 h 54"/>
                <a:gd name="T10" fmla="*/ 28 w 68"/>
                <a:gd name="T11" fmla="*/ 16 h 54"/>
                <a:gd name="T12" fmla="*/ 32 w 68"/>
                <a:gd name="T13" fmla="*/ 18 h 54"/>
                <a:gd name="T14" fmla="*/ 32 w 68"/>
                <a:gd name="T15" fmla="*/ 20 h 54"/>
                <a:gd name="T16" fmla="*/ 30 w 68"/>
                <a:gd name="T17" fmla="*/ 24 h 54"/>
                <a:gd name="T18" fmla="*/ 34 w 68"/>
                <a:gd name="T19" fmla="*/ 26 h 54"/>
                <a:gd name="T20" fmla="*/ 34 w 68"/>
                <a:gd name="T21" fmla="*/ 28 h 54"/>
                <a:gd name="T22" fmla="*/ 32 w 68"/>
                <a:gd name="T23" fmla="*/ 30 h 54"/>
                <a:gd name="T24" fmla="*/ 26 w 68"/>
                <a:gd name="T25" fmla="*/ 30 h 54"/>
                <a:gd name="T26" fmla="*/ 28 w 68"/>
                <a:gd name="T27" fmla="*/ 24 h 54"/>
                <a:gd name="T28" fmla="*/ 22 w 68"/>
                <a:gd name="T29" fmla="*/ 18 h 54"/>
                <a:gd name="T30" fmla="*/ 16 w 68"/>
                <a:gd name="T31" fmla="*/ 10 h 54"/>
                <a:gd name="T32" fmla="*/ 10 w 68"/>
                <a:gd name="T33" fmla="*/ 10 h 54"/>
                <a:gd name="T34" fmla="*/ 12 w 68"/>
                <a:gd name="T35" fmla="*/ 16 h 54"/>
                <a:gd name="T36" fmla="*/ 12 w 68"/>
                <a:gd name="T37" fmla="*/ 18 h 54"/>
                <a:gd name="T38" fmla="*/ 10 w 68"/>
                <a:gd name="T39" fmla="*/ 22 h 54"/>
                <a:gd name="T40" fmla="*/ 16 w 68"/>
                <a:gd name="T41" fmla="*/ 26 h 54"/>
                <a:gd name="T42" fmla="*/ 16 w 68"/>
                <a:gd name="T43" fmla="*/ 34 h 54"/>
                <a:gd name="T44" fmla="*/ 2 w 68"/>
                <a:gd name="T45" fmla="*/ 34 h 54"/>
                <a:gd name="T46" fmla="*/ 0 w 68"/>
                <a:gd name="T47" fmla="*/ 38 h 54"/>
                <a:gd name="T48" fmla="*/ 2 w 68"/>
                <a:gd name="T49" fmla="*/ 42 h 54"/>
                <a:gd name="T50" fmla="*/ 2 w 68"/>
                <a:gd name="T51" fmla="*/ 46 h 54"/>
                <a:gd name="T52" fmla="*/ 30 w 68"/>
                <a:gd name="T53" fmla="*/ 36 h 54"/>
                <a:gd name="T54" fmla="*/ 34 w 68"/>
                <a:gd name="T55" fmla="*/ 36 h 54"/>
                <a:gd name="T56" fmla="*/ 34 w 68"/>
                <a:gd name="T57" fmla="*/ 38 h 54"/>
                <a:gd name="T58" fmla="*/ 26 w 68"/>
                <a:gd name="T59" fmla="*/ 44 h 54"/>
                <a:gd name="T60" fmla="*/ 26 w 68"/>
                <a:gd name="T61" fmla="*/ 54 h 54"/>
                <a:gd name="T62" fmla="*/ 38 w 68"/>
                <a:gd name="T63" fmla="*/ 54 h 54"/>
                <a:gd name="T64" fmla="*/ 50 w 68"/>
                <a:gd name="T65" fmla="*/ 52 h 54"/>
                <a:gd name="T66" fmla="*/ 60 w 68"/>
                <a:gd name="T67" fmla="*/ 52 h 54"/>
                <a:gd name="T68" fmla="*/ 66 w 68"/>
                <a:gd name="T69" fmla="*/ 52 h 54"/>
                <a:gd name="T70" fmla="*/ 68 w 68"/>
                <a:gd name="T71" fmla="*/ 46 h 54"/>
                <a:gd name="T72" fmla="*/ 66 w 68"/>
                <a:gd name="T73" fmla="*/ 42 h 54"/>
                <a:gd name="T74" fmla="*/ 64 w 68"/>
                <a:gd name="T75" fmla="*/ 42 h 54"/>
                <a:gd name="T76" fmla="*/ 64 w 68"/>
                <a:gd name="T77" fmla="*/ 36 h 54"/>
                <a:gd name="T78" fmla="*/ 66 w 68"/>
                <a:gd name="T79" fmla="*/ 32 h 54"/>
                <a:gd name="T80" fmla="*/ 60 w 68"/>
                <a:gd name="T81" fmla="*/ 32 h 54"/>
                <a:gd name="T82" fmla="*/ 60 w 68"/>
                <a:gd name="T83" fmla="*/ 22 h 54"/>
                <a:gd name="T84" fmla="*/ 58 w 68"/>
                <a:gd name="T85" fmla="*/ 12 h 54"/>
                <a:gd name="T86" fmla="*/ 50 w 68"/>
                <a:gd name="T87" fmla="*/ 10 h 54"/>
                <a:gd name="T88" fmla="*/ 50 w 68"/>
                <a:gd name="T89" fmla="*/ 6 h 54"/>
                <a:gd name="T90" fmla="*/ 48 w 68"/>
                <a:gd name="T91" fmla="*/ 2 h 54"/>
                <a:gd name="T92" fmla="*/ 46 w 68"/>
                <a:gd name="T93" fmla="*/ 2 h 54"/>
                <a:gd name="T94" fmla="*/ 44 w 68"/>
                <a:gd name="T95" fmla="*/ 6 h 54"/>
                <a:gd name="T96" fmla="*/ 44 w 68"/>
                <a:gd name="T97" fmla="*/ 10 h 54"/>
                <a:gd name="T98" fmla="*/ 44 w 68"/>
                <a:gd name="T99" fmla="*/ 10 h 54"/>
                <a:gd name="T100" fmla="*/ 48 w 68"/>
                <a:gd name="T101" fmla="*/ 10 h 54"/>
                <a:gd name="T102" fmla="*/ 46 w 68"/>
                <a:gd name="T103" fmla="*/ 12 h 54"/>
                <a:gd name="T104" fmla="*/ 38 w 68"/>
                <a:gd name="T105" fmla="*/ 12 h 54"/>
                <a:gd name="T106" fmla="*/ 38 w 68"/>
                <a:gd name="T107" fmla="*/ 10 h 54"/>
                <a:gd name="T108" fmla="*/ 32 w 68"/>
                <a:gd name="T109" fmla="*/ 0 h 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8"/>
                <a:gd name="T166" fmla="*/ 0 h 54"/>
                <a:gd name="T167" fmla="*/ 68 w 68"/>
                <a:gd name="T168" fmla="*/ 54 h 5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8" h="54">
                  <a:moveTo>
                    <a:pt x="32" y="0"/>
                  </a:moveTo>
                  <a:lnTo>
                    <a:pt x="32" y="0"/>
                  </a:lnTo>
                  <a:lnTo>
                    <a:pt x="28" y="2"/>
                  </a:lnTo>
                  <a:lnTo>
                    <a:pt x="26" y="4"/>
                  </a:lnTo>
                  <a:lnTo>
                    <a:pt x="28" y="6"/>
                  </a:lnTo>
                  <a:lnTo>
                    <a:pt x="34" y="8"/>
                  </a:lnTo>
                  <a:lnTo>
                    <a:pt x="34" y="12"/>
                  </a:lnTo>
                  <a:lnTo>
                    <a:pt x="30" y="12"/>
                  </a:lnTo>
                  <a:lnTo>
                    <a:pt x="26" y="12"/>
                  </a:lnTo>
                  <a:lnTo>
                    <a:pt x="28" y="16"/>
                  </a:lnTo>
                  <a:lnTo>
                    <a:pt x="30" y="18"/>
                  </a:lnTo>
                  <a:lnTo>
                    <a:pt x="32" y="18"/>
                  </a:lnTo>
                  <a:lnTo>
                    <a:pt x="32" y="20"/>
                  </a:lnTo>
                  <a:lnTo>
                    <a:pt x="30" y="22"/>
                  </a:lnTo>
                  <a:lnTo>
                    <a:pt x="30" y="24"/>
                  </a:lnTo>
                  <a:lnTo>
                    <a:pt x="34" y="26"/>
                  </a:lnTo>
                  <a:lnTo>
                    <a:pt x="36" y="28"/>
                  </a:lnTo>
                  <a:lnTo>
                    <a:pt x="34" y="28"/>
                  </a:lnTo>
                  <a:lnTo>
                    <a:pt x="32" y="28"/>
                  </a:lnTo>
                  <a:lnTo>
                    <a:pt x="32" y="30"/>
                  </a:lnTo>
                  <a:lnTo>
                    <a:pt x="26" y="30"/>
                  </a:lnTo>
                  <a:lnTo>
                    <a:pt x="28" y="24"/>
                  </a:lnTo>
                  <a:lnTo>
                    <a:pt x="22" y="18"/>
                  </a:lnTo>
                  <a:lnTo>
                    <a:pt x="16" y="10"/>
                  </a:lnTo>
                  <a:lnTo>
                    <a:pt x="10" y="10"/>
                  </a:lnTo>
                  <a:lnTo>
                    <a:pt x="8" y="16"/>
                  </a:lnTo>
                  <a:lnTo>
                    <a:pt x="12" y="16"/>
                  </a:lnTo>
                  <a:lnTo>
                    <a:pt x="12" y="18"/>
                  </a:lnTo>
                  <a:lnTo>
                    <a:pt x="10" y="22"/>
                  </a:lnTo>
                  <a:lnTo>
                    <a:pt x="16" y="26"/>
                  </a:lnTo>
                  <a:lnTo>
                    <a:pt x="16" y="34"/>
                  </a:lnTo>
                  <a:lnTo>
                    <a:pt x="2" y="34"/>
                  </a:lnTo>
                  <a:lnTo>
                    <a:pt x="2" y="38"/>
                  </a:lnTo>
                  <a:lnTo>
                    <a:pt x="0" y="38"/>
                  </a:lnTo>
                  <a:lnTo>
                    <a:pt x="2" y="42"/>
                  </a:lnTo>
                  <a:lnTo>
                    <a:pt x="2" y="46"/>
                  </a:lnTo>
                  <a:lnTo>
                    <a:pt x="16" y="40"/>
                  </a:lnTo>
                  <a:lnTo>
                    <a:pt x="30" y="36"/>
                  </a:lnTo>
                  <a:lnTo>
                    <a:pt x="34" y="36"/>
                  </a:lnTo>
                  <a:lnTo>
                    <a:pt x="36" y="38"/>
                  </a:lnTo>
                  <a:lnTo>
                    <a:pt x="34" y="38"/>
                  </a:lnTo>
                  <a:lnTo>
                    <a:pt x="26" y="44"/>
                  </a:lnTo>
                  <a:lnTo>
                    <a:pt x="26" y="54"/>
                  </a:lnTo>
                  <a:lnTo>
                    <a:pt x="32" y="54"/>
                  </a:lnTo>
                  <a:lnTo>
                    <a:pt x="38" y="54"/>
                  </a:lnTo>
                  <a:lnTo>
                    <a:pt x="50" y="52"/>
                  </a:lnTo>
                  <a:lnTo>
                    <a:pt x="60" y="52"/>
                  </a:lnTo>
                  <a:lnTo>
                    <a:pt x="66" y="52"/>
                  </a:lnTo>
                  <a:lnTo>
                    <a:pt x="66" y="48"/>
                  </a:lnTo>
                  <a:lnTo>
                    <a:pt x="68" y="46"/>
                  </a:lnTo>
                  <a:lnTo>
                    <a:pt x="66" y="42"/>
                  </a:lnTo>
                  <a:lnTo>
                    <a:pt x="64" y="40"/>
                  </a:lnTo>
                  <a:lnTo>
                    <a:pt x="64" y="42"/>
                  </a:lnTo>
                  <a:lnTo>
                    <a:pt x="64" y="36"/>
                  </a:lnTo>
                  <a:lnTo>
                    <a:pt x="66" y="32"/>
                  </a:lnTo>
                  <a:lnTo>
                    <a:pt x="60" y="32"/>
                  </a:lnTo>
                  <a:lnTo>
                    <a:pt x="58" y="26"/>
                  </a:lnTo>
                  <a:lnTo>
                    <a:pt x="60" y="22"/>
                  </a:lnTo>
                  <a:lnTo>
                    <a:pt x="60" y="16"/>
                  </a:lnTo>
                  <a:lnTo>
                    <a:pt x="58" y="12"/>
                  </a:lnTo>
                  <a:lnTo>
                    <a:pt x="50" y="10"/>
                  </a:lnTo>
                  <a:lnTo>
                    <a:pt x="50" y="8"/>
                  </a:lnTo>
                  <a:lnTo>
                    <a:pt x="50" y="6"/>
                  </a:lnTo>
                  <a:lnTo>
                    <a:pt x="48" y="4"/>
                  </a:lnTo>
                  <a:lnTo>
                    <a:pt x="48" y="2"/>
                  </a:lnTo>
                  <a:lnTo>
                    <a:pt x="46" y="2"/>
                  </a:lnTo>
                  <a:lnTo>
                    <a:pt x="44" y="6"/>
                  </a:lnTo>
                  <a:lnTo>
                    <a:pt x="44" y="8"/>
                  </a:lnTo>
                  <a:lnTo>
                    <a:pt x="44" y="10"/>
                  </a:lnTo>
                  <a:lnTo>
                    <a:pt x="46" y="10"/>
                  </a:lnTo>
                  <a:lnTo>
                    <a:pt x="48" y="10"/>
                  </a:lnTo>
                  <a:lnTo>
                    <a:pt x="46" y="12"/>
                  </a:lnTo>
                  <a:lnTo>
                    <a:pt x="42" y="12"/>
                  </a:lnTo>
                  <a:lnTo>
                    <a:pt x="38" y="12"/>
                  </a:lnTo>
                  <a:lnTo>
                    <a:pt x="38" y="10"/>
                  </a:lnTo>
                  <a:lnTo>
                    <a:pt x="32" y="0"/>
                  </a:lnTo>
                  <a:close/>
                </a:path>
              </a:pathLst>
            </a:custGeom>
            <a:solidFill>
              <a:srgbClr val="B7BCBE"/>
            </a:solidFill>
            <a:ln w="3175" cmpd="sng">
              <a:solidFill>
                <a:schemeClr val="bg1"/>
              </a:solidFill>
              <a:prstDash val="solid"/>
              <a:round/>
            </a:ln>
          </p:spPr>
          <p:txBody>
            <a:bodyPr/>
            <a:lstStyle/>
            <a:p>
              <a:endParaRPr lang="en-GB"/>
            </a:p>
          </p:txBody>
        </p:sp>
        <p:sp>
          <p:nvSpPr>
            <p:cNvPr id="325" name="Freeform 610"/>
            <p:cNvSpPr/>
            <p:nvPr/>
          </p:nvSpPr>
          <p:spPr bwMode="auto">
            <a:xfrm>
              <a:off x="3904023" y="1732385"/>
              <a:ext cx="17346" cy="16955"/>
            </a:xfrm>
            <a:custGeom>
              <a:gdLst>
                <a:gd name="T0" fmla="*/ 2 w 6"/>
                <a:gd name="T1" fmla="*/ 0 h 6"/>
                <a:gd name="T2" fmla="*/ 2 w 6"/>
                <a:gd name="T3" fmla="*/ 0 h 6"/>
                <a:gd name="T4" fmla="*/ 2 w 6"/>
                <a:gd name="T5" fmla="*/ 2 h 6"/>
                <a:gd name="T6" fmla="*/ 0 w 6"/>
                <a:gd name="T7" fmla="*/ 6 h 6"/>
                <a:gd name="T8" fmla="*/ 0 w 6"/>
                <a:gd name="T9" fmla="*/ 6 h 6"/>
                <a:gd name="T10" fmla="*/ 6 w 6"/>
                <a:gd name="T11" fmla="*/ 6 h 6"/>
                <a:gd name="T12" fmla="*/ 6 w 6"/>
                <a:gd name="T13" fmla="*/ 6 h 6"/>
                <a:gd name="T14" fmla="*/ 6 w 6"/>
                <a:gd name="T15" fmla="*/ 4 h 6"/>
                <a:gd name="T16" fmla="*/ 6 w 6"/>
                <a:gd name="T17" fmla="*/ 2 h 6"/>
                <a:gd name="T18" fmla="*/ 6 w 6"/>
                <a:gd name="T19" fmla="*/ 0 h 6"/>
                <a:gd name="T20" fmla="*/ 2 w 6"/>
                <a:gd name="T21" fmla="*/ 0 h 6"/>
                <a:gd name="T22" fmla="*/ 2 w 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6"/>
                <a:gd name="T38" fmla="*/ 6 w 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6">
                  <a:moveTo>
                    <a:pt x="2" y="0"/>
                  </a:moveTo>
                  <a:lnTo>
                    <a:pt x="2" y="0"/>
                  </a:lnTo>
                  <a:lnTo>
                    <a:pt x="2" y="2"/>
                  </a:lnTo>
                  <a:lnTo>
                    <a:pt x="0" y="6"/>
                  </a:lnTo>
                  <a:lnTo>
                    <a:pt x="6" y="6"/>
                  </a:lnTo>
                  <a:lnTo>
                    <a:pt x="6" y="4"/>
                  </a:lnTo>
                  <a:lnTo>
                    <a:pt x="6" y="2"/>
                  </a:lnTo>
                  <a:lnTo>
                    <a:pt x="6"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26" name="Freeform 611"/>
            <p:cNvSpPr/>
            <p:nvPr/>
          </p:nvSpPr>
          <p:spPr bwMode="auto">
            <a:xfrm>
              <a:off x="4590445" y="1727541"/>
              <a:ext cx="614560" cy="193789"/>
            </a:xfrm>
            <a:custGeom>
              <a:gdLst>
                <a:gd name="T0" fmla="*/ 4 w 210"/>
                <a:gd name="T1" fmla="*/ 4 h 68"/>
                <a:gd name="T2" fmla="*/ 6 w 210"/>
                <a:gd name="T3" fmla="*/ 12 h 68"/>
                <a:gd name="T4" fmla="*/ 12 w 210"/>
                <a:gd name="T5" fmla="*/ 20 h 68"/>
                <a:gd name="T6" fmla="*/ 28 w 210"/>
                <a:gd name="T7" fmla="*/ 22 h 68"/>
                <a:gd name="T8" fmla="*/ 34 w 210"/>
                <a:gd name="T9" fmla="*/ 22 h 68"/>
                <a:gd name="T10" fmla="*/ 42 w 210"/>
                <a:gd name="T11" fmla="*/ 22 h 68"/>
                <a:gd name="T12" fmla="*/ 54 w 210"/>
                <a:gd name="T13" fmla="*/ 30 h 68"/>
                <a:gd name="T14" fmla="*/ 58 w 210"/>
                <a:gd name="T15" fmla="*/ 36 h 68"/>
                <a:gd name="T16" fmla="*/ 54 w 210"/>
                <a:gd name="T17" fmla="*/ 52 h 68"/>
                <a:gd name="T18" fmla="*/ 58 w 210"/>
                <a:gd name="T19" fmla="*/ 68 h 68"/>
                <a:gd name="T20" fmla="*/ 64 w 210"/>
                <a:gd name="T21" fmla="*/ 64 h 68"/>
                <a:gd name="T22" fmla="*/ 68 w 210"/>
                <a:gd name="T23" fmla="*/ 66 h 68"/>
                <a:gd name="T24" fmla="*/ 74 w 210"/>
                <a:gd name="T25" fmla="*/ 68 h 68"/>
                <a:gd name="T26" fmla="*/ 86 w 210"/>
                <a:gd name="T27" fmla="*/ 62 h 68"/>
                <a:gd name="T28" fmla="*/ 94 w 210"/>
                <a:gd name="T29" fmla="*/ 68 h 68"/>
                <a:gd name="T30" fmla="*/ 114 w 210"/>
                <a:gd name="T31" fmla="*/ 68 h 68"/>
                <a:gd name="T32" fmla="*/ 118 w 210"/>
                <a:gd name="T33" fmla="*/ 62 h 68"/>
                <a:gd name="T34" fmla="*/ 122 w 210"/>
                <a:gd name="T35" fmla="*/ 68 h 68"/>
                <a:gd name="T36" fmla="*/ 134 w 210"/>
                <a:gd name="T37" fmla="*/ 64 h 68"/>
                <a:gd name="T38" fmla="*/ 136 w 210"/>
                <a:gd name="T39" fmla="*/ 68 h 68"/>
                <a:gd name="T40" fmla="*/ 148 w 210"/>
                <a:gd name="T41" fmla="*/ 64 h 68"/>
                <a:gd name="T42" fmla="*/ 162 w 210"/>
                <a:gd name="T43" fmla="*/ 62 h 68"/>
                <a:gd name="T44" fmla="*/ 160 w 210"/>
                <a:gd name="T45" fmla="*/ 58 h 68"/>
                <a:gd name="T46" fmla="*/ 166 w 210"/>
                <a:gd name="T47" fmla="*/ 62 h 68"/>
                <a:gd name="T48" fmla="*/ 170 w 210"/>
                <a:gd name="T49" fmla="*/ 62 h 68"/>
                <a:gd name="T50" fmla="*/ 174 w 210"/>
                <a:gd name="T51" fmla="*/ 64 h 68"/>
                <a:gd name="T52" fmla="*/ 200 w 210"/>
                <a:gd name="T53" fmla="*/ 64 h 68"/>
                <a:gd name="T54" fmla="*/ 202 w 210"/>
                <a:gd name="T55" fmla="*/ 52 h 68"/>
                <a:gd name="T56" fmla="*/ 210 w 210"/>
                <a:gd name="T57" fmla="*/ 48 h 68"/>
                <a:gd name="T58" fmla="*/ 210 w 210"/>
                <a:gd name="T59" fmla="*/ 42 h 68"/>
                <a:gd name="T60" fmla="*/ 196 w 210"/>
                <a:gd name="T61" fmla="*/ 34 h 68"/>
                <a:gd name="T62" fmla="*/ 188 w 210"/>
                <a:gd name="T63" fmla="*/ 36 h 68"/>
                <a:gd name="T64" fmla="*/ 182 w 210"/>
                <a:gd name="T65" fmla="*/ 30 h 68"/>
                <a:gd name="T66" fmla="*/ 168 w 210"/>
                <a:gd name="T67" fmla="*/ 28 h 68"/>
                <a:gd name="T68" fmla="*/ 164 w 210"/>
                <a:gd name="T69" fmla="*/ 32 h 68"/>
                <a:gd name="T70" fmla="*/ 158 w 210"/>
                <a:gd name="T71" fmla="*/ 30 h 68"/>
                <a:gd name="T72" fmla="*/ 152 w 210"/>
                <a:gd name="T73" fmla="*/ 28 h 68"/>
                <a:gd name="T74" fmla="*/ 126 w 210"/>
                <a:gd name="T75" fmla="*/ 36 h 68"/>
                <a:gd name="T76" fmla="*/ 110 w 210"/>
                <a:gd name="T77" fmla="*/ 40 h 68"/>
                <a:gd name="T78" fmla="*/ 106 w 210"/>
                <a:gd name="T79" fmla="*/ 36 h 68"/>
                <a:gd name="T80" fmla="*/ 104 w 210"/>
                <a:gd name="T81" fmla="*/ 36 h 68"/>
                <a:gd name="T82" fmla="*/ 100 w 210"/>
                <a:gd name="T83" fmla="*/ 38 h 68"/>
                <a:gd name="T84" fmla="*/ 88 w 210"/>
                <a:gd name="T85" fmla="*/ 34 h 68"/>
                <a:gd name="T86" fmla="*/ 86 w 210"/>
                <a:gd name="T87" fmla="*/ 36 h 68"/>
                <a:gd name="T88" fmla="*/ 80 w 210"/>
                <a:gd name="T89" fmla="*/ 30 h 68"/>
                <a:gd name="T90" fmla="*/ 74 w 210"/>
                <a:gd name="T91" fmla="*/ 26 h 68"/>
                <a:gd name="T92" fmla="*/ 74 w 210"/>
                <a:gd name="T93" fmla="*/ 26 h 68"/>
                <a:gd name="T94" fmla="*/ 80 w 210"/>
                <a:gd name="T95" fmla="*/ 24 h 68"/>
                <a:gd name="T96" fmla="*/ 84 w 210"/>
                <a:gd name="T97" fmla="*/ 20 h 68"/>
                <a:gd name="T98" fmla="*/ 72 w 210"/>
                <a:gd name="T99" fmla="*/ 18 h 68"/>
                <a:gd name="T100" fmla="*/ 64 w 210"/>
                <a:gd name="T101" fmla="*/ 12 h 68"/>
                <a:gd name="T102" fmla="*/ 58 w 210"/>
                <a:gd name="T103" fmla="*/ 8 h 68"/>
                <a:gd name="T104" fmla="*/ 42 w 210"/>
                <a:gd name="T105" fmla="*/ 12 h 68"/>
                <a:gd name="T106" fmla="*/ 36 w 210"/>
                <a:gd name="T107" fmla="*/ 4 h 68"/>
                <a:gd name="T108" fmla="*/ 6 w 210"/>
                <a:gd name="T109" fmla="*/ 0 h 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0"/>
                <a:gd name="T166" fmla="*/ 0 h 68"/>
                <a:gd name="T167" fmla="*/ 210 w 210"/>
                <a:gd name="T168" fmla="*/ 68 h 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0" h="68">
                  <a:moveTo>
                    <a:pt x="6" y="0"/>
                  </a:moveTo>
                  <a:lnTo>
                    <a:pt x="6" y="0"/>
                  </a:lnTo>
                  <a:lnTo>
                    <a:pt x="4" y="4"/>
                  </a:lnTo>
                  <a:lnTo>
                    <a:pt x="0" y="6"/>
                  </a:lnTo>
                  <a:lnTo>
                    <a:pt x="6" y="12"/>
                  </a:lnTo>
                  <a:lnTo>
                    <a:pt x="10" y="16"/>
                  </a:lnTo>
                  <a:lnTo>
                    <a:pt x="12" y="20"/>
                  </a:lnTo>
                  <a:lnTo>
                    <a:pt x="18" y="20"/>
                  </a:lnTo>
                  <a:lnTo>
                    <a:pt x="24" y="20"/>
                  </a:lnTo>
                  <a:lnTo>
                    <a:pt x="28" y="22"/>
                  </a:lnTo>
                  <a:lnTo>
                    <a:pt x="32" y="22"/>
                  </a:lnTo>
                  <a:lnTo>
                    <a:pt x="34" y="22"/>
                  </a:lnTo>
                  <a:lnTo>
                    <a:pt x="36" y="20"/>
                  </a:lnTo>
                  <a:lnTo>
                    <a:pt x="40" y="20"/>
                  </a:lnTo>
                  <a:lnTo>
                    <a:pt x="42" y="22"/>
                  </a:lnTo>
                  <a:lnTo>
                    <a:pt x="48" y="26"/>
                  </a:lnTo>
                  <a:lnTo>
                    <a:pt x="54" y="30"/>
                  </a:lnTo>
                  <a:lnTo>
                    <a:pt x="58" y="32"/>
                  </a:lnTo>
                  <a:lnTo>
                    <a:pt x="58" y="36"/>
                  </a:lnTo>
                  <a:lnTo>
                    <a:pt x="58" y="40"/>
                  </a:lnTo>
                  <a:lnTo>
                    <a:pt x="56" y="44"/>
                  </a:lnTo>
                  <a:lnTo>
                    <a:pt x="54" y="52"/>
                  </a:lnTo>
                  <a:lnTo>
                    <a:pt x="56" y="60"/>
                  </a:lnTo>
                  <a:lnTo>
                    <a:pt x="58" y="68"/>
                  </a:lnTo>
                  <a:lnTo>
                    <a:pt x="64" y="68"/>
                  </a:lnTo>
                  <a:lnTo>
                    <a:pt x="64" y="64"/>
                  </a:lnTo>
                  <a:lnTo>
                    <a:pt x="68" y="64"/>
                  </a:lnTo>
                  <a:lnTo>
                    <a:pt x="68" y="66"/>
                  </a:lnTo>
                  <a:lnTo>
                    <a:pt x="70" y="68"/>
                  </a:lnTo>
                  <a:lnTo>
                    <a:pt x="74" y="68"/>
                  </a:lnTo>
                  <a:lnTo>
                    <a:pt x="76" y="66"/>
                  </a:lnTo>
                  <a:lnTo>
                    <a:pt x="86" y="62"/>
                  </a:lnTo>
                  <a:lnTo>
                    <a:pt x="92" y="56"/>
                  </a:lnTo>
                  <a:lnTo>
                    <a:pt x="94" y="68"/>
                  </a:lnTo>
                  <a:lnTo>
                    <a:pt x="106" y="68"/>
                  </a:lnTo>
                  <a:lnTo>
                    <a:pt x="114" y="68"/>
                  </a:lnTo>
                  <a:lnTo>
                    <a:pt x="118" y="62"/>
                  </a:lnTo>
                  <a:lnTo>
                    <a:pt x="120" y="62"/>
                  </a:lnTo>
                  <a:lnTo>
                    <a:pt x="120" y="64"/>
                  </a:lnTo>
                  <a:lnTo>
                    <a:pt x="122" y="68"/>
                  </a:lnTo>
                  <a:lnTo>
                    <a:pt x="134" y="64"/>
                  </a:lnTo>
                  <a:lnTo>
                    <a:pt x="134" y="66"/>
                  </a:lnTo>
                  <a:lnTo>
                    <a:pt x="136" y="68"/>
                  </a:lnTo>
                  <a:lnTo>
                    <a:pt x="148" y="64"/>
                  </a:lnTo>
                  <a:lnTo>
                    <a:pt x="152" y="64"/>
                  </a:lnTo>
                  <a:lnTo>
                    <a:pt x="158" y="66"/>
                  </a:lnTo>
                  <a:lnTo>
                    <a:pt x="162" y="62"/>
                  </a:lnTo>
                  <a:lnTo>
                    <a:pt x="160" y="60"/>
                  </a:lnTo>
                  <a:lnTo>
                    <a:pt x="160" y="58"/>
                  </a:lnTo>
                  <a:lnTo>
                    <a:pt x="164" y="58"/>
                  </a:lnTo>
                  <a:lnTo>
                    <a:pt x="166" y="62"/>
                  </a:lnTo>
                  <a:lnTo>
                    <a:pt x="168" y="66"/>
                  </a:lnTo>
                  <a:lnTo>
                    <a:pt x="170" y="62"/>
                  </a:lnTo>
                  <a:lnTo>
                    <a:pt x="174" y="62"/>
                  </a:lnTo>
                  <a:lnTo>
                    <a:pt x="174" y="64"/>
                  </a:lnTo>
                  <a:lnTo>
                    <a:pt x="186" y="64"/>
                  </a:lnTo>
                  <a:lnTo>
                    <a:pt x="200" y="64"/>
                  </a:lnTo>
                  <a:lnTo>
                    <a:pt x="200" y="56"/>
                  </a:lnTo>
                  <a:lnTo>
                    <a:pt x="200" y="54"/>
                  </a:lnTo>
                  <a:lnTo>
                    <a:pt x="202" y="52"/>
                  </a:lnTo>
                  <a:lnTo>
                    <a:pt x="206" y="50"/>
                  </a:lnTo>
                  <a:lnTo>
                    <a:pt x="210" y="48"/>
                  </a:lnTo>
                  <a:lnTo>
                    <a:pt x="210" y="44"/>
                  </a:lnTo>
                  <a:lnTo>
                    <a:pt x="210" y="42"/>
                  </a:lnTo>
                  <a:lnTo>
                    <a:pt x="196" y="34"/>
                  </a:lnTo>
                  <a:lnTo>
                    <a:pt x="194" y="34"/>
                  </a:lnTo>
                  <a:lnTo>
                    <a:pt x="190" y="36"/>
                  </a:lnTo>
                  <a:lnTo>
                    <a:pt x="188" y="36"/>
                  </a:lnTo>
                  <a:lnTo>
                    <a:pt x="186" y="36"/>
                  </a:lnTo>
                  <a:lnTo>
                    <a:pt x="182" y="30"/>
                  </a:lnTo>
                  <a:lnTo>
                    <a:pt x="174" y="30"/>
                  </a:lnTo>
                  <a:lnTo>
                    <a:pt x="168" y="28"/>
                  </a:lnTo>
                  <a:lnTo>
                    <a:pt x="166" y="32"/>
                  </a:lnTo>
                  <a:lnTo>
                    <a:pt x="164" y="32"/>
                  </a:lnTo>
                  <a:lnTo>
                    <a:pt x="162" y="32"/>
                  </a:lnTo>
                  <a:lnTo>
                    <a:pt x="160" y="30"/>
                  </a:lnTo>
                  <a:lnTo>
                    <a:pt x="158" y="30"/>
                  </a:lnTo>
                  <a:lnTo>
                    <a:pt x="156" y="30"/>
                  </a:lnTo>
                  <a:lnTo>
                    <a:pt x="152" y="28"/>
                  </a:lnTo>
                  <a:lnTo>
                    <a:pt x="144" y="32"/>
                  </a:lnTo>
                  <a:lnTo>
                    <a:pt x="126" y="36"/>
                  </a:lnTo>
                  <a:lnTo>
                    <a:pt x="120" y="36"/>
                  </a:lnTo>
                  <a:lnTo>
                    <a:pt x="110" y="34"/>
                  </a:lnTo>
                  <a:lnTo>
                    <a:pt x="110" y="40"/>
                  </a:lnTo>
                  <a:lnTo>
                    <a:pt x="108" y="38"/>
                  </a:lnTo>
                  <a:lnTo>
                    <a:pt x="106" y="36"/>
                  </a:lnTo>
                  <a:lnTo>
                    <a:pt x="104" y="36"/>
                  </a:lnTo>
                  <a:lnTo>
                    <a:pt x="102" y="38"/>
                  </a:lnTo>
                  <a:lnTo>
                    <a:pt x="100" y="38"/>
                  </a:lnTo>
                  <a:lnTo>
                    <a:pt x="88" y="32"/>
                  </a:lnTo>
                  <a:lnTo>
                    <a:pt x="88" y="34"/>
                  </a:lnTo>
                  <a:lnTo>
                    <a:pt x="88" y="36"/>
                  </a:lnTo>
                  <a:lnTo>
                    <a:pt x="86" y="36"/>
                  </a:lnTo>
                  <a:lnTo>
                    <a:pt x="86" y="28"/>
                  </a:lnTo>
                  <a:lnTo>
                    <a:pt x="80" y="30"/>
                  </a:lnTo>
                  <a:lnTo>
                    <a:pt x="74" y="30"/>
                  </a:lnTo>
                  <a:lnTo>
                    <a:pt x="74" y="26"/>
                  </a:lnTo>
                  <a:lnTo>
                    <a:pt x="68" y="24"/>
                  </a:lnTo>
                  <a:lnTo>
                    <a:pt x="74" y="26"/>
                  </a:lnTo>
                  <a:lnTo>
                    <a:pt x="78" y="26"/>
                  </a:lnTo>
                  <a:lnTo>
                    <a:pt x="80" y="24"/>
                  </a:lnTo>
                  <a:lnTo>
                    <a:pt x="84" y="22"/>
                  </a:lnTo>
                  <a:lnTo>
                    <a:pt x="84" y="20"/>
                  </a:lnTo>
                  <a:lnTo>
                    <a:pt x="78" y="20"/>
                  </a:lnTo>
                  <a:lnTo>
                    <a:pt x="72" y="18"/>
                  </a:lnTo>
                  <a:lnTo>
                    <a:pt x="66" y="16"/>
                  </a:lnTo>
                  <a:lnTo>
                    <a:pt x="64" y="12"/>
                  </a:lnTo>
                  <a:lnTo>
                    <a:pt x="62" y="8"/>
                  </a:lnTo>
                  <a:lnTo>
                    <a:pt x="58" y="8"/>
                  </a:lnTo>
                  <a:lnTo>
                    <a:pt x="52" y="10"/>
                  </a:lnTo>
                  <a:lnTo>
                    <a:pt x="48" y="12"/>
                  </a:lnTo>
                  <a:lnTo>
                    <a:pt x="42" y="12"/>
                  </a:lnTo>
                  <a:lnTo>
                    <a:pt x="38" y="8"/>
                  </a:lnTo>
                  <a:lnTo>
                    <a:pt x="36" y="4"/>
                  </a:lnTo>
                  <a:lnTo>
                    <a:pt x="20"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327" name="Freeform 612"/>
            <p:cNvSpPr/>
            <p:nvPr/>
          </p:nvSpPr>
          <p:spPr bwMode="auto">
            <a:xfrm>
              <a:off x="3844549" y="1727541"/>
              <a:ext cx="406402" cy="201054"/>
            </a:xfrm>
            <a:custGeom>
              <a:gdLst>
                <a:gd name="T0" fmla="*/ 86 w 138"/>
                <a:gd name="T1" fmla="*/ 2 h 70"/>
                <a:gd name="T2" fmla="*/ 84 w 138"/>
                <a:gd name="T3" fmla="*/ 12 h 70"/>
                <a:gd name="T4" fmla="*/ 88 w 138"/>
                <a:gd name="T5" fmla="*/ 22 h 70"/>
                <a:gd name="T6" fmla="*/ 90 w 138"/>
                <a:gd name="T7" fmla="*/ 28 h 70"/>
                <a:gd name="T8" fmla="*/ 94 w 138"/>
                <a:gd name="T9" fmla="*/ 32 h 70"/>
                <a:gd name="T10" fmla="*/ 82 w 138"/>
                <a:gd name="T11" fmla="*/ 38 h 70"/>
                <a:gd name="T12" fmla="*/ 62 w 138"/>
                <a:gd name="T13" fmla="*/ 32 h 70"/>
                <a:gd name="T14" fmla="*/ 50 w 138"/>
                <a:gd name="T15" fmla="*/ 26 h 70"/>
                <a:gd name="T16" fmla="*/ 36 w 138"/>
                <a:gd name="T17" fmla="*/ 20 h 70"/>
                <a:gd name="T18" fmla="*/ 18 w 138"/>
                <a:gd name="T19" fmla="*/ 20 h 70"/>
                <a:gd name="T20" fmla="*/ 12 w 138"/>
                <a:gd name="T21" fmla="*/ 22 h 70"/>
                <a:gd name="T22" fmla="*/ 8 w 138"/>
                <a:gd name="T23" fmla="*/ 26 h 70"/>
                <a:gd name="T24" fmla="*/ 14 w 138"/>
                <a:gd name="T25" fmla="*/ 30 h 70"/>
                <a:gd name="T26" fmla="*/ 2 w 138"/>
                <a:gd name="T27" fmla="*/ 40 h 70"/>
                <a:gd name="T28" fmla="*/ 12 w 138"/>
                <a:gd name="T29" fmla="*/ 40 h 70"/>
                <a:gd name="T30" fmla="*/ 0 w 138"/>
                <a:gd name="T31" fmla="*/ 50 h 70"/>
                <a:gd name="T32" fmla="*/ 14 w 138"/>
                <a:gd name="T33" fmla="*/ 48 h 70"/>
                <a:gd name="T34" fmla="*/ 16 w 138"/>
                <a:gd name="T35" fmla="*/ 52 h 70"/>
                <a:gd name="T36" fmla="*/ 18 w 138"/>
                <a:gd name="T37" fmla="*/ 46 h 70"/>
                <a:gd name="T38" fmla="*/ 22 w 138"/>
                <a:gd name="T39" fmla="*/ 48 h 70"/>
                <a:gd name="T40" fmla="*/ 22 w 138"/>
                <a:gd name="T41" fmla="*/ 54 h 70"/>
                <a:gd name="T42" fmla="*/ 24 w 138"/>
                <a:gd name="T43" fmla="*/ 50 h 70"/>
                <a:gd name="T44" fmla="*/ 28 w 138"/>
                <a:gd name="T45" fmla="*/ 48 h 70"/>
                <a:gd name="T46" fmla="*/ 28 w 138"/>
                <a:gd name="T47" fmla="*/ 34 h 70"/>
                <a:gd name="T48" fmla="*/ 32 w 138"/>
                <a:gd name="T49" fmla="*/ 34 h 70"/>
                <a:gd name="T50" fmla="*/ 32 w 138"/>
                <a:gd name="T51" fmla="*/ 48 h 70"/>
                <a:gd name="T52" fmla="*/ 52 w 138"/>
                <a:gd name="T53" fmla="*/ 42 h 70"/>
                <a:gd name="T54" fmla="*/ 64 w 138"/>
                <a:gd name="T55" fmla="*/ 46 h 70"/>
                <a:gd name="T56" fmla="*/ 72 w 138"/>
                <a:gd name="T57" fmla="*/ 44 h 70"/>
                <a:gd name="T58" fmla="*/ 74 w 138"/>
                <a:gd name="T59" fmla="*/ 44 h 70"/>
                <a:gd name="T60" fmla="*/ 66 w 138"/>
                <a:gd name="T61" fmla="*/ 52 h 70"/>
                <a:gd name="T62" fmla="*/ 48 w 138"/>
                <a:gd name="T63" fmla="*/ 54 h 70"/>
                <a:gd name="T64" fmla="*/ 34 w 138"/>
                <a:gd name="T65" fmla="*/ 62 h 70"/>
                <a:gd name="T66" fmla="*/ 36 w 138"/>
                <a:gd name="T67" fmla="*/ 68 h 70"/>
                <a:gd name="T68" fmla="*/ 56 w 138"/>
                <a:gd name="T69" fmla="*/ 68 h 70"/>
                <a:gd name="T70" fmla="*/ 64 w 138"/>
                <a:gd name="T71" fmla="*/ 62 h 70"/>
                <a:gd name="T72" fmla="*/ 70 w 138"/>
                <a:gd name="T73" fmla="*/ 54 h 70"/>
                <a:gd name="T74" fmla="*/ 94 w 138"/>
                <a:gd name="T75" fmla="*/ 50 h 70"/>
                <a:gd name="T76" fmla="*/ 102 w 138"/>
                <a:gd name="T77" fmla="*/ 52 h 70"/>
                <a:gd name="T78" fmla="*/ 110 w 138"/>
                <a:gd name="T79" fmla="*/ 54 h 70"/>
                <a:gd name="T80" fmla="*/ 114 w 138"/>
                <a:gd name="T81" fmla="*/ 48 h 70"/>
                <a:gd name="T82" fmla="*/ 114 w 138"/>
                <a:gd name="T83" fmla="*/ 50 h 70"/>
                <a:gd name="T84" fmla="*/ 136 w 138"/>
                <a:gd name="T85" fmla="*/ 44 h 70"/>
                <a:gd name="T86" fmla="*/ 136 w 138"/>
                <a:gd name="T87" fmla="*/ 28 h 70"/>
                <a:gd name="T88" fmla="*/ 128 w 138"/>
                <a:gd name="T89" fmla="*/ 20 h 70"/>
                <a:gd name="T90" fmla="*/ 126 w 138"/>
                <a:gd name="T91" fmla="*/ 22 h 70"/>
                <a:gd name="T92" fmla="*/ 124 w 138"/>
                <a:gd name="T93" fmla="*/ 34 h 70"/>
                <a:gd name="T94" fmla="*/ 120 w 138"/>
                <a:gd name="T95" fmla="*/ 32 h 70"/>
                <a:gd name="T96" fmla="*/ 120 w 138"/>
                <a:gd name="T97" fmla="*/ 26 h 70"/>
                <a:gd name="T98" fmla="*/ 114 w 138"/>
                <a:gd name="T99" fmla="*/ 28 h 70"/>
                <a:gd name="T100" fmla="*/ 114 w 138"/>
                <a:gd name="T101" fmla="*/ 20 h 70"/>
                <a:gd name="T102" fmla="*/ 102 w 138"/>
                <a:gd name="T103" fmla="*/ 18 h 70"/>
                <a:gd name="T104" fmla="*/ 94 w 138"/>
                <a:gd name="T105" fmla="*/ 8 h 70"/>
                <a:gd name="T106" fmla="*/ 88 w 138"/>
                <a:gd name="T107" fmla="*/ 0 h 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8"/>
                <a:gd name="T163" fmla="*/ 0 h 70"/>
                <a:gd name="T164" fmla="*/ 138 w 138"/>
                <a:gd name="T165" fmla="*/ 70 h 70"/>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8" h="70">
                  <a:moveTo>
                    <a:pt x="88" y="0"/>
                  </a:moveTo>
                  <a:lnTo>
                    <a:pt x="88" y="0"/>
                  </a:lnTo>
                  <a:lnTo>
                    <a:pt x="86" y="2"/>
                  </a:lnTo>
                  <a:lnTo>
                    <a:pt x="84" y="2"/>
                  </a:lnTo>
                  <a:lnTo>
                    <a:pt x="84" y="12"/>
                  </a:lnTo>
                  <a:lnTo>
                    <a:pt x="84" y="20"/>
                  </a:lnTo>
                  <a:lnTo>
                    <a:pt x="88" y="22"/>
                  </a:lnTo>
                  <a:lnTo>
                    <a:pt x="92" y="24"/>
                  </a:lnTo>
                  <a:lnTo>
                    <a:pt x="90" y="28"/>
                  </a:lnTo>
                  <a:lnTo>
                    <a:pt x="88" y="30"/>
                  </a:lnTo>
                  <a:lnTo>
                    <a:pt x="88" y="32"/>
                  </a:lnTo>
                  <a:lnTo>
                    <a:pt x="94" y="32"/>
                  </a:lnTo>
                  <a:lnTo>
                    <a:pt x="96" y="38"/>
                  </a:lnTo>
                  <a:lnTo>
                    <a:pt x="82" y="38"/>
                  </a:lnTo>
                  <a:lnTo>
                    <a:pt x="66" y="36"/>
                  </a:lnTo>
                  <a:lnTo>
                    <a:pt x="62" y="32"/>
                  </a:lnTo>
                  <a:lnTo>
                    <a:pt x="56" y="26"/>
                  </a:lnTo>
                  <a:lnTo>
                    <a:pt x="50" y="26"/>
                  </a:lnTo>
                  <a:lnTo>
                    <a:pt x="46" y="26"/>
                  </a:lnTo>
                  <a:lnTo>
                    <a:pt x="36" y="20"/>
                  </a:lnTo>
                  <a:lnTo>
                    <a:pt x="26" y="20"/>
                  </a:lnTo>
                  <a:lnTo>
                    <a:pt x="18" y="20"/>
                  </a:lnTo>
                  <a:lnTo>
                    <a:pt x="16" y="22"/>
                  </a:lnTo>
                  <a:lnTo>
                    <a:pt x="12" y="22"/>
                  </a:lnTo>
                  <a:lnTo>
                    <a:pt x="8" y="20"/>
                  </a:lnTo>
                  <a:lnTo>
                    <a:pt x="8" y="26"/>
                  </a:lnTo>
                  <a:lnTo>
                    <a:pt x="8" y="30"/>
                  </a:lnTo>
                  <a:lnTo>
                    <a:pt x="14" y="30"/>
                  </a:lnTo>
                  <a:lnTo>
                    <a:pt x="12" y="30"/>
                  </a:lnTo>
                  <a:lnTo>
                    <a:pt x="2" y="34"/>
                  </a:lnTo>
                  <a:lnTo>
                    <a:pt x="2" y="40"/>
                  </a:lnTo>
                  <a:lnTo>
                    <a:pt x="12" y="40"/>
                  </a:lnTo>
                  <a:lnTo>
                    <a:pt x="0" y="44"/>
                  </a:lnTo>
                  <a:lnTo>
                    <a:pt x="0" y="50"/>
                  </a:lnTo>
                  <a:lnTo>
                    <a:pt x="8" y="48"/>
                  </a:lnTo>
                  <a:lnTo>
                    <a:pt x="14" y="48"/>
                  </a:lnTo>
                  <a:lnTo>
                    <a:pt x="16" y="50"/>
                  </a:lnTo>
                  <a:lnTo>
                    <a:pt x="16" y="52"/>
                  </a:lnTo>
                  <a:lnTo>
                    <a:pt x="18" y="52"/>
                  </a:lnTo>
                  <a:lnTo>
                    <a:pt x="18" y="46"/>
                  </a:lnTo>
                  <a:lnTo>
                    <a:pt x="22" y="46"/>
                  </a:lnTo>
                  <a:lnTo>
                    <a:pt x="24" y="46"/>
                  </a:lnTo>
                  <a:lnTo>
                    <a:pt x="22" y="48"/>
                  </a:lnTo>
                  <a:lnTo>
                    <a:pt x="20" y="48"/>
                  </a:lnTo>
                  <a:lnTo>
                    <a:pt x="22" y="54"/>
                  </a:lnTo>
                  <a:lnTo>
                    <a:pt x="24" y="52"/>
                  </a:lnTo>
                  <a:lnTo>
                    <a:pt x="26" y="52"/>
                  </a:lnTo>
                  <a:lnTo>
                    <a:pt x="24" y="50"/>
                  </a:lnTo>
                  <a:lnTo>
                    <a:pt x="28" y="50"/>
                  </a:lnTo>
                  <a:lnTo>
                    <a:pt x="28" y="48"/>
                  </a:lnTo>
                  <a:lnTo>
                    <a:pt x="28" y="42"/>
                  </a:lnTo>
                  <a:lnTo>
                    <a:pt x="26" y="38"/>
                  </a:lnTo>
                  <a:lnTo>
                    <a:pt x="28" y="34"/>
                  </a:lnTo>
                  <a:lnTo>
                    <a:pt x="30" y="34"/>
                  </a:lnTo>
                  <a:lnTo>
                    <a:pt x="32" y="34"/>
                  </a:lnTo>
                  <a:lnTo>
                    <a:pt x="34" y="38"/>
                  </a:lnTo>
                  <a:lnTo>
                    <a:pt x="32" y="48"/>
                  </a:lnTo>
                  <a:lnTo>
                    <a:pt x="52" y="46"/>
                  </a:lnTo>
                  <a:lnTo>
                    <a:pt x="52" y="42"/>
                  </a:lnTo>
                  <a:lnTo>
                    <a:pt x="56" y="42"/>
                  </a:lnTo>
                  <a:lnTo>
                    <a:pt x="60" y="44"/>
                  </a:lnTo>
                  <a:lnTo>
                    <a:pt x="64" y="46"/>
                  </a:lnTo>
                  <a:lnTo>
                    <a:pt x="70" y="46"/>
                  </a:lnTo>
                  <a:lnTo>
                    <a:pt x="72" y="44"/>
                  </a:lnTo>
                  <a:lnTo>
                    <a:pt x="76" y="40"/>
                  </a:lnTo>
                  <a:lnTo>
                    <a:pt x="74" y="44"/>
                  </a:lnTo>
                  <a:lnTo>
                    <a:pt x="72" y="48"/>
                  </a:lnTo>
                  <a:lnTo>
                    <a:pt x="66" y="52"/>
                  </a:lnTo>
                  <a:lnTo>
                    <a:pt x="62" y="52"/>
                  </a:lnTo>
                  <a:lnTo>
                    <a:pt x="56" y="52"/>
                  </a:lnTo>
                  <a:lnTo>
                    <a:pt x="48" y="54"/>
                  </a:lnTo>
                  <a:lnTo>
                    <a:pt x="34" y="62"/>
                  </a:lnTo>
                  <a:lnTo>
                    <a:pt x="36" y="64"/>
                  </a:lnTo>
                  <a:lnTo>
                    <a:pt x="36" y="68"/>
                  </a:lnTo>
                  <a:lnTo>
                    <a:pt x="44" y="70"/>
                  </a:lnTo>
                  <a:lnTo>
                    <a:pt x="50" y="70"/>
                  </a:lnTo>
                  <a:lnTo>
                    <a:pt x="56" y="68"/>
                  </a:lnTo>
                  <a:lnTo>
                    <a:pt x="60" y="66"/>
                  </a:lnTo>
                  <a:lnTo>
                    <a:pt x="64" y="62"/>
                  </a:lnTo>
                  <a:lnTo>
                    <a:pt x="66" y="56"/>
                  </a:lnTo>
                  <a:lnTo>
                    <a:pt x="70" y="54"/>
                  </a:lnTo>
                  <a:lnTo>
                    <a:pt x="80" y="56"/>
                  </a:lnTo>
                  <a:lnTo>
                    <a:pt x="94" y="50"/>
                  </a:lnTo>
                  <a:lnTo>
                    <a:pt x="98" y="50"/>
                  </a:lnTo>
                  <a:lnTo>
                    <a:pt x="102" y="52"/>
                  </a:lnTo>
                  <a:lnTo>
                    <a:pt x="106" y="54"/>
                  </a:lnTo>
                  <a:lnTo>
                    <a:pt x="110" y="54"/>
                  </a:lnTo>
                  <a:lnTo>
                    <a:pt x="110" y="48"/>
                  </a:lnTo>
                  <a:lnTo>
                    <a:pt x="114" y="48"/>
                  </a:lnTo>
                  <a:lnTo>
                    <a:pt x="116" y="48"/>
                  </a:lnTo>
                  <a:lnTo>
                    <a:pt x="114" y="50"/>
                  </a:lnTo>
                  <a:lnTo>
                    <a:pt x="126" y="48"/>
                  </a:lnTo>
                  <a:lnTo>
                    <a:pt x="134" y="46"/>
                  </a:lnTo>
                  <a:lnTo>
                    <a:pt x="136" y="44"/>
                  </a:lnTo>
                  <a:lnTo>
                    <a:pt x="138" y="40"/>
                  </a:lnTo>
                  <a:lnTo>
                    <a:pt x="136" y="28"/>
                  </a:lnTo>
                  <a:lnTo>
                    <a:pt x="134" y="22"/>
                  </a:lnTo>
                  <a:lnTo>
                    <a:pt x="130" y="22"/>
                  </a:lnTo>
                  <a:lnTo>
                    <a:pt x="128" y="20"/>
                  </a:lnTo>
                  <a:lnTo>
                    <a:pt x="124" y="20"/>
                  </a:lnTo>
                  <a:lnTo>
                    <a:pt x="126" y="22"/>
                  </a:lnTo>
                  <a:lnTo>
                    <a:pt x="126" y="26"/>
                  </a:lnTo>
                  <a:lnTo>
                    <a:pt x="124" y="32"/>
                  </a:lnTo>
                  <a:lnTo>
                    <a:pt x="124" y="34"/>
                  </a:lnTo>
                  <a:lnTo>
                    <a:pt x="120" y="34"/>
                  </a:lnTo>
                  <a:lnTo>
                    <a:pt x="120" y="32"/>
                  </a:lnTo>
                  <a:lnTo>
                    <a:pt x="122" y="30"/>
                  </a:lnTo>
                  <a:lnTo>
                    <a:pt x="120" y="26"/>
                  </a:lnTo>
                  <a:lnTo>
                    <a:pt x="118" y="26"/>
                  </a:lnTo>
                  <a:lnTo>
                    <a:pt x="114" y="28"/>
                  </a:lnTo>
                  <a:lnTo>
                    <a:pt x="114" y="24"/>
                  </a:lnTo>
                  <a:lnTo>
                    <a:pt x="114" y="20"/>
                  </a:lnTo>
                  <a:lnTo>
                    <a:pt x="108" y="20"/>
                  </a:lnTo>
                  <a:lnTo>
                    <a:pt x="102" y="18"/>
                  </a:lnTo>
                  <a:lnTo>
                    <a:pt x="92" y="10"/>
                  </a:lnTo>
                  <a:lnTo>
                    <a:pt x="94" y="8"/>
                  </a:lnTo>
                  <a:lnTo>
                    <a:pt x="94" y="4"/>
                  </a:lnTo>
                  <a:lnTo>
                    <a:pt x="88" y="0"/>
                  </a:lnTo>
                  <a:close/>
                </a:path>
              </a:pathLst>
            </a:custGeom>
            <a:solidFill>
              <a:srgbClr val="B7BCBE"/>
            </a:solidFill>
            <a:ln w="3175" cmpd="sng">
              <a:solidFill>
                <a:schemeClr val="bg1"/>
              </a:solidFill>
              <a:prstDash val="solid"/>
              <a:round/>
            </a:ln>
          </p:spPr>
          <p:txBody>
            <a:bodyPr/>
            <a:lstStyle/>
            <a:p>
              <a:endParaRPr lang="en-GB"/>
            </a:p>
          </p:txBody>
        </p:sp>
        <p:sp>
          <p:nvSpPr>
            <p:cNvPr id="328" name="Freeform 613"/>
            <p:cNvSpPr/>
            <p:nvPr/>
          </p:nvSpPr>
          <p:spPr bwMode="auto">
            <a:xfrm>
              <a:off x="4600357" y="1676673"/>
              <a:ext cx="123903" cy="38759"/>
            </a:xfrm>
            <a:custGeom>
              <a:gdLst>
                <a:gd name="T0" fmla="*/ 26 w 42"/>
                <a:gd name="T1" fmla="*/ 0 h 14"/>
                <a:gd name="T2" fmla="*/ 26 w 42"/>
                <a:gd name="T3" fmla="*/ 0 h 14"/>
                <a:gd name="T4" fmla="*/ 12 w 42"/>
                <a:gd name="T5" fmla="*/ 6 h 14"/>
                <a:gd name="T6" fmla="*/ 12 w 42"/>
                <a:gd name="T7" fmla="*/ 6 h 14"/>
                <a:gd name="T8" fmla="*/ 8 w 42"/>
                <a:gd name="T9" fmla="*/ 6 h 14"/>
                <a:gd name="T10" fmla="*/ 8 w 42"/>
                <a:gd name="T11" fmla="*/ 6 h 14"/>
                <a:gd name="T12" fmla="*/ 6 w 42"/>
                <a:gd name="T13" fmla="*/ 6 h 14"/>
                <a:gd name="T14" fmla="*/ 2 w 42"/>
                <a:gd name="T15" fmla="*/ 4 h 14"/>
                <a:gd name="T16" fmla="*/ 0 w 42"/>
                <a:gd name="T17" fmla="*/ 10 h 14"/>
                <a:gd name="T18" fmla="*/ 0 w 42"/>
                <a:gd name="T19" fmla="*/ 10 h 14"/>
                <a:gd name="T20" fmla="*/ 4 w 42"/>
                <a:gd name="T21" fmla="*/ 10 h 14"/>
                <a:gd name="T22" fmla="*/ 8 w 42"/>
                <a:gd name="T23" fmla="*/ 8 h 14"/>
                <a:gd name="T24" fmla="*/ 8 w 42"/>
                <a:gd name="T25" fmla="*/ 8 h 14"/>
                <a:gd name="T26" fmla="*/ 16 w 42"/>
                <a:gd name="T27" fmla="*/ 12 h 14"/>
                <a:gd name="T28" fmla="*/ 26 w 42"/>
                <a:gd name="T29" fmla="*/ 14 h 14"/>
                <a:gd name="T30" fmla="*/ 26 w 42"/>
                <a:gd name="T31" fmla="*/ 14 h 14"/>
                <a:gd name="T32" fmla="*/ 32 w 42"/>
                <a:gd name="T33" fmla="*/ 14 h 14"/>
                <a:gd name="T34" fmla="*/ 38 w 42"/>
                <a:gd name="T35" fmla="*/ 12 h 14"/>
                <a:gd name="T36" fmla="*/ 40 w 42"/>
                <a:gd name="T37" fmla="*/ 8 h 14"/>
                <a:gd name="T38" fmla="*/ 42 w 42"/>
                <a:gd name="T39" fmla="*/ 6 h 14"/>
                <a:gd name="T40" fmla="*/ 40 w 42"/>
                <a:gd name="T41" fmla="*/ 4 h 14"/>
                <a:gd name="T42" fmla="*/ 38 w 42"/>
                <a:gd name="T43" fmla="*/ 2 h 14"/>
                <a:gd name="T44" fmla="*/ 32 w 42"/>
                <a:gd name="T45" fmla="*/ 0 h 14"/>
                <a:gd name="T46" fmla="*/ 26 w 42"/>
                <a:gd name="T47" fmla="*/ 0 h 14"/>
                <a:gd name="T48" fmla="*/ 26 w 42"/>
                <a:gd name="T49" fmla="*/ 0 h 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
                <a:gd name="T76" fmla="*/ 0 h 14"/>
                <a:gd name="T77" fmla="*/ 42 w 42"/>
                <a:gd name="T78" fmla="*/ 14 h 14"/>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 h="14">
                  <a:moveTo>
                    <a:pt x="26" y="0"/>
                  </a:moveTo>
                  <a:lnTo>
                    <a:pt x="26" y="0"/>
                  </a:lnTo>
                  <a:lnTo>
                    <a:pt x="12" y="6"/>
                  </a:lnTo>
                  <a:lnTo>
                    <a:pt x="8" y="6"/>
                  </a:lnTo>
                  <a:lnTo>
                    <a:pt x="6" y="6"/>
                  </a:lnTo>
                  <a:lnTo>
                    <a:pt x="2" y="4"/>
                  </a:lnTo>
                  <a:lnTo>
                    <a:pt x="0" y="10"/>
                  </a:lnTo>
                  <a:lnTo>
                    <a:pt x="4" y="10"/>
                  </a:lnTo>
                  <a:lnTo>
                    <a:pt x="8" y="8"/>
                  </a:lnTo>
                  <a:lnTo>
                    <a:pt x="16" y="12"/>
                  </a:lnTo>
                  <a:lnTo>
                    <a:pt x="26" y="14"/>
                  </a:lnTo>
                  <a:lnTo>
                    <a:pt x="32" y="14"/>
                  </a:lnTo>
                  <a:lnTo>
                    <a:pt x="38" y="12"/>
                  </a:lnTo>
                  <a:lnTo>
                    <a:pt x="40" y="8"/>
                  </a:lnTo>
                  <a:lnTo>
                    <a:pt x="42" y="6"/>
                  </a:lnTo>
                  <a:lnTo>
                    <a:pt x="40" y="4"/>
                  </a:lnTo>
                  <a:lnTo>
                    <a:pt x="38" y="2"/>
                  </a:lnTo>
                  <a:lnTo>
                    <a:pt x="32" y="0"/>
                  </a:lnTo>
                  <a:lnTo>
                    <a:pt x="26" y="0"/>
                  </a:lnTo>
                  <a:close/>
                </a:path>
              </a:pathLst>
            </a:custGeom>
            <a:solidFill>
              <a:srgbClr val="B7BCBE"/>
            </a:solidFill>
            <a:ln w="3175" cmpd="sng">
              <a:solidFill>
                <a:schemeClr val="bg1"/>
              </a:solidFill>
              <a:prstDash val="solid"/>
              <a:round/>
            </a:ln>
          </p:spPr>
          <p:txBody>
            <a:bodyPr/>
            <a:lstStyle/>
            <a:p>
              <a:endParaRPr lang="en-GB"/>
            </a:p>
          </p:txBody>
        </p:sp>
        <p:sp>
          <p:nvSpPr>
            <p:cNvPr id="329" name="Freeform 614"/>
            <p:cNvSpPr/>
            <p:nvPr/>
          </p:nvSpPr>
          <p:spPr bwMode="auto">
            <a:xfrm>
              <a:off x="4788688" y="1664560"/>
              <a:ext cx="42125" cy="38759"/>
            </a:xfrm>
            <a:custGeom>
              <a:gdLst>
                <a:gd name="T0" fmla="*/ 6 w 14"/>
                <a:gd name="T1" fmla="*/ 0 h 14"/>
                <a:gd name="T2" fmla="*/ 6 w 14"/>
                <a:gd name="T3" fmla="*/ 0 h 14"/>
                <a:gd name="T4" fmla="*/ 0 w 14"/>
                <a:gd name="T5" fmla="*/ 8 h 14"/>
                <a:gd name="T6" fmla="*/ 0 w 14"/>
                <a:gd name="T7" fmla="*/ 8 h 14"/>
                <a:gd name="T8" fmla="*/ 2 w 14"/>
                <a:gd name="T9" fmla="*/ 10 h 14"/>
                <a:gd name="T10" fmla="*/ 2 w 14"/>
                <a:gd name="T11" fmla="*/ 14 h 14"/>
                <a:gd name="T12" fmla="*/ 2 w 14"/>
                <a:gd name="T13" fmla="*/ 14 h 14"/>
                <a:gd name="T14" fmla="*/ 8 w 14"/>
                <a:gd name="T15" fmla="*/ 14 h 14"/>
                <a:gd name="T16" fmla="*/ 10 w 14"/>
                <a:gd name="T17" fmla="*/ 14 h 14"/>
                <a:gd name="T18" fmla="*/ 10 w 14"/>
                <a:gd name="T19" fmla="*/ 14 h 14"/>
                <a:gd name="T20" fmla="*/ 14 w 14"/>
                <a:gd name="T21" fmla="*/ 4 h 14"/>
                <a:gd name="T22" fmla="*/ 14 w 14"/>
                <a:gd name="T23" fmla="*/ 4 h 14"/>
                <a:gd name="T24" fmla="*/ 6 w 14"/>
                <a:gd name="T25" fmla="*/ 0 h 14"/>
                <a:gd name="T26" fmla="*/ 6 w 14"/>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4"/>
                <a:gd name="T44" fmla="*/ 14 w 14"/>
                <a:gd name="T45" fmla="*/ 14 h 14"/>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4">
                  <a:moveTo>
                    <a:pt x="6" y="0"/>
                  </a:moveTo>
                  <a:lnTo>
                    <a:pt x="6" y="0"/>
                  </a:lnTo>
                  <a:lnTo>
                    <a:pt x="0" y="8"/>
                  </a:lnTo>
                  <a:lnTo>
                    <a:pt x="2" y="10"/>
                  </a:lnTo>
                  <a:lnTo>
                    <a:pt x="2" y="14"/>
                  </a:lnTo>
                  <a:lnTo>
                    <a:pt x="8" y="14"/>
                  </a:lnTo>
                  <a:lnTo>
                    <a:pt x="10" y="14"/>
                  </a:lnTo>
                  <a:lnTo>
                    <a:pt x="14" y="4"/>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330" name="Freeform 615"/>
            <p:cNvSpPr/>
            <p:nvPr/>
          </p:nvSpPr>
          <p:spPr bwMode="auto">
            <a:xfrm>
              <a:off x="4389723" y="1664560"/>
              <a:ext cx="34692" cy="29068"/>
            </a:xfrm>
            <a:custGeom>
              <a:gdLst>
                <a:gd name="T0" fmla="*/ 4 w 12"/>
                <a:gd name="T1" fmla="*/ 0 h 10"/>
                <a:gd name="T2" fmla="*/ 4 w 12"/>
                <a:gd name="T3" fmla="*/ 0 h 10"/>
                <a:gd name="T4" fmla="*/ 0 w 12"/>
                <a:gd name="T5" fmla="*/ 6 h 10"/>
                <a:gd name="T6" fmla="*/ 2 w 12"/>
                <a:gd name="T7" fmla="*/ 6 h 10"/>
                <a:gd name="T8" fmla="*/ 2 w 12"/>
                <a:gd name="T9" fmla="*/ 6 h 10"/>
                <a:gd name="T10" fmla="*/ 8 w 12"/>
                <a:gd name="T11" fmla="*/ 10 h 10"/>
                <a:gd name="T12" fmla="*/ 8 w 12"/>
                <a:gd name="T13" fmla="*/ 8 h 10"/>
                <a:gd name="T14" fmla="*/ 8 w 12"/>
                <a:gd name="T15" fmla="*/ 8 h 10"/>
                <a:gd name="T16" fmla="*/ 10 w 12"/>
                <a:gd name="T17" fmla="*/ 10 h 10"/>
                <a:gd name="T18" fmla="*/ 10 w 12"/>
                <a:gd name="T19" fmla="*/ 8 h 10"/>
                <a:gd name="T20" fmla="*/ 12 w 12"/>
                <a:gd name="T21" fmla="*/ 4 h 10"/>
                <a:gd name="T22" fmla="*/ 12 w 12"/>
                <a:gd name="T23" fmla="*/ 4 h 10"/>
                <a:gd name="T24" fmla="*/ 4 w 12"/>
                <a:gd name="T25" fmla="*/ 0 h 10"/>
                <a:gd name="T26" fmla="*/ 4 w 12"/>
                <a:gd name="T27" fmla="*/ 0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0"/>
                <a:gd name="T44" fmla="*/ 12 w 12"/>
                <a:gd name="T45" fmla="*/ 10 h 10"/>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0">
                  <a:moveTo>
                    <a:pt x="4" y="0"/>
                  </a:moveTo>
                  <a:lnTo>
                    <a:pt x="4" y="0"/>
                  </a:lnTo>
                  <a:lnTo>
                    <a:pt x="0" y="6"/>
                  </a:lnTo>
                  <a:lnTo>
                    <a:pt x="2" y="6"/>
                  </a:lnTo>
                  <a:lnTo>
                    <a:pt x="8" y="10"/>
                  </a:lnTo>
                  <a:lnTo>
                    <a:pt x="8" y="8"/>
                  </a:lnTo>
                  <a:lnTo>
                    <a:pt x="10" y="10"/>
                  </a:lnTo>
                  <a:lnTo>
                    <a:pt x="10" y="8"/>
                  </a:lnTo>
                  <a:lnTo>
                    <a:pt x="12" y="4"/>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31" name="Freeform 616"/>
            <p:cNvSpPr/>
            <p:nvPr/>
          </p:nvSpPr>
          <p:spPr bwMode="auto">
            <a:xfrm>
              <a:off x="4273254" y="1664560"/>
              <a:ext cx="22301" cy="46024"/>
            </a:xfrm>
            <a:custGeom>
              <a:gdLst>
                <a:gd name="T0" fmla="*/ 0 w 8"/>
                <a:gd name="T1" fmla="*/ 0 h 16"/>
                <a:gd name="T2" fmla="*/ 0 w 8"/>
                <a:gd name="T3" fmla="*/ 0 h 16"/>
                <a:gd name="T4" fmla="*/ 4 w 8"/>
                <a:gd name="T5" fmla="*/ 16 h 16"/>
                <a:gd name="T6" fmla="*/ 8 w 8"/>
                <a:gd name="T7" fmla="*/ 16 h 16"/>
                <a:gd name="T8" fmla="*/ 8 w 8"/>
                <a:gd name="T9" fmla="*/ 16 h 16"/>
                <a:gd name="T10" fmla="*/ 8 w 8"/>
                <a:gd name="T11" fmla="*/ 8 h 16"/>
                <a:gd name="T12" fmla="*/ 8 w 8"/>
                <a:gd name="T13" fmla="*/ 8 h 16"/>
                <a:gd name="T14" fmla="*/ 4 w 8"/>
                <a:gd name="T15" fmla="*/ 0 h 16"/>
                <a:gd name="T16" fmla="*/ 0 w 8"/>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6"/>
                <a:gd name="T29" fmla="*/ 8 w 8"/>
                <a:gd name="T30" fmla="*/ 16 h 1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6">
                  <a:moveTo>
                    <a:pt x="0" y="0"/>
                  </a:moveTo>
                  <a:lnTo>
                    <a:pt x="0" y="0"/>
                  </a:lnTo>
                  <a:lnTo>
                    <a:pt x="4" y="16"/>
                  </a:lnTo>
                  <a:lnTo>
                    <a:pt x="8" y="16"/>
                  </a:lnTo>
                  <a:lnTo>
                    <a:pt x="8" y="8"/>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32" name="Freeform 617"/>
            <p:cNvSpPr/>
            <p:nvPr/>
          </p:nvSpPr>
          <p:spPr bwMode="auto">
            <a:xfrm>
              <a:off x="3581875" y="1657293"/>
              <a:ext cx="299845" cy="167142"/>
            </a:xfrm>
            <a:custGeom>
              <a:gdLst>
                <a:gd name="T0" fmla="*/ 88 w 102"/>
                <a:gd name="T1" fmla="*/ 0 h 58"/>
                <a:gd name="T2" fmla="*/ 82 w 102"/>
                <a:gd name="T3" fmla="*/ 6 h 58"/>
                <a:gd name="T4" fmla="*/ 84 w 102"/>
                <a:gd name="T5" fmla="*/ 6 h 58"/>
                <a:gd name="T6" fmla="*/ 80 w 102"/>
                <a:gd name="T7" fmla="*/ 10 h 58"/>
                <a:gd name="T8" fmla="*/ 74 w 102"/>
                <a:gd name="T9" fmla="*/ 12 h 58"/>
                <a:gd name="T10" fmla="*/ 68 w 102"/>
                <a:gd name="T11" fmla="*/ 8 h 58"/>
                <a:gd name="T12" fmla="*/ 48 w 102"/>
                <a:gd name="T13" fmla="*/ 12 h 58"/>
                <a:gd name="T14" fmla="*/ 40 w 102"/>
                <a:gd name="T15" fmla="*/ 20 h 58"/>
                <a:gd name="T16" fmla="*/ 32 w 102"/>
                <a:gd name="T17" fmla="*/ 26 h 58"/>
                <a:gd name="T18" fmla="*/ 30 w 102"/>
                <a:gd name="T19" fmla="*/ 26 h 58"/>
                <a:gd name="T20" fmla="*/ 28 w 102"/>
                <a:gd name="T21" fmla="*/ 24 h 58"/>
                <a:gd name="T22" fmla="*/ 26 w 102"/>
                <a:gd name="T23" fmla="*/ 24 h 58"/>
                <a:gd name="T24" fmla="*/ 20 w 102"/>
                <a:gd name="T25" fmla="*/ 32 h 58"/>
                <a:gd name="T26" fmla="*/ 18 w 102"/>
                <a:gd name="T27" fmla="*/ 32 h 58"/>
                <a:gd name="T28" fmla="*/ 18 w 102"/>
                <a:gd name="T29" fmla="*/ 38 h 58"/>
                <a:gd name="T30" fmla="*/ 8 w 102"/>
                <a:gd name="T31" fmla="*/ 38 h 58"/>
                <a:gd name="T32" fmla="*/ 0 w 102"/>
                <a:gd name="T33" fmla="*/ 44 h 58"/>
                <a:gd name="T34" fmla="*/ 6 w 102"/>
                <a:gd name="T35" fmla="*/ 50 h 58"/>
                <a:gd name="T36" fmla="*/ 12 w 102"/>
                <a:gd name="T37" fmla="*/ 58 h 58"/>
                <a:gd name="T38" fmla="*/ 24 w 102"/>
                <a:gd name="T39" fmla="*/ 52 h 58"/>
                <a:gd name="T40" fmla="*/ 26 w 102"/>
                <a:gd name="T41" fmla="*/ 56 h 58"/>
                <a:gd name="T42" fmla="*/ 28 w 102"/>
                <a:gd name="T43" fmla="*/ 56 h 58"/>
                <a:gd name="T44" fmla="*/ 32 w 102"/>
                <a:gd name="T45" fmla="*/ 54 h 58"/>
                <a:gd name="T46" fmla="*/ 32 w 102"/>
                <a:gd name="T47" fmla="*/ 52 h 58"/>
                <a:gd name="T48" fmla="*/ 36 w 102"/>
                <a:gd name="T49" fmla="*/ 54 h 58"/>
                <a:gd name="T50" fmla="*/ 36 w 102"/>
                <a:gd name="T51" fmla="*/ 46 h 58"/>
                <a:gd name="T52" fmla="*/ 40 w 102"/>
                <a:gd name="T53" fmla="*/ 54 h 58"/>
                <a:gd name="T54" fmla="*/ 46 w 102"/>
                <a:gd name="T55" fmla="*/ 56 h 58"/>
                <a:gd name="T56" fmla="*/ 52 w 102"/>
                <a:gd name="T57" fmla="*/ 50 h 58"/>
                <a:gd name="T58" fmla="*/ 52 w 102"/>
                <a:gd name="T59" fmla="*/ 44 h 58"/>
                <a:gd name="T60" fmla="*/ 52 w 102"/>
                <a:gd name="T61" fmla="*/ 44 h 58"/>
                <a:gd name="T62" fmla="*/ 56 w 102"/>
                <a:gd name="T63" fmla="*/ 46 h 58"/>
                <a:gd name="T64" fmla="*/ 60 w 102"/>
                <a:gd name="T65" fmla="*/ 44 h 58"/>
                <a:gd name="T66" fmla="*/ 62 w 102"/>
                <a:gd name="T67" fmla="*/ 40 h 58"/>
                <a:gd name="T68" fmla="*/ 60 w 102"/>
                <a:gd name="T69" fmla="*/ 32 h 58"/>
                <a:gd name="T70" fmla="*/ 62 w 102"/>
                <a:gd name="T71" fmla="*/ 30 h 58"/>
                <a:gd name="T72" fmla="*/ 66 w 102"/>
                <a:gd name="T73" fmla="*/ 34 h 58"/>
                <a:gd name="T74" fmla="*/ 68 w 102"/>
                <a:gd name="T75" fmla="*/ 26 h 58"/>
                <a:gd name="T76" fmla="*/ 74 w 102"/>
                <a:gd name="T77" fmla="*/ 26 h 58"/>
                <a:gd name="T78" fmla="*/ 68 w 102"/>
                <a:gd name="T79" fmla="*/ 40 h 58"/>
                <a:gd name="T80" fmla="*/ 72 w 102"/>
                <a:gd name="T81" fmla="*/ 40 h 58"/>
                <a:gd name="T82" fmla="*/ 76 w 102"/>
                <a:gd name="T83" fmla="*/ 42 h 58"/>
                <a:gd name="T84" fmla="*/ 86 w 102"/>
                <a:gd name="T85" fmla="*/ 32 h 58"/>
                <a:gd name="T86" fmla="*/ 90 w 102"/>
                <a:gd name="T87" fmla="*/ 24 h 58"/>
                <a:gd name="T88" fmla="*/ 88 w 102"/>
                <a:gd name="T89" fmla="*/ 22 h 58"/>
                <a:gd name="T90" fmla="*/ 100 w 102"/>
                <a:gd name="T91" fmla="*/ 24 h 58"/>
                <a:gd name="T92" fmla="*/ 100 w 102"/>
                <a:gd name="T93" fmla="*/ 22 h 58"/>
                <a:gd name="T94" fmla="*/ 98 w 102"/>
                <a:gd name="T95" fmla="*/ 20 h 58"/>
                <a:gd name="T96" fmla="*/ 102 w 102"/>
                <a:gd name="T97" fmla="*/ 18 h 58"/>
                <a:gd name="T98" fmla="*/ 100 w 102"/>
                <a:gd name="T99" fmla="*/ 16 h 58"/>
                <a:gd name="T100" fmla="*/ 102 w 102"/>
                <a:gd name="T101" fmla="*/ 12 h 58"/>
                <a:gd name="T102" fmla="*/ 102 w 102"/>
                <a:gd name="T103" fmla="*/ 6 h 58"/>
                <a:gd name="T104" fmla="*/ 88 w 102"/>
                <a:gd name="T105" fmla="*/ 0 h 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2"/>
                <a:gd name="T160" fmla="*/ 0 h 58"/>
                <a:gd name="T161" fmla="*/ 102 w 102"/>
                <a:gd name="T162" fmla="*/ 58 h 58"/>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2" h="57">
                  <a:moveTo>
                    <a:pt x="88" y="0"/>
                  </a:moveTo>
                  <a:lnTo>
                    <a:pt x="88" y="0"/>
                  </a:lnTo>
                  <a:lnTo>
                    <a:pt x="84" y="4"/>
                  </a:lnTo>
                  <a:lnTo>
                    <a:pt x="82" y="6"/>
                  </a:lnTo>
                  <a:lnTo>
                    <a:pt x="84" y="6"/>
                  </a:lnTo>
                  <a:lnTo>
                    <a:pt x="82" y="8"/>
                  </a:lnTo>
                  <a:lnTo>
                    <a:pt x="80" y="10"/>
                  </a:lnTo>
                  <a:lnTo>
                    <a:pt x="78" y="12"/>
                  </a:lnTo>
                  <a:lnTo>
                    <a:pt x="74" y="12"/>
                  </a:lnTo>
                  <a:lnTo>
                    <a:pt x="68" y="8"/>
                  </a:lnTo>
                  <a:lnTo>
                    <a:pt x="58" y="10"/>
                  </a:lnTo>
                  <a:lnTo>
                    <a:pt x="48" y="12"/>
                  </a:lnTo>
                  <a:lnTo>
                    <a:pt x="40" y="20"/>
                  </a:lnTo>
                  <a:lnTo>
                    <a:pt x="36" y="24"/>
                  </a:lnTo>
                  <a:lnTo>
                    <a:pt x="32" y="26"/>
                  </a:lnTo>
                  <a:lnTo>
                    <a:pt x="30" y="26"/>
                  </a:lnTo>
                  <a:lnTo>
                    <a:pt x="28" y="24"/>
                  </a:lnTo>
                  <a:lnTo>
                    <a:pt x="26" y="24"/>
                  </a:lnTo>
                  <a:lnTo>
                    <a:pt x="24" y="28"/>
                  </a:lnTo>
                  <a:lnTo>
                    <a:pt x="20" y="32"/>
                  </a:lnTo>
                  <a:lnTo>
                    <a:pt x="18" y="32"/>
                  </a:lnTo>
                  <a:lnTo>
                    <a:pt x="18" y="38"/>
                  </a:lnTo>
                  <a:lnTo>
                    <a:pt x="14" y="38"/>
                  </a:lnTo>
                  <a:lnTo>
                    <a:pt x="8" y="38"/>
                  </a:lnTo>
                  <a:lnTo>
                    <a:pt x="0" y="44"/>
                  </a:lnTo>
                  <a:lnTo>
                    <a:pt x="6" y="50"/>
                  </a:lnTo>
                  <a:lnTo>
                    <a:pt x="12" y="58"/>
                  </a:lnTo>
                  <a:lnTo>
                    <a:pt x="24" y="52"/>
                  </a:lnTo>
                  <a:lnTo>
                    <a:pt x="24" y="54"/>
                  </a:lnTo>
                  <a:lnTo>
                    <a:pt x="26" y="56"/>
                  </a:lnTo>
                  <a:lnTo>
                    <a:pt x="28" y="56"/>
                  </a:lnTo>
                  <a:lnTo>
                    <a:pt x="30" y="54"/>
                  </a:lnTo>
                  <a:lnTo>
                    <a:pt x="32" y="54"/>
                  </a:lnTo>
                  <a:lnTo>
                    <a:pt x="32" y="52"/>
                  </a:lnTo>
                  <a:lnTo>
                    <a:pt x="34" y="54"/>
                  </a:lnTo>
                  <a:lnTo>
                    <a:pt x="36" y="54"/>
                  </a:lnTo>
                  <a:lnTo>
                    <a:pt x="36" y="46"/>
                  </a:lnTo>
                  <a:lnTo>
                    <a:pt x="40" y="54"/>
                  </a:lnTo>
                  <a:lnTo>
                    <a:pt x="46" y="56"/>
                  </a:lnTo>
                  <a:lnTo>
                    <a:pt x="52" y="50"/>
                  </a:lnTo>
                  <a:lnTo>
                    <a:pt x="52" y="44"/>
                  </a:lnTo>
                  <a:lnTo>
                    <a:pt x="56" y="46"/>
                  </a:lnTo>
                  <a:lnTo>
                    <a:pt x="56" y="44"/>
                  </a:lnTo>
                  <a:lnTo>
                    <a:pt x="60" y="44"/>
                  </a:lnTo>
                  <a:lnTo>
                    <a:pt x="62" y="40"/>
                  </a:lnTo>
                  <a:lnTo>
                    <a:pt x="62" y="38"/>
                  </a:lnTo>
                  <a:lnTo>
                    <a:pt x="60" y="32"/>
                  </a:lnTo>
                  <a:lnTo>
                    <a:pt x="62" y="30"/>
                  </a:lnTo>
                  <a:lnTo>
                    <a:pt x="64" y="32"/>
                  </a:lnTo>
                  <a:lnTo>
                    <a:pt x="66" y="34"/>
                  </a:lnTo>
                  <a:lnTo>
                    <a:pt x="68" y="26"/>
                  </a:lnTo>
                  <a:lnTo>
                    <a:pt x="74" y="26"/>
                  </a:lnTo>
                  <a:lnTo>
                    <a:pt x="68" y="40"/>
                  </a:lnTo>
                  <a:lnTo>
                    <a:pt x="72" y="40"/>
                  </a:lnTo>
                  <a:lnTo>
                    <a:pt x="76" y="42"/>
                  </a:lnTo>
                  <a:lnTo>
                    <a:pt x="82" y="38"/>
                  </a:lnTo>
                  <a:lnTo>
                    <a:pt x="86" y="32"/>
                  </a:lnTo>
                  <a:lnTo>
                    <a:pt x="90" y="26"/>
                  </a:lnTo>
                  <a:lnTo>
                    <a:pt x="90" y="24"/>
                  </a:lnTo>
                  <a:lnTo>
                    <a:pt x="88" y="22"/>
                  </a:lnTo>
                  <a:lnTo>
                    <a:pt x="92" y="24"/>
                  </a:lnTo>
                  <a:lnTo>
                    <a:pt x="100" y="24"/>
                  </a:lnTo>
                  <a:lnTo>
                    <a:pt x="100" y="22"/>
                  </a:lnTo>
                  <a:lnTo>
                    <a:pt x="98" y="22"/>
                  </a:lnTo>
                  <a:lnTo>
                    <a:pt x="98" y="20"/>
                  </a:lnTo>
                  <a:lnTo>
                    <a:pt x="98" y="18"/>
                  </a:lnTo>
                  <a:lnTo>
                    <a:pt x="102" y="18"/>
                  </a:lnTo>
                  <a:lnTo>
                    <a:pt x="100" y="16"/>
                  </a:lnTo>
                  <a:lnTo>
                    <a:pt x="102" y="14"/>
                  </a:lnTo>
                  <a:lnTo>
                    <a:pt x="102" y="12"/>
                  </a:lnTo>
                  <a:lnTo>
                    <a:pt x="102" y="6"/>
                  </a:lnTo>
                  <a:lnTo>
                    <a:pt x="98" y="4"/>
                  </a:lnTo>
                  <a:lnTo>
                    <a:pt x="88" y="0"/>
                  </a:lnTo>
                  <a:close/>
                </a:path>
              </a:pathLst>
            </a:custGeom>
            <a:solidFill>
              <a:srgbClr val="B7BCBE"/>
            </a:solidFill>
            <a:ln w="3175" cmpd="sng">
              <a:solidFill>
                <a:schemeClr val="bg1"/>
              </a:solidFill>
              <a:prstDash val="solid"/>
              <a:round/>
            </a:ln>
          </p:spPr>
          <p:txBody>
            <a:bodyPr/>
            <a:lstStyle/>
            <a:p>
              <a:endParaRPr lang="en-GB"/>
            </a:p>
          </p:txBody>
        </p:sp>
        <p:sp>
          <p:nvSpPr>
            <p:cNvPr id="333" name="Freeform 618"/>
            <p:cNvSpPr/>
            <p:nvPr/>
          </p:nvSpPr>
          <p:spPr bwMode="auto">
            <a:xfrm>
              <a:off x="5088535" y="1652449"/>
              <a:ext cx="4957" cy="12111"/>
            </a:xfrm>
            <a:custGeom>
              <a:gdLst>
                <a:gd name="T0" fmla="*/ 2 w 2"/>
                <a:gd name="T1" fmla="*/ 0 h 4"/>
                <a:gd name="T2" fmla="*/ 2 w 2"/>
                <a:gd name="T3" fmla="*/ 0 h 4"/>
                <a:gd name="T4" fmla="*/ 2 w 2"/>
                <a:gd name="T5" fmla="*/ 2 h 4"/>
                <a:gd name="T6" fmla="*/ 2 w 2"/>
                <a:gd name="T7" fmla="*/ 4 h 4"/>
                <a:gd name="T8" fmla="*/ 0 w 2"/>
                <a:gd name="T9" fmla="*/ 4 h 4"/>
                <a:gd name="T10" fmla="*/ 0 w 2"/>
                <a:gd name="T11" fmla="*/ 4 h 4"/>
                <a:gd name="T12" fmla="*/ 0 w 2"/>
                <a:gd name="T13" fmla="*/ 2 h 4"/>
                <a:gd name="T14" fmla="*/ 0 w 2"/>
                <a:gd name="T15" fmla="*/ 0 h 4"/>
                <a:gd name="T16" fmla="*/ 2 w 2"/>
                <a:gd name="T17" fmla="*/ 0 h 4"/>
                <a:gd name="T18" fmla="*/ 2 w 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4"/>
                <a:gd name="T32" fmla="*/ 2 w 2"/>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4">
                  <a:moveTo>
                    <a:pt x="2" y="0"/>
                  </a:moveTo>
                  <a:lnTo>
                    <a:pt x="2" y="0"/>
                  </a:lnTo>
                  <a:lnTo>
                    <a:pt x="2" y="2"/>
                  </a:lnTo>
                  <a:lnTo>
                    <a:pt x="2" y="4"/>
                  </a:lnTo>
                  <a:lnTo>
                    <a:pt x="0" y="4"/>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34" name="Freeform 619"/>
            <p:cNvSpPr/>
            <p:nvPr/>
          </p:nvSpPr>
          <p:spPr bwMode="auto">
            <a:xfrm>
              <a:off x="3973409" y="1647605"/>
              <a:ext cx="128860" cy="92049"/>
            </a:xfrm>
            <a:custGeom>
              <a:gdLst>
                <a:gd name="T0" fmla="*/ 32 w 44"/>
                <a:gd name="T1" fmla="*/ 0 h 32"/>
                <a:gd name="T2" fmla="*/ 30 w 44"/>
                <a:gd name="T3" fmla="*/ 4 h 32"/>
                <a:gd name="T4" fmla="*/ 30 w 44"/>
                <a:gd name="T5" fmla="*/ 4 h 32"/>
                <a:gd name="T6" fmla="*/ 28 w 44"/>
                <a:gd name="T7" fmla="*/ 4 h 32"/>
                <a:gd name="T8" fmla="*/ 22 w 44"/>
                <a:gd name="T9" fmla="*/ 2 h 32"/>
                <a:gd name="T10" fmla="*/ 22 w 44"/>
                <a:gd name="T11" fmla="*/ 2 h 32"/>
                <a:gd name="T12" fmla="*/ 18 w 44"/>
                <a:gd name="T13" fmla="*/ 4 h 32"/>
                <a:gd name="T14" fmla="*/ 14 w 44"/>
                <a:gd name="T15" fmla="*/ 8 h 32"/>
                <a:gd name="T16" fmla="*/ 10 w 44"/>
                <a:gd name="T17" fmla="*/ 10 h 32"/>
                <a:gd name="T18" fmla="*/ 6 w 44"/>
                <a:gd name="T19" fmla="*/ 12 h 32"/>
                <a:gd name="T20" fmla="*/ 6 w 44"/>
                <a:gd name="T21" fmla="*/ 12 h 32"/>
                <a:gd name="T22" fmla="*/ 2 w 44"/>
                <a:gd name="T23" fmla="*/ 12 h 32"/>
                <a:gd name="T24" fmla="*/ 0 w 44"/>
                <a:gd name="T25" fmla="*/ 10 h 32"/>
                <a:gd name="T26" fmla="*/ 0 w 44"/>
                <a:gd name="T27" fmla="*/ 10 h 32"/>
                <a:gd name="T28" fmla="*/ 0 w 44"/>
                <a:gd name="T29" fmla="*/ 28 h 32"/>
                <a:gd name="T30" fmla="*/ 10 w 44"/>
                <a:gd name="T31" fmla="*/ 32 h 32"/>
                <a:gd name="T32" fmla="*/ 10 w 44"/>
                <a:gd name="T33" fmla="*/ 32 h 32"/>
                <a:gd name="T34" fmla="*/ 22 w 44"/>
                <a:gd name="T35" fmla="*/ 30 h 32"/>
                <a:gd name="T36" fmla="*/ 32 w 44"/>
                <a:gd name="T37" fmla="*/ 28 h 32"/>
                <a:gd name="T38" fmla="*/ 32 w 44"/>
                <a:gd name="T39" fmla="*/ 28 h 32"/>
                <a:gd name="T40" fmla="*/ 36 w 44"/>
                <a:gd name="T41" fmla="*/ 24 h 32"/>
                <a:gd name="T42" fmla="*/ 38 w 44"/>
                <a:gd name="T43" fmla="*/ 18 h 32"/>
                <a:gd name="T44" fmla="*/ 38 w 44"/>
                <a:gd name="T45" fmla="*/ 18 h 32"/>
                <a:gd name="T46" fmla="*/ 34 w 44"/>
                <a:gd name="T47" fmla="*/ 16 h 32"/>
                <a:gd name="T48" fmla="*/ 32 w 44"/>
                <a:gd name="T49" fmla="*/ 12 h 32"/>
                <a:gd name="T50" fmla="*/ 32 w 44"/>
                <a:gd name="T51" fmla="*/ 12 h 32"/>
                <a:gd name="T52" fmla="*/ 36 w 44"/>
                <a:gd name="T53" fmla="*/ 12 h 32"/>
                <a:gd name="T54" fmla="*/ 40 w 44"/>
                <a:gd name="T55" fmla="*/ 12 h 32"/>
                <a:gd name="T56" fmla="*/ 40 w 44"/>
                <a:gd name="T57" fmla="*/ 12 h 32"/>
                <a:gd name="T58" fmla="*/ 42 w 44"/>
                <a:gd name="T59" fmla="*/ 12 h 32"/>
                <a:gd name="T60" fmla="*/ 44 w 44"/>
                <a:gd name="T61" fmla="*/ 10 h 32"/>
                <a:gd name="T62" fmla="*/ 44 w 44"/>
                <a:gd name="T63" fmla="*/ 6 h 32"/>
                <a:gd name="T64" fmla="*/ 38 w 44"/>
                <a:gd name="T65" fmla="*/ 2 h 32"/>
                <a:gd name="T66" fmla="*/ 32 w 44"/>
                <a:gd name="T67" fmla="*/ 0 h 32"/>
                <a:gd name="T68" fmla="*/ 32 w 44"/>
                <a:gd name="T69" fmla="*/ 0 h 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4"/>
                <a:gd name="T106" fmla="*/ 0 h 32"/>
                <a:gd name="T107" fmla="*/ 44 w 44"/>
                <a:gd name="T108" fmla="*/ 32 h 32"/>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4" h="32">
                  <a:moveTo>
                    <a:pt x="32" y="0"/>
                  </a:moveTo>
                  <a:lnTo>
                    <a:pt x="30" y="4"/>
                  </a:lnTo>
                  <a:lnTo>
                    <a:pt x="28" y="4"/>
                  </a:lnTo>
                  <a:lnTo>
                    <a:pt x="22" y="2"/>
                  </a:lnTo>
                  <a:lnTo>
                    <a:pt x="18" y="4"/>
                  </a:lnTo>
                  <a:lnTo>
                    <a:pt x="14" y="8"/>
                  </a:lnTo>
                  <a:lnTo>
                    <a:pt x="10" y="10"/>
                  </a:lnTo>
                  <a:lnTo>
                    <a:pt x="6" y="12"/>
                  </a:lnTo>
                  <a:lnTo>
                    <a:pt x="2" y="12"/>
                  </a:lnTo>
                  <a:lnTo>
                    <a:pt x="0" y="10"/>
                  </a:lnTo>
                  <a:lnTo>
                    <a:pt x="0" y="28"/>
                  </a:lnTo>
                  <a:lnTo>
                    <a:pt x="10" y="32"/>
                  </a:lnTo>
                  <a:lnTo>
                    <a:pt x="22" y="30"/>
                  </a:lnTo>
                  <a:lnTo>
                    <a:pt x="32" y="28"/>
                  </a:lnTo>
                  <a:lnTo>
                    <a:pt x="36" y="24"/>
                  </a:lnTo>
                  <a:lnTo>
                    <a:pt x="38" y="18"/>
                  </a:lnTo>
                  <a:lnTo>
                    <a:pt x="34" y="16"/>
                  </a:lnTo>
                  <a:lnTo>
                    <a:pt x="32" y="12"/>
                  </a:lnTo>
                  <a:lnTo>
                    <a:pt x="36" y="12"/>
                  </a:lnTo>
                  <a:lnTo>
                    <a:pt x="40" y="12"/>
                  </a:lnTo>
                  <a:lnTo>
                    <a:pt x="42" y="12"/>
                  </a:lnTo>
                  <a:lnTo>
                    <a:pt x="44" y="10"/>
                  </a:lnTo>
                  <a:lnTo>
                    <a:pt x="44" y="6"/>
                  </a:lnTo>
                  <a:lnTo>
                    <a:pt x="38" y="2"/>
                  </a:lnTo>
                  <a:lnTo>
                    <a:pt x="32" y="0"/>
                  </a:lnTo>
                  <a:close/>
                </a:path>
              </a:pathLst>
            </a:custGeom>
            <a:solidFill>
              <a:srgbClr val="B7BCBE"/>
            </a:solidFill>
            <a:ln w="3175" cmpd="sng">
              <a:solidFill>
                <a:schemeClr val="bg1"/>
              </a:solidFill>
              <a:prstDash val="solid"/>
              <a:round/>
            </a:ln>
          </p:spPr>
          <p:txBody>
            <a:bodyPr/>
            <a:lstStyle/>
            <a:p>
              <a:endParaRPr lang="en-GB"/>
            </a:p>
          </p:txBody>
        </p:sp>
        <p:sp>
          <p:nvSpPr>
            <p:cNvPr id="335" name="Freeform 620"/>
            <p:cNvSpPr/>
            <p:nvPr/>
          </p:nvSpPr>
          <p:spPr bwMode="auto">
            <a:xfrm>
              <a:off x="3891631" y="1640335"/>
              <a:ext cx="47082" cy="41179"/>
            </a:xfrm>
            <a:custGeom>
              <a:gdLst>
                <a:gd name="T0" fmla="*/ 8 w 16"/>
                <a:gd name="T1" fmla="*/ 0 h 14"/>
                <a:gd name="T2" fmla="*/ 8 w 16"/>
                <a:gd name="T3" fmla="*/ 0 h 14"/>
                <a:gd name="T4" fmla="*/ 0 w 16"/>
                <a:gd name="T5" fmla="*/ 2 h 14"/>
                <a:gd name="T6" fmla="*/ 0 w 16"/>
                <a:gd name="T7" fmla="*/ 2 h 14"/>
                <a:gd name="T8" fmla="*/ 0 w 16"/>
                <a:gd name="T9" fmla="*/ 10 h 14"/>
                <a:gd name="T10" fmla="*/ 0 w 16"/>
                <a:gd name="T11" fmla="*/ 10 h 14"/>
                <a:gd name="T12" fmla="*/ 4 w 16"/>
                <a:gd name="T13" fmla="*/ 12 h 14"/>
                <a:gd name="T14" fmla="*/ 4 w 16"/>
                <a:gd name="T15" fmla="*/ 14 h 14"/>
                <a:gd name="T16" fmla="*/ 4 w 16"/>
                <a:gd name="T17" fmla="*/ 14 h 14"/>
                <a:gd name="T18" fmla="*/ 12 w 16"/>
                <a:gd name="T19" fmla="*/ 14 h 14"/>
                <a:gd name="T20" fmla="*/ 12 w 16"/>
                <a:gd name="T21" fmla="*/ 14 h 14"/>
                <a:gd name="T22" fmla="*/ 16 w 16"/>
                <a:gd name="T23" fmla="*/ 6 h 14"/>
                <a:gd name="T24" fmla="*/ 16 w 16"/>
                <a:gd name="T25" fmla="*/ 6 h 14"/>
                <a:gd name="T26" fmla="*/ 8 w 16"/>
                <a:gd name="T27" fmla="*/ 0 h 14"/>
                <a:gd name="T28" fmla="*/ 8 w 16"/>
                <a:gd name="T29" fmla="*/ 0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14"/>
                <a:gd name="T47" fmla="*/ 16 w 1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14">
                  <a:moveTo>
                    <a:pt x="8" y="0"/>
                  </a:moveTo>
                  <a:lnTo>
                    <a:pt x="8" y="0"/>
                  </a:lnTo>
                  <a:lnTo>
                    <a:pt x="0" y="2"/>
                  </a:lnTo>
                  <a:lnTo>
                    <a:pt x="0" y="10"/>
                  </a:lnTo>
                  <a:lnTo>
                    <a:pt x="4" y="12"/>
                  </a:lnTo>
                  <a:lnTo>
                    <a:pt x="4" y="14"/>
                  </a:lnTo>
                  <a:lnTo>
                    <a:pt x="12" y="14"/>
                  </a:lnTo>
                  <a:lnTo>
                    <a:pt x="16" y="6"/>
                  </a:lnTo>
                  <a:lnTo>
                    <a:pt x="8" y="0"/>
                  </a:lnTo>
                  <a:close/>
                </a:path>
              </a:pathLst>
            </a:custGeom>
            <a:solidFill>
              <a:srgbClr val="B7BCBE"/>
            </a:solidFill>
            <a:ln w="3175" cmpd="sng">
              <a:solidFill>
                <a:schemeClr val="bg1"/>
              </a:solidFill>
              <a:prstDash val="solid"/>
              <a:round/>
            </a:ln>
          </p:spPr>
          <p:txBody>
            <a:bodyPr/>
            <a:lstStyle/>
            <a:p>
              <a:endParaRPr lang="en-GB"/>
            </a:p>
          </p:txBody>
        </p:sp>
        <p:sp>
          <p:nvSpPr>
            <p:cNvPr id="336" name="Freeform 621"/>
            <p:cNvSpPr/>
            <p:nvPr/>
          </p:nvSpPr>
          <p:spPr bwMode="auto">
            <a:xfrm>
              <a:off x="3956060" y="1618534"/>
              <a:ext cx="81778" cy="29068"/>
            </a:xfrm>
            <a:custGeom>
              <a:gdLst>
                <a:gd name="T0" fmla="*/ 4 w 28"/>
                <a:gd name="T1" fmla="*/ 0 h 10"/>
                <a:gd name="T2" fmla="*/ 4 w 28"/>
                <a:gd name="T3" fmla="*/ 0 h 10"/>
                <a:gd name="T4" fmla="*/ 0 w 28"/>
                <a:gd name="T5" fmla="*/ 8 h 10"/>
                <a:gd name="T6" fmla="*/ 0 w 28"/>
                <a:gd name="T7" fmla="*/ 8 h 10"/>
                <a:gd name="T8" fmla="*/ 16 w 28"/>
                <a:gd name="T9" fmla="*/ 6 h 10"/>
                <a:gd name="T10" fmla="*/ 16 w 28"/>
                <a:gd name="T11" fmla="*/ 6 h 10"/>
                <a:gd name="T12" fmla="*/ 22 w 28"/>
                <a:gd name="T13" fmla="*/ 10 h 10"/>
                <a:gd name="T14" fmla="*/ 22 w 28"/>
                <a:gd name="T15" fmla="*/ 10 h 10"/>
                <a:gd name="T16" fmla="*/ 28 w 28"/>
                <a:gd name="T17" fmla="*/ 6 h 10"/>
                <a:gd name="T18" fmla="*/ 28 w 28"/>
                <a:gd name="T19" fmla="*/ 6 h 10"/>
                <a:gd name="T20" fmla="*/ 28 w 28"/>
                <a:gd name="T21" fmla="*/ 2 h 10"/>
                <a:gd name="T22" fmla="*/ 26 w 28"/>
                <a:gd name="T23" fmla="*/ 0 h 10"/>
                <a:gd name="T24" fmla="*/ 26 w 28"/>
                <a:gd name="T25" fmla="*/ 0 h 10"/>
                <a:gd name="T26" fmla="*/ 4 w 28"/>
                <a:gd name="T27" fmla="*/ 0 h 10"/>
                <a:gd name="T28" fmla="*/ 4 w 28"/>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0"/>
                <a:gd name="T47" fmla="*/ 28 w 28"/>
                <a:gd name="T48" fmla="*/ 10 h 10"/>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0">
                  <a:moveTo>
                    <a:pt x="4" y="0"/>
                  </a:moveTo>
                  <a:lnTo>
                    <a:pt x="4" y="0"/>
                  </a:lnTo>
                  <a:lnTo>
                    <a:pt x="0" y="8"/>
                  </a:lnTo>
                  <a:lnTo>
                    <a:pt x="16" y="6"/>
                  </a:lnTo>
                  <a:lnTo>
                    <a:pt x="22" y="10"/>
                  </a:lnTo>
                  <a:lnTo>
                    <a:pt x="28" y="6"/>
                  </a:lnTo>
                  <a:lnTo>
                    <a:pt x="28" y="2"/>
                  </a:lnTo>
                  <a:lnTo>
                    <a:pt x="26"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37" name="Freeform 622"/>
            <p:cNvSpPr/>
            <p:nvPr/>
          </p:nvSpPr>
          <p:spPr bwMode="auto">
            <a:xfrm>
              <a:off x="4045270" y="1601579"/>
              <a:ext cx="81778" cy="46024"/>
            </a:xfrm>
            <a:custGeom>
              <a:gdLst>
                <a:gd name="T0" fmla="*/ 16 w 28"/>
                <a:gd name="T1" fmla="*/ 0 h 16"/>
                <a:gd name="T2" fmla="*/ 16 w 28"/>
                <a:gd name="T3" fmla="*/ 0 h 16"/>
                <a:gd name="T4" fmla="*/ 10 w 28"/>
                <a:gd name="T5" fmla="*/ 2 h 16"/>
                <a:gd name="T6" fmla="*/ 6 w 28"/>
                <a:gd name="T7" fmla="*/ 6 h 16"/>
                <a:gd name="T8" fmla="*/ 6 w 28"/>
                <a:gd name="T9" fmla="*/ 6 h 16"/>
                <a:gd name="T10" fmla="*/ 0 w 28"/>
                <a:gd name="T11" fmla="*/ 6 h 16"/>
                <a:gd name="T12" fmla="*/ 0 w 28"/>
                <a:gd name="T13" fmla="*/ 6 h 16"/>
                <a:gd name="T14" fmla="*/ 2 w 28"/>
                <a:gd name="T15" fmla="*/ 8 h 16"/>
                <a:gd name="T16" fmla="*/ 2 w 28"/>
                <a:gd name="T17" fmla="*/ 10 h 16"/>
                <a:gd name="T18" fmla="*/ 4 w 28"/>
                <a:gd name="T19" fmla="*/ 12 h 16"/>
                <a:gd name="T20" fmla="*/ 10 w 28"/>
                <a:gd name="T21" fmla="*/ 14 h 16"/>
                <a:gd name="T22" fmla="*/ 10 w 28"/>
                <a:gd name="T23" fmla="*/ 14 h 16"/>
                <a:gd name="T24" fmla="*/ 14 w 28"/>
                <a:gd name="T25" fmla="*/ 14 h 16"/>
                <a:gd name="T26" fmla="*/ 20 w 28"/>
                <a:gd name="T27" fmla="*/ 16 h 16"/>
                <a:gd name="T28" fmla="*/ 20 w 28"/>
                <a:gd name="T29" fmla="*/ 16 h 16"/>
                <a:gd name="T30" fmla="*/ 24 w 28"/>
                <a:gd name="T31" fmla="*/ 14 h 16"/>
                <a:gd name="T32" fmla="*/ 26 w 28"/>
                <a:gd name="T33" fmla="*/ 12 h 16"/>
                <a:gd name="T34" fmla="*/ 28 w 28"/>
                <a:gd name="T35" fmla="*/ 6 h 16"/>
                <a:gd name="T36" fmla="*/ 24 w 28"/>
                <a:gd name="T37" fmla="*/ 2 h 16"/>
                <a:gd name="T38" fmla="*/ 20 w 28"/>
                <a:gd name="T39" fmla="*/ 0 h 16"/>
                <a:gd name="T40" fmla="*/ 16 w 28"/>
                <a:gd name="T41" fmla="*/ 0 h 16"/>
                <a:gd name="T42" fmla="*/ 16 w 28"/>
                <a:gd name="T43" fmla="*/ 0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
                <a:gd name="T67" fmla="*/ 0 h 16"/>
                <a:gd name="T68" fmla="*/ 28 w 28"/>
                <a:gd name="T69" fmla="*/ 16 h 1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 h="16">
                  <a:moveTo>
                    <a:pt x="16" y="0"/>
                  </a:moveTo>
                  <a:lnTo>
                    <a:pt x="16" y="0"/>
                  </a:lnTo>
                  <a:lnTo>
                    <a:pt x="10" y="2"/>
                  </a:lnTo>
                  <a:lnTo>
                    <a:pt x="6" y="6"/>
                  </a:lnTo>
                  <a:lnTo>
                    <a:pt x="0" y="6"/>
                  </a:lnTo>
                  <a:lnTo>
                    <a:pt x="2" y="8"/>
                  </a:lnTo>
                  <a:lnTo>
                    <a:pt x="2" y="10"/>
                  </a:lnTo>
                  <a:lnTo>
                    <a:pt x="4" y="12"/>
                  </a:lnTo>
                  <a:lnTo>
                    <a:pt x="10" y="14"/>
                  </a:lnTo>
                  <a:lnTo>
                    <a:pt x="14" y="14"/>
                  </a:lnTo>
                  <a:lnTo>
                    <a:pt x="20" y="16"/>
                  </a:lnTo>
                  <a:lnTo>
                    <a:pt x="24" y="14"/>
                  </a:lnTo>
                  <a:lnTo>
                    <a:pt x="26" y="12"/>
                  </a:lnTo>
                  <a:lnTo>
                    <a:pt x="28" y="6"/>
                  </a:lnTo>
                  <a:lnTo>
                    <a:pt x="24" y="2"/>
                  </a:lnTo>
                  <a:lnTo>
                    <a:pt x="20" y="0"/>
                  </a:lnTo>
                  <a:lnTo>
                    <a:pt x="16" y="0"/>
                  </a:lnTo>
                  <a:close/>
                </a:path>
              </a:pathLst>
            </a:custGeom>
            <a:solidFill>
              <a:srgbClr val="B7BCBE"/>
            </a:solidFill>
            <a:ln w="3175" cmpd="sng">
              <a:solidFill>
                <a:schemeClr val="bg1"/>
              </a:solidFill>
              <a:prstDash val="solid"/>
              <a:round/>
            </a:ln>
          </p:spPr>
          <p:txBody>
            <a:bodyPr/>
            <a:lstStyle/>
            <a:p>
              <a:endParaRPr lang="en-GB"/>
            </a:p>
          </p:txBody>
        </p:sp>
        <p:sp>
          <p:nvSpPr>
            <p:cNvPr id="338" name="Freeform 623"/>
            <p:cNvSpPr/>
            <p:nvPr/>
          </p:nvSpPr>
          <p:spPr bwMode="auto">
            <a:xfrm>
              <a:off x="4969589" y="1594312"/>
              <a:ext cx="7433" cy="12111"/>
            </a:xfrm>
            <a:custGeom>
              <a:gdLst>
                <a:gd name="T0" fmla="*/ 2 w 2"/>
                <a:gd name="T1" fmla="*/ 0 h 4"/>
                <a:gd name="T2" fmla="*/ 2 w 2"/>
                <a:gd name="T3" fmla="*/ 0 h 4"/>
                <a:gd name="T4" fmla="*/ 2 w 2"/>
                <a:gd name="T5" fmla="*/ 0 h 4"/>
                <a:gd name="T6" fmla="*/ 2 w 2"/>
                <a:gd name="T7" fmla="*/ 2 h 4"/>
                <a:gd name="T8" fmla="*/ 0 w 2"/>
                <a:gd name="T9" fmla="*/ 4 h 4"/>
                <a:gd name="T10" fmla="*/ 0 w 2"/>
                <a:gd name="T11" fmla="*/ 4 h 4"/>
                <a:gd name="T12" fmla="*/ 0 w 2"/>
                <a:gd name="T13" fmla="*/ 0 h 4"/>
                <a:gd name="T14" fmla="*/ 0 w 2"/>
                <a:gd name="T15" fmla="*/ 0 h 4"/>
                <a:gd name="T16" fmla="*/ 2 w 2"/>
                <a:gd name="T17" fmla="*/ 0 h 4"/>
                <a:gd name="T18" fmla="*/ 2 w 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4"/>
                <a:gd name="T32" fmla="*/ 2 w 2"/>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4">
                  <a:moveTo>
                    <a:pt x="2" y="0"/>
                  </a:moveTo>
                  <a:lnTo>
                    <a:pt x="2" y="0"/>
                  </a:lnTo>
                  <a:lnTo>
                    <a:pt x="2" y="2"/>
                  </a:lnTo>
                  <a:lnTo>
                    <a:pt x="0" y="4"/>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39" name="Freeform 624"/>
            <p:cNvSpPr/>
            <p:nvPr/>
          </p:nvSpPr>
          <p:spPr bwMode="auto">
            <a:xfrm>
              <a:off x="4526015" y="1594312"/>
              <a:ext cx="121425" cy="92049"/>
            </a:xfrm>
            <a:custGeom>
              <a:gdLst>
                <a:gd name="T0" fmla="*/ 0 w 42"/>
                <a:gd name="T1" fmla="*/ 0 h 32"/>
                <a:gd name="T2" fmla="*/ 0 w 42"/>
                <a:gd name="T3" fmla="*/ 16 h 32"/>
                <a:gd name="T4" fmla="*/ 0 w 42"/>
                <a:gd name="T5" fmla="*/ 16 h 32"/>
                <a:gd name="T6" fmla="*/ 8 w 42"/>
                <a:gd name="T7" fmla="*/ 16 h 32"/>
                <a:gd name="T8" fmla="*/ 14 w 42"/>
                <a:gd name="T9" fmla="*/ 18 h 32"/>
                <a:gd name="T10" fmla="*/ 14 w 42"/>
                <a:gd name="T11" fmla="*/ 18 h 32"/>
                <a:gd name="T12" fmla="*/ 14 w 42"/>
                <a:gd name="T13" fmla="*/ 20 h 32"/>
                <a:gd name="T14" fmla="*/ 12 w 42"/>
                <a:gd name="T15" fmla="*/ 20 h 32"/>
                <a:gd name="T16" fmla="*/ 10 w 42"/>
                <a:gd name="T17" fmla="*/ 20 h 32"/>
                <a:gd name="T18" fmla="*/ 10 w 42"/>
                <a:gd name="T19" fmla="*/ 20 h 32"/>
                <a:gd name="T20" fmla="*/ 16 w 42"/>
                <a:gd name="T21" fmla="*/ 32 h 32"/>
                <a:gd name="T22" fmla="*/ 22 w 42"/>
                <a:gd name="T23" fmla="*/ 32 h 32"/>
                <a:gd name="T24" fmla="*/ 30 w 42"/>
                <a:gd name="T25" fmla="*/ 30 h 32"/>
                <a:gd name="T26" fmla="*/ 30 w 42"/>
                <a:gd name="T27" fmla="*/ 30 h 32"/>
                <a:gd name="T28" fmla="*/ 42 w 42"/>
                <a:gd name="T29" fmla="*/ 28 h 32"/>
                <a:gd name="T30" fmla="*/ 38 w 42"/>
                <a:gd name="T31" fmla="*/ 16 h 32"/>
                <a:gd name="T32" fmla="*/ 38 w 42"/>
                <a:gd name="T33" fmla="*/ 16 h 32"/>
                <a:gd name="T34" fmla="*/ 36 w 42"/>
                <a:gd name="T35" fmla="*/ 14 h 32"/>
                <a:gd name="T36" fmla="*/ 32 w 42"/>
                <a:gd name="T37" fmla="*/ 14 h 32"/>
                <a:gd name="T38" fmla="*/ 26 w 42"/>
                <a:gd name="T39" fmla="*/ 14 h 32"/>
                <a:gd name="T40" fmla="*/ 26 w 42"/>
                <a:gd name="T41" fmla="*/ 14 h 32"/>
                <a:gd name="T42" fmla="*/ 20 w 42"/>
                <a:gd name="T43" fmla="*/ 8 h 32"/>
                <a:gd name="T44" fmla="*/ 20 w 42"/>
                <a:gd name="T45" fmla="*/ 8 h 32"/>
                <a:gd name="T46" fmla="*/ 10 w 42"/>
                <a:gd name="T47" fmla="*/ 4 h 32"/>
                <a:gd name="T48" fmla="*/ 0 w 42"/>
                <a:gd name="T49" fmla="*/ 0 h 32"/>
                <a:gd name="T50" fmla="*/ 0 w 42"/>
                <a:gd name="T51" fmla="*/ 0 h 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
                <a:gd name="T79" fmla="*/ 0 h 32"/>
                <a:gd name="T80" fmla="*/ 42 w 42"/>
                <a:gd name="T81" fmla="*/ 32 h 32"/>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 h="32">
                  <a:moveTo>
                    <a:pt x="0" y="0"/>
                  </a:moveTo>
                  <a:lnTo>
                    <a:pt x="0" y="16"/>
                  </a:lnTo>
                  <a:lnTo>
                    <a:pt x="8" y="16"/>
                  </a:lnTo>
                  <a:lnTo>
                    <a:pt x="14" y="18"/>
                  </a:lnTo>
                  <a:lnTo>
                    <a:pt x="14" y="20"/>
                  </a:lnTo>
                  <a:lnTo>
                    <a:pt x="12" y="20"/>
                  </a:lnTo>
                  <a:lnTo>
                    <a:pt x="10" y="20"/>
                  </a:lnTo>
                  <a:lnTo>
                    <a:pt x="16" y="32"/>
                  </a:lnTo>
                  <a:lnTo>
                    <a:pt x="22" y="32"/>
                  </a:lnTo>
                  <a:lnTo>
                    <a:pt x="30" y="30"/>
                  </a:lnTo>
                  <a:lnTo>
                    <a:pt x="42" y="28"/>
                  </a:lnTo>
                  <a:lnTo>
                    <a:pt x="38" y="16"/>
                  </a:lnTo>
                  <a:lnTo>
                    <a:pt x="36" y="14"/>
                  </a:lnTo>
                  <a:lnTo>
                    <a:pt x="32" y="14"/>
                  </a:lnTo>
                  <a:lnTo>
                    <a:pt x="26" y="14"/>
                  </a:lnTo>
                  <a:lnTo>
                    <a:pt x="20" y="8"/>
                  </a:lnTo>
                  <a:lnTo>
                    <a:pt x="10" y="4"/>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40" name="Freeform 625"/>
            <p:cNvSpPr/>
            <p:nvPr/>
          </p:nvSpPr>
          <p:spPr bwMode="auto">
            <a:xfrm>
              <a:off x="4238560" y="1567667"/>
              <a:ext cx="257718" cy="125962"/>
            </a:xfrm>
            <a:custGeom>
              <a:gdLst>
                <a:gd name="T0" fmla="*/ 4 w 88"/>
                <a:gd name="T1" fmla="*/ 0 h 44"/>
                <a:gd name="T2" fmla="*/ 0 w 88"/>
                <a:gd name="T3" fmla="*/ 4 h 44"/>
                <a:gd name="T4" fmla="*/ 0 w 88"/>
                <a:gd name="T5" fmla="*/ 12 h 44"/>
                <a:gd name="T6" fmla="*/ 6 w 88"/>
                <a:gd name="T7" fmla="*/ 10 h 44"/>
                <a:gd name="T8" fmla="*/ 6 w 88"/>
                <a:gd name="T9" fmla="*/ 16 h 44"/>
                <a:gd name="T10" fmla="*/ 8 w 88"/>
                <a:gd name="T11" fmla="*/ 14 h 44"/>
                <a:gd name="T12" fmla="*/ 12 w 88"/>
                <a:gd name="T13" fmla="*/ 14 h 44"/>
                <a:gd name="T14" fmla="*/ 10 w 88"/>
                <a:gd name="T15" fmla="*/ 20 h 44"/>
                <a:gd name="T16" fmla="*/ 12 w 88"/>
                <a:gd name="T17" fmla="*/ 20 h 44"/>
                <a:gd name="T18" fmla="*/ 18 w 88"/>
                <a:gd name="T19" fmla="*/ 18 h 44"/>
                <a:gd name="T20" fmla="*/ 18 w 88"/>
                <a:gd name="T21" fmla="*/ 20 h 44"/>
                <a:gd name="T22" fmla="*/ 16 w 88"/>
                <a:gd name="T23" fmla="*/ 22 h 44"/>
                <a:gd name="T24" fmla="*/ 20 w 88"/>
                <a:gd name="T25" fmla="*/ 26 h 44"/>
                <a:gd name="T26" fmla="*/ 14 w 88"/>
                <a:gd name="T27" fmla="*/ 26 h 44"/>
                <a:gd name="T28" fmla="*/ 14 w 88"/>
                <a:gd name="T29" fmla="*/ 28 h 44"/>
                <a:gd name="T30" fmla="*/ 14 w 88"/>
                <a:gd name="T31" fmla="*/ 28 h 44"/>
                <a:gd name="T32" fmla="*/ 36 w 88"/>
                <a:gd name="T33" fmla="*/ 24 h 44"/>
                <a:gd name="T34" fmla="*/ 60 w 88"/>
                <a:gd name="T35" fmla="*/ 28 h 44"/>
                <a:gd name="T36" fmla="*/ 62 w 88"/>
                <a:gd name="T37" fmla="*/ 32 h 44"/>
                <a:gd name="T38" fmla="*/ 64 w 88"/>
                <a:gd name="T39" fmla="*/ 34 h 44"/>
                <a:gd name="T40" fmla="*/ 70 w 88"/>
                <a:gd name="T41" fmla="*/ 36 h 44"/>
                <a:gd name="T42" fmla="*/ 74 w 88"/>
                <a:gd name="T43" fmla="*/ 40 h 44"/>
                <a:gd name="T44" fmla="*/ 76 w 88"/>
                <a:gd name="T45" fmla="*/ 44 h 44"/>
                <a:gd name="T46" fmla="*/ 84 w 88"/>
                <a:gd name="T47" fmla="*/ 44 h 44"/>
                <a:gd name="T48" fmla="*/ 86 w 88"/>
                <a:gd name="T49" fmla="*/ 42 h 44"/>
                <a:gd name="T50" fmla="*/ 88 w 88"/>
                <a:gd name="T51" fmla="*/ 38 h 44"/>
                <a:gd name="T52" fmla="*/ 84 w 88"/>
                <a:gd name="T53" fmla="*/ 30 h 44"/>
                <a:gd name="T54" fmla="*/ 78 w 88"/>
                <a:gd name="T55" fmla="*/ 22 h 44"/>
                <a:gd name="T56" fmla="*/ 76 w 88"/>
                <a:gd name="T57" fmla="*/ 22 h 44"/>
                <a:gd name="T58" fmla="*/ 70 w 88"/>
                <a:gd name="T59" fmla="*/ 22 h 44"/>
                <a:gd name="T60" fmla="*/ 66 w 88"/>
                <a:gd name="T61" fmla="*/ 22 h 44"/>
                <a:gd name="T62" fmla="*/ 58 w 88"/>
                <a:gd name="T63" fmla="*/ 12 h 44"/>
                <a:gd name="T64" fmla="*/ 56 w 88"/>
                <a:gd name="T65" fmla="*/ 12 h 44"/>
                <a:gd name="T66" fmla="*/ 54 w 88"/>
                <a:gd name="T67" fmla="*/ 14 h 44"/>
                <a:gd name="T68" fmla="*/ 50 w 88"/>
                <a:gd name="T69" fmla="*/ 10 h 44"/>
                <a:gd name="T70" fmla="*/ 44 w 88"/>
                <a:gd name="T71" fmla="*/ 8 h 44"/>
                <a:gd name="T72" fmla="*/ 42 w 88"/>
                <a:gd name="T73" fmla="*/ 10 h 44"/>
                <a:gd name="T74" fmla="*/ 38 w 88"/>
                <a:gd name="T75" fmla="*/ 12 h 44"/>
                <a:gd name="T76" fmla="*/ 38 w 88"/>
                <a:gd name="T77" fmla="*/ 8 h 44"/>
                <a:gd name="T78" fmla="*/ 26 w 88"/>
                <a:gd name="T79" fmla="*/ 4 h 44"/>
                <a:gd name="T80" fmla="*/ 26 w 88"/>
                <a:gd name="T81" fmla="*/ 10 h 44"/>
                <a:gd name="T82" fmla="*/ 22 w 88"/>
                <a:gd name="T83" fmla="*/ 12 h 44"/>
                <a:gd name="T84" fmla="*/ 20 w 88"/>
                <a:gd name="T85" fmla="*/ 8 h 44"/>
                <a:gd name="T86" fmla="*/ 20 w 88"/>
                <a:gd name="T87" fmla="*/ 4 h 44"/>
                <a:gd name="T88" fmla="*/ 4 w 88"/>
                <a:gd name="T89" fmla="*/ 0 h 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8"/>
                <a:gd name="T136" fmla="*/ 0 h 44"/>
                <a:gd name="T137" fmla="*/ 88 w 88"/>
                <a:gd name="T138" fmla="*/ 44 h 44"/>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8" h="44">
                  <a:moveTo>
                    <a:pt x="4" y="0"/>
                  </a:moveTo>
                  <a:lnTo>
                    <a:pt x="4" y="0"/>
                  </a:lnTo>
                  <a:lnTo>
                    <a:pt x="2" y="2"/>
                  </a:lnTo>
                  <a:lnTo>
                    <a:pt x="0" y="4"/>
                  </a:lnTo>
                  <a:lnTo>
                    <a:pt x="0" y="12"/>
                  </a:lnTo>
                  <a:lnTo>
                    <a:pt x="6" y="10"/>
                  </a:lnTo>
                  <a:lnTo>
                    <a:pt x="6" y="16"/>
                  </a:lnTo>
                  <a:lnTo>
                    <a:pt x="8" y="16"/>
                  </a:lnTo>
                  <a:lnTo>
                    <a:pt x="8" y="14"/>
                  </a:lnTo>
                  <a:lnTo>
                    <a:pt x="12" y="14"/>
                  </a:lnTo>
                  <a:lnTo>
                    <a:pt x="10" y="20"/>
                  </a:lnTo>
                  <a:lnTo>
                    <a:pt x="12" y="20"/>
                  </a:lnTo>
                  <a:lnTo>
                    <a:pt x="14" y="20"/>
                  </a:lnTo>
                  <a:lnTo>
                    <a:pt x="18" y="18"/>
                  </a:lnTo>
                  <a:lnTo>
                    <a:pt x="18" y="20"/>
                  </a:lnTo>
                  <a:lnTo>
                    <a:pt x="16" y="22"/>
                  </a:lnTo>
                  <a:lnTo>
                    <a:pt x="20" y="26"/>
                  </a:lnTo>
                  <a:lnTo>
                    <a:pt x="14" y="26"/>
                  </a:lnTo>
                  <a:lnTo>
                    <a:pt x="12" y="28"/>
                  </a:lnTo>
                  <a:lnTo>
                    <a:pt x="14" y="28"/>
                  </a:lnTo>
                  <a:lnTo>
                    <a:pt x="26" y="26"/>
                  </a:lnTo>
                  <a:lnTo>
                    <a:pt x="36" y="24"/>
                  </a:lnTo>
                  <a:lnTo>
                    <a:pt x="48" y="24"/>
                  </a:lnTo>
                  <a:lnTo>
                    <a:pt x="60" y="28"/>
                  </a:lnTo>
                  <a:lnTo>
                    <a:pt x="62" y="32"/>
                  </a:lnTo>
                  <a:lnTo>
                    <a:pt x="64" y="34"/>
                  </a:lnTo>
                  <a:lnTo>
                    <a:pt x="68" y="36"/>
                  </a:lnTo>
                  <a:lnTo>
                    <a:pt x="70" y="36"/>
                  </a:lnTo>
                  <a:lnTo>
                    <a:pt x="74" y="40"/>
                  </a:lnTo>
                  <a:lnTo>
                    <a:pt x="76" y="44"/>
                  </a:lnTo>
                  <a:lnTo>
                    <a:pt x="80" y="44"/>
                  </a:lnTo>
                  <a:lnTo>
                    <a:pt x="84" y="44"/>
                  </a:lnTo>
                  <a:lnTo>
                    <a:pt x="86" y="42"/>
                  </a:lnTo>
                  <a:lnTo>
                    <a:pt x="88" y="40"/>
                  </a:lnTo>
                  <a:lnTo>
                    <a:pt x="88" y="38"/>
                  </a:lnTo>
                  <a:lnTo>
                    <a:pt x="88" y="32"/>
                  </a:lnTo>
                  <a:lnTo>
                    <a:pt x="84" y="30"/>
                  </a:lnTo>
                  <a:lnTo>
                    <a:pt x="78" y="22"/>
                  </a:lnTo>
                  <a:lnTo>
                    <a:pt x="76" y="22"/>
                  </a:lnTo>
                  <a:lnTo>
                    <a:pt x="74" y="24"/>
                  </a:lnTo>
                  <a:lnTo>
                    <a:pt x="70" y="22"/>
                  </a:lnTo>
                  <a:lnTo>
                    <a:pt x="66" y="22"/>
                  </a:lnTo>
                  <a:lnTo>
                    <a:pt x="58" y="12"/>
                  </a:lnTo>
                  <a:lnTo>
                    <a:pt x="56" y="12"/>
                  </a:lnTo>
                  <a:lnTo>
                    <a:pt x="56" y="14"/>
                  </a:lnTo>
                  <a:lnTo>
                    <a:pt x="54" y="14"/>
                  </a:lnTo>
                  <a:lnTo>
                    <a:pt x="50" y="10"/>
                  </a:lnTo>
                  <a:lnTo>
                    <a:pt x="48" y="8"/>
                  </a:lnTo>
                  <a:lnTo>
                    <a:pt x="44" y="8"/>
                  </a:lnTo>
                  <a:lnTo>
                    <a:pt x="42" y="10"/>
                  </a:lnTo>
                  <a:lnTo>
                    <a:pt x="42" y="12"/>
                  </a:lnTo>
                  <a:lnTo>
                    <a:pt x="38" y="12"/>
                  </a:lnTo>
                  <a:lnTo>
                    <a:pt x="38" y="8"/>
                  </a:lnTo>
                  <a:lnTo>
                    <a:pt x="32" y="6"/>
                  </a:lnTo>
                  <a:lnTo>
                    <a:pt x="26" y="4"/>
                  </a:lnTo>
                  <a:lnTo>
                    <a:pt x="26" y="10"/>
                  </a:lnTo>
                  <a:lnTo>
                    <a:pt x="22" y="12"/>
                  </a:lnTo>
                  <a:lnTo>
                    <a:pt x="20" y="8"/>
                  </a:lnTo>
                  <a:lnTo>
                    <a:pt x="20" y="4"/>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41" name="Freeform 626"/>
            <p:cNvSpPr/>
            <p:nvPr/>
          </p:nvSpPr>
          <p:spPr bwMode="auto">
            <a:xfrm>
              <a:off x="4981980" y="1538596"/>
              <a:ext cx="123903" cy="75092"/>
            </a:xfrm>
            <a:custGeom>
              <a:gdLst>
                <a:gd name="T0" fmla="*/ 10 w 42"/>
                <a:gd name="T1" fmla="*/ 0 h 26"/>
                <a:gd name="T2" fmla="*/ 10 w 42"/>
                <a:gd name="T3" fmla="*/ 0 h 26"/>
                <a:gd name="T4" fmla="*/ 14 w 42"/>
                <a:gd name="T5" fmla="*/ 6 h 26"/>
                <a:gd name="T6" fmla="*/ 16 w 42"/>
                <a:gd name="T7" fmla="*/ 10 h 26"/>
                <a:gd name="T8" fmla="*/ 24 w 42"/>
                <a:gd name="T9" fmla="*/ 12 h 26"/>
                <a:gd name="T10" fmla="*/ 24 w 42"/>
                <a:gd name="T11" fmla="*/ 12 h 26"/>
                <a:gd name="T12" fmla="*/ 26 w 42"/>
                <a:gd name="T13" fmla="*/ 16 h 26"/>
                <a:gd name="T14" fmla="*/ 26 w 42"/>
                <a:gd name="T15" fmla="*/ 16 h 26"/>
                <a:gd name="T16" fmla="*/ 16 w 42"/>
                <a:gd name="T17" fmla="*/ 18 h 26"/>
                <a:gd name="T18" fmla="*/ 20 w 42"/>
                <a:gd name="T19" fmla="*/ 20 h 26"/>
                <a:gd name="T20" fmla="*/ 42 w 42"/>
                <a:gd name="T21" fmla="*/ 20 h 26"/>
                <a:gd name="T22" fmla="*/ 42 w 42"/>
                <a:gd name="T23" fmla="*/ 20 h 26"/>
                <a:gd name="T24" fmla="*/ 42 w 42"/>
                <a:gd name="T25" fmla="*/ 26 h 26"/>
                <a:gd name="T26" fmla="*/ 42 w 42"/>
                <a:gd name="T27" fmla="*/ 26 h 26"/>
                <a:gd name="T28" fmla="*/ 0 w 42"/>
                <a:gd name="T29" fmla="*/ 22 h 26"/>
                <a:gd name="T30" fmla="*/ 0 w 42"/>
                <a:gd name="T31" fmla="*/ 18 h 26"/>
                <a:gd name="T32" fmla="*/ 0 w 42"/>
                <a:gd name="T33" fmla="*/ 18 h 26"/>
                <a:gd name="T34" fmla="*/ 12 w 42"/>
                <a:gd name="T35" fmla="*/ 14 h 26"/>
                <a:gd name="T36" fmla="*/ 12 w 42"/>
                <a:gd name="T37" fmla="*/ 14 h 26"/>
                <a:gd name="T38" fmla="*/ 12 w 42"/>
                <a:gd name="T39" fmla="*/ 8 h 26"/>
                <a:gd name="T40" fmla="*/ 12 w 42"/>
                <a:gd name="T41" fmla="*/ 8 h 26"/>
                <a:gd name="T42" fmla="*/ 8 w 42"/>
                <a:gd name="T43" fmla="*/ 4 h 26"/>
                <a:gd name="T44" fmla="*/ 8 w 42"/>
                <a:gd name="T45" fmla="*/ 4 h 26"/>
                <a:gd name="T46" fmla="*/ 10 w 42"/>
                <a:gd name="T47" fmla="*/ 2 h 26"/>
                <a:gd name="T48" fmla="*/ 10 w 42"/>
                <a:gd name="T49" fmla="*/ 0 h 26"/>
                <a:gd name="T50" fmla="*/ 10 w 42"/>
                <a:gd name="T51" fmla="*/ 0 h 26"/>
                <a:gd name="T52" fmla="*/ 10 w 42"/>
                <a:gd name="T53" fmla="*/ 0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
                <a:gd name="T82" fmla="*/ 0 h 26"/>
                <a:gd name="T83" fmla="*/ 42 w 42"/>
                <a:gd name="T84" fmla="*/ 26 h 26"/>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 h="26">
                  <a:moveTo>
                    <a:pt x="10" y="0"/>
                  </a:moveTo>
                  <a:lnTo>
                    <a:pt x="10" y="0"/>
                  </a:lnTo>
                  <a:lnTo>
                    <a:pt x="14" y="6"/>
                  </a:lnTo>
                  <a:lnTo>
                    <a:pt x="16" y="10"/>
                  </a:lnTo>
                  <a:lnTo>
                    <a:pt x="24" y="12"/>
                  </a:lnTo>
                  <a:lnTo>
                    <a:pt x="26" y="16"/>
                  </a:lnTo>
                  <a:lnTo>
                    <a:pt x="16" y="18"/>
                  </a:lnTo>
                  <a:lnTo>
                    <a:pt x="20" y="20"/>
                  </a:lnTo>
                  <a:lnTo>
                    <a:pt x="42" y="20"/>
                  </a:lnTo>
                  <a:lnTo>
                    <a:pt x="42" y="26"/>
                  </a:lnTo>
                  <a:lnTo>
                    <a:pt x="0" y="22"/>
                  </a:lnTo>
                  <a:lnTo>
                    <a:pt x="0" y="18"/>
                  </a:lnTo>
                  <a:lnTo>
                    <a:pt x="12" y="14"/>
                  </a:lnTo>
                  <a:lnTo>
                    <a:pt x="12" y="8"/>
                  </a:lnTo>
                  <a:lnTo>
                    <a:pt x="8" y="4"/>
                  </a:lnTo>
                  <a:lnTo>
                    <a:pt x="10" y="2"/>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342" name="Freeform 627"/>
            <p:cNvSpPr/>
            <p:nvPr/>
          </p:nvSpPr>
          <p:spPr bwMode="auto">
            <a:xfrm>
              <a:off x="4612749" y="1262448"/>
              <a:ext cx="1271244" cy="540183"/>
            </a:xfrm>
            <a:custGeom>
              <a:gdLst>
                <a:gd name="T0" fmla="*/ 176 w 434"/>
                <a:gd name="T1" fmla="*/ 86 h 188"/>
                <a:gd name="T2" fmla="*/ 190 w 434"/>
                <a:gd name="T3" fmla="*/ 98 h 188"/>
                <a:gd name="T4" fmla="*/ 128 w 434"/>
                <a:gd name="T5" fmla="*/ 76 h 188"/>
                <a:gd name="T6" fmla="*/ 114 w 434"/>
                <a:gd name="T7" fmla="*/ 90 h 188"/>
                <a:gd name="T8" fmla="*/ 108 w 434"/>
                <a:gd name="T9" fmla="*/ 80 h 188"/>
                <a:gd name="T10" fmla="*/ 54 w 434"/>
                <a:gd name="T11" fmla="*/ 60 h 188"/>
                <a:gd name="T12" fmla="*/ 0 w 434"/>
                <a:gd name="T13" fmla="*/ 58 h 188"/>
                <a:gd name="T14" fmla="*/ 28 w 434"/>
                <a:gd name="T15" fmla="*/ 68 h 188"/>
                <a:gd name="T16" fmla="*/ 6 w 434"/>
                <a:gd name="T17" fmla="*/ 84 h 188"/>
                <a:gd name="T18" fmla="*/ 38 w 434"/>
                <a:gd name="T19" fmla="*/ 90 h 188"/>
                <a:gd name="T20" fmla="*/ 32 w 434"/>
                <a:gd name="T21" fmla="*/ 108 h 188"/>
                <a:gd name="T22" fmla="*/ 42 w 434"/>
                <a:gd name="T23" fmla="*/ 110 h 188"/>
                <a:gd name="T24" fmla="*/ 44 w 434"/>
                <a:gd name="T25" fmla="*/ 136 h 188"/>
                <a:gd name="T26" fmla="*/ 72 w 434"/>
                <a:gd name="T27" fmla="*/ 138 h 188"/>
                <a:gd name="T28" fmla="*/ 94 w 434"/>
                <a:gd name="T29" fmla="*/ 128 h 188"/>
                <a:gd name="T30" fmla="*/ 108 w 434"/>
                <a:gd name="T31" fmla="*/ 118 h 188"/>
                <a:gd name="T32" fmla="*/ 102 w 434"/>
                <a:gd name="T33" fmla="*/ 132 h 188"/>
                <a:gd name="T34" fmla="*/ 138 w 434"/>
                <a:gd name="T35" fmla="*/ 140 h 188"/>
                <a:gd name="T36" fmla="*/ 154 w 434"/>
                <a:gd name="T37" fmla="*/ 158 h 188"/>
                <a:gd name="T38" fmla="*/ 122 w 434"/>
                <a:gd name="T39" fmla="*/ 142 h 188"/>
                <a:gd name="T40" fmla="*/ 106 w 434"/>
                <a:gd name="T41" fmla="*/ 158 h 188"/>
                <a:gd name="T42" fmla="*/ 84 w 434"/>
                <a:gd name="T43" fmla="*/ 180 h 188"/>
                <a:gd name="T44" fmla="*/ 110 w 434"/>
                <a:gd name="T45" fmla="*/ 182 h 188"/>
                <a:gd name="T46" fmla="*/ 138 w 434"/>
                <a:gd name="T47" fmla="*/ 182 h 188"/>
                <a:gd name="T48" fmla="*/ 172 w 434"/>
                <a:gd name="T49" fmla="*/ 178 h 188"/>
                <a:gd name="T50" fmla="*/ 184 w 434"/>
                <a:gd name="T51" fmla="*/ 174 h 188"/>
                <a:gd name="T52" fmla="*/ 218 w 434"/>
                <a:gd name="T53" fmla="*/ 174 h 188"/>
                <a:gd name="T54" fmla="*/ 210 w 434"/>
                <a:gd name="T55" fmla="*/ 158 h 188"/>
                <a:gd name="T56" fmla="*/ 252 w 434"/>
                <a:gd name="T57" fmla="*/ 136 h 188"/>
                <a:gd name="T58" fmla="*/ 258 w 434"/>
                <a:gd name="T59" fmla="*/ 132 h 188"/>
                <a:gd name="T60" fmla="*/ 270 w 434"/>
                <a:gd name="T61" fmla="*/ 118 h 188"/>
                <a:gd name="T62" fmla="*/ 238 w 434"/>
                <a:gd name="T63" fmla="*/ 116 h 188"/>
                <a:gd name="T64" fmla="*/ 250 w 434"/>
                <a:gd name="T65" fmla="*/ 108 h 188"/>
                <a:gd name="T66" fmla="*/ 236 w 434"/>
                <a:gd name="T67" fmla="*/ 96 h 188"/>
                <a:gd name="T68" fmla="*/ 260 w 434"/>
                <a:gd name="T69" fmla="*/ 102 h 188"/>
                <a:gd name="T70" fmla="*/ 296 w 434"/>
                <a:gd name="T71" fmla="*/ 98 h 188"/>
                <a:gd name="T72" fmla="*/ 308 w 434"/>
                <a:gd name="T73" fmla="*/ 82 h 188"/>
                <a:gd name="T74" fmla="*/ 332 w 434"/>
                <a:gd name="T75" fmla="*/ 78 h 188"/>
                <a:gd name="T76" fmla="*/ 396 w 434"/>
                <a:gd name="T77" fmla="*/ 50 h 188"/>
                <a:gd name="T78" fmla="*/ 430 w 434"/>
                <a:gd name="T79" fmla="*/ 30 h 188"/>
                <a:gd name="T80" fmla="*/ 418 w 434"/>
                <a:gd name="T81" fmla="*/ 20 h 188"/>
                <a:gd name="T82" fmla="*/ 376 w 434"/>
                <a:gd name="T83" fmla="*/ 8 h 188"/>
                <a:gd name="T84" fmla="*/ 346 w 434"/>
                <a:gd name="T85" fmla="*/ 22 h 188"/>
                <a:gd name="T86" fmla="*/ 350 w 434"/>
                <a:gd name="T87" fmla="*/ 4 h 188"/>
                <a:gd name="T88" fmla="*/ 302 w 434"/>
                <a:gd name="T89" fmla="*/ 6 h 188"/>
                <a:gd name="T90" fmla="*/ 280 w 434"/>
                <a:gd name="T91" fmla="*/ 16 h 188"/>
                <a:gd name="T92" fmla="*/ 238 w 434"/>
                <a:gd name="T93" fmla="*/ 10 h 188"/>
                <a:gd name="T94" fmla="*/ 242 w 434"/>
                <a:gd name="T95" fmla="*/ 24 h 188"/>
                <a:gd name="T96" fmla="*/ 212 w 434"/>
                <a:gd name="T97" fmla="*/ 16 h 188"/>
                <a:gd name="T98" fmla="*/ 174 w 434"/>
                <a:gd name="T99" fmla="*/ 22 h 188"/>
                <a:gd name="T100" fmla="*/ 160 w 434"/>
                <a:gd name="T101" fmla="*/ 28 h 188"/>
                <a:gd name="T102" fmla="*/ 126 w 434"/>
                <a:gd name="T103" fmla="*/ 22 h 188"/>
                <a:gd name="T104" fmla="*/ 114 w 434"/>
                <a:gd name="T105" fmla="*/ 34 h 188"/>
                <a:gd name="T106" fmla="*/ 124 w 434"/>
                <a:gd name="T107" fmla="*/ 42 h 188"/>
                <a:gd name="T108" fmla="*/ 88 w 434"/>
                <a:gd name="T109" fmla="*/ 36 h 188"/>
                <a:gd name="T110" fmla="*/ 52 w 434"/>
                <a:gd name="T111" fmla="*/ 48 h 188"/>
                <a:gd name="T112" fmla="*/ 60 w 434"/>
                <a:gd name="T113" fmla="*/ 62 h 188"/>
                <a:gd name="T114" fmla="*/ 84 w 434"/>
                <a:gd name="T115" fmla="*/ 66 h 188"/>
                <a:gd name="T116" fmla="*/ 120 w 434"/>
                <a:gd name="T117" fmla="*/ 72 h 188"/>
                <a:gd name="T118" fmla="*/ 148 w 434"/>
                <a:gd name="T119" fmla="*/ 66 h 188"/>
                <a:gd name="T120" fmla="*/ 238 w 434"/>
                <a:gd name="T121" fmla="*/ 54 h 188"/>
                <a:gd name="T122" fmla="*/ 214 w 434"/>
                <a:gd name="T123" fmla="*/ 66 h 188"/>
                <a:gd name="T124" fmla="*/ 210 w 434"/>
                <a:gd name="T125" fmla="*/ 74 h 1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34"/>
                <a:gd name="T190" fmla="*/ 0 h 188"/>
                <a:gd name="T191" fmla="*/ 434 w 434"/>
                <a:gd name="T192" fmla="*/ 188 h 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33" h="188">
                  <a:moveTo>
                    <a:pt x="198" y="74"/>
                  </a:moveTo>
                  <a:lnTo>
                    <a:pt x="198" y="74"/>
                  </a:lnTo>
                  <a:lnTo>
                    <a:pt x="186" y="76"/>
                  </a:lnTo>
                  <a:lnTo>
                    <a:pt x="172" y="80"/>
                  </a:lnTo>
                  <a:lnTo>
                    <a:pt x="174" y="80"/>
                  </a:lnTo>
                  <a:lnTo>
                    <a:pt x="176" y="82"/>
                  </a:lnTo>
                  <a:lnTo>
                    <a:pt x="176" y="86"/>
                  </a:lnTo>
                  <a:lnTo>
                    <a:pt x="176" y="90"/>
                  </a:lnTo>
                  <a:lnTo>
                    <a:pt x="178" y="94"/>
                  </a:lnTo>
                  <a:lnTo>
                    <a:pt x="184" y="94"/>
                  </a:lnTo>
                  <a:lnTo>
                    <a:pt x="188" y="94"/>
                  </a:lnTo>
                  <a:lnTo>
                    <a:pt x="190" y="92"/>
                  </a:lnTo>
                  <a:lnTo>
                    <a:pt x="194" y="92"/>
                  </a:lnTo>
                  <a:lnTo>
                    <a:pt x="194" y="94"/>
                  </a:lnTo>
                  <a:lnTo>
                    <a:pt x="190" y="98"/>
                  </a:lnTo>
                  <a:lnTo>
                    <a:pt x="184" y="98"/>
                  </a:lnTo>
                  <a:lnTo>
                    <a:pt x="178" y="96"/>
                  </a:lnTo>
                  <a:lnTo>
                    <a:pt x="176" y="94"/>
                  </a:lnTo>
                  <a:lnTo>
                    <a:pt x="172" y="90"/>
                  </a:lnTo>
                  <a:lnTo>
                    <a:pt x="170" y="84"/>
                  </a:lnTo>
                  <a:lnTo>
                    <a:pt x="166" y="80"/>
                  </a:lnTo>
                  <a:lnTo>
                    <a:pt x="164" y="78"/>
                  </a:lnTo>
                  <a:lnTo>
                    <a:pt x="156" y="76"/>
                  </a:lnTo>
                  <a:lnTo>
                    <a:pt x="146" y="76"/>
                  </a:lnTo>
                  <a:lnTo>
                    <a:pt x="128" y="76"/>
                  </a:lnTo>
                  <a:lnTo>
                    <a:pt x="126" y="78"/>
                  </a:lnTo>
                  <a:lnTo>
                    <a:pt x="124" y="80"/>
                  </a:lnTo>
                  <a:lnTo>
                    <a:pt x="124" y="82"/>
                  </a:lnTo>
                  <a:lnTo>
                    <a:pt x="126" y="86"/>
                  </a:lnTo>
                  <a:lnTo>
                    <a:pt x="114" y="94"/>
                  </a:lnTo>
                  <a:lnTo>
                    <a:pt x="112" y="92"/>
                  </a:lnTo>
                  <a:lnTo>
                    <a:pt x="114" y="90"/>
                  </a:lnTo>
                  <a:lnTo>
                    <a:pt x="116" y="86"/>
                  </a:lnTo>
                  <a:lnTo>
                    <a:pt x="112" y="82"/>
                  </a:lnTo>
                  <a:lnTo>
                    <a:pt x="110" y="82"/>
                  </a:lnTo>
                  <a:lnTo>
                    <a:pt x="110" y="78"/>
                  </a:lnTo>
                  <a:lnTo>
                    <a:pt x="110" y="76"/>
                  </a:lnTo>
                  <a:lnTo>
                    <a:pt x="108" y="76"/>
                  </a:lnTo>
                  <a:lnTo>
                    <a:pt x="108" y="80"/>
                  </a:lnTo>
                  <a:lnTo>
                    <a:pt x="96" y="76"/>
                  </a:lnTo>
                  <a:lnTo>
                    <a:pt x="96" y="80"/>
                  </a:lnTo>
                  <a:lnTo>
                    <a:pt x="68" y="80"/>
                  </a:lnTo>
                  <a:lnTo>
                    <a:pt x="64" y="76"/>
                  </a:lnTo>
                  <a:lnTo>
                    <a:pt x="58" y="76"/>
                  </a:lnTo>
                  <a:lnTo>
                    <a:pt x="56" y="64"/>
                  </a:lnTo>
                  <a:lnTo>
                    <a:pt x="54" y="60"/>
                  </a:lnTo>
                  <a:lnTo>
                    <a:pt x="50" y="56"/>
                  </a:lnTo>
                  <a:lnTo>
                    <a:pt x="42" y="54"/>
                  </a:lnTo>
                  <a:lnTo>
                    <a:pt x="28" y="50"/>
                  </a:lnTo>
                  <a:lnTo>
                    <a:pt x="0" y="48"/>
                  </a:lnTo>
                  <a:lnTo>
                    <a:pt x="0" y="52"/>
                  </a:lnTo>
                  <a:lnTo>
                    <a:pt x="22" y="54"/>
                  </a:lnTo>
                  <a:lnTo>
                    <a:pt x="20" y="64"/>
                  </a:lnTo>
                  <a:lnTo>
                    <a:pt x="0" y="58"/>
                  </a:lnTo>
                  <a:lnTo>
                    <a:pt x="0" y="66"/>
                  </a:lnTo>
                  <a:lnTo>
                    <a:pt x="16" y="66"/>
                  </a:lnTo>
                  <a:lnTo>
                    <a:pt x="20" y="70"/>
                  </a:lnTo>
                  <a:lnTo>
                    <a:pt x="22" y="70"/>
                  </a:lnTo>
                  <a:lnTo>
                    <a:pt x="24" y="68"/>
                  </a:lnTo>
                  <a:lnTo>
                    <a:pt x="28" y="68"/>
                  </a:lnTo>
                  <a:lnTo>
                    <a:pt x="28" y="66"/>
                  </a:lnTo>
                  <a:lnTo>
                    <a:pt x="30" y="68"/>
                  </a:lnTo>
                  <a:lnTo>
                    <a:pt x="34" y="74"/>
                  </a:lnTo>
                  <a:lnTo>
                    <a:pt x="12" y="76"/>
                  </a:lnTo>
                  <a:lnTo>
                    <a:pt x="14" y="80"/>
                  </a:lnTo>
                  <a:lnTo>
                    <a:pt x="14" y="84"/>
                  </a:lnTo>
                  <a:lnTo>
                    <a:pt x="6" y="84"/>
                  </a:lnTo>
                  <a:lnTo>
                    <a:pt x="24" y="86"/>
                  </a:lnTo>
                  <a:lnTo>
                    <a:pt x="24" y="84"/>
                  </a:lnTo>
                  <a:lnTo>
                    <a:pt x="26" y="84"/>
                  </a:lnTo>
                  <a:lnTo>
                    <a:pt x="26" y="86"/>
                  </a:lnTo>
                  <a:lnTo>
                    <a:pt x="26" y="88"/>
                  </a:lnTo>
                  <a:lnTo>
                    <a:pt x="32" y="88"/>
                  </a:lnTo>
                  <a:lnTo>
                    <a:pt x="36" y="86"/>
                  </a:lnTo>
                  <a:lnTo>
                    <a:pt x="38" y="90"/>
                  </a:lnTo>
                  <a:lnTo>
                    <a:pt x="24" y="90"/>
                  </a:lnTo>
                  <a:lnTo>
                    <a:pt x="12" y="88"/>
                  </a:lnTo>
                  <a:lnTo>
                    <a:pt x="16" y="100"/>
                  </a:lnTo>
                  <a:lnTo>
                    <a:pt x="18" y="104"/>
                  </a:lnTo>
                  <a:lnTo>
                    <a:pt x="24" y="106"/>
                  </a:lnTo>
                  <a:lnTo>
                    <a:pt x="34" y="106"/>
                  </a:lnTo>
                  <a:lnTo>
                    <a:pt x="36" y="106"/>
                  </a:lnTo>
                  <a:lnTo>
                    <a:pt x="32" y="108"/>
                  </a:lnTo>
                  <a:lnTo>
                    <a:pt x="24" y="110"/>
                  </a:lnTo>
                  <a:lnTo>
                    <a:pt x="22" y="110"/>
                  </a:lnTo>
                  <a:lnTo>
                    <a:pt x="24" y="112"/>
                  </a:lnTo>
                  <a:lnTo>
                    <a:pt x="34" y="116"/>
                  </a:lnTo>
                  <a:lnTo>
                    <a:pt x="36" y="114"/>
                  </a:lnTo>
                  <a:lnTo>
                    <a:pt x="38" y="114"/>
                  </a:lnTo>
                  <a:lnTo>
                    <a:pt x="42" y="110"/>
                  </a:lnTo>
                  <a:lnTo>
                    <a:pt x="50" y="110"/>
                  </a:lnTo>
                  <a:lnTo>
                    <a:pt x="56" y="110"/>
                  </a:lnTo>
                  <a:lnTo>
                    <a:pt x="56" y="114"/>
                  </a:lnTo>
                  <a:lnTo>
                    <a:pt x="38" y="118"/>
                  </a:lnTo>
                  <a:lnTo>
                    <a:pt x="42" y="132"/>
                  </a:lnTo>
                  <a:lnTo>
                    <a:pt x="46" y="132"/>
                  </a:lnTo>
                  <a:lnTo>
                    <a:pt x="44" y="134"/>
                  </a:lnTo>
                  <a:lnTo>
                    <a:pt x="44" y="136"/>
                  </a:lnTo>
                  <a:lnTo>
                    <a:pt x="42" y="134"/>
                  </a:lnTo>
                  <a:lnTo>
                    <a:pt x="44" y="138"/>
                  </a:lnTo>
                  <a:lnTo>
                    <a:pt x="62" y="138"/>
                  </a:lnTo>
                  <a:lnTo>
                    <a:pt x="64" y="134"/>
                  </a:lnTo>
                  <a:lnTo>
                    <a:pt x="66" y="134"/>
                  </a:lnTo>
                  <a:lnTo>
                    <a:pt x="68" y="136"/>
                  </a:lnTo>
                  <a:lnTo>
                    <a:pt x="72" y="138"/>
                  </a:lnTo>
                  <a:lnTo>
                    <a:pt x="76" y="138"/>
                  </a:lnTo>
                  <a:lnTo>
                    <a:pt x="80" y="136"/>
                  </a:lnTo>
                  <a:lnTo>
                    <a:pt x="80" y="134"/>
                  </a:lnTo>
                  <a:lnTo>
                    <a:pt x="82" y="130"/>
                  </a:lnTo>
                  <a:lnTo>
                    <a:pt x="84" y="130"/>
                  </a:lnTo>
                  <a:lnTo>
                    <a:pt x="88" y="128"/>
                  </a:lnTo>
                  <a:lnTo>
                    <a:pt x="92" y="128"/>
                  </a:lnTo>
                  <a:lnTo>
                    <a:pt x="94" y="128"/>
                  </a:lnTo>
                  <a:lnTo>
                    <a:pt x="94" y="126"/>
                  </a:lnTo>
                  <a:lnTo>
                    <a:pt x="94" y="122"/>
                  </a:lnTo>
                  <a:lnTo>
                    <a:pt x="94" y="120"/>
                  </a:lnTo>
                  <a:lnTo>
                    <a:pt x="94" y="118"/>
                  </a:lnTo>
                  <a:lnTo>
                    <a:pt x="96" y="118"/>
                  </a:lnTo>
                  <a:lnTo>
                    <a:pt x="96" y="120"/>
                  </a:lnTo>
                  <a:lnTo>
                    <a:pt x="96" y="124"/>
                  </a:lnTo>
                  <a:lnTo>
                    <a:pt x="100" y="124"/>
                  </a:lnTo>
                  <a:lnTo>
                    <a:pt x="108" y="118"/>
                  </a:lnTo>
                  <a:lnTo>
                    <a:pt x="118" y="116"/>
                  </a:lnTo>
                  <a:lnTo>
                    <a:pt x="116" y="118"/>
                  </a:lnTo>
                  <a:lnTo>
                    <a:pt x="118" y="120"/>
                  </a:lnTo>
                  <a:lnTo>
                    <a:pt x="118" y="122"/>
                  </a:lnTo>
                  <a:lnTo>
                    <a:pt x="116" y="124"/>
                  </a:lnTo>
                  <a:lnTo>
                    <a:pt x="110" y="124"/>
                  </a:lnTo>
                  <a:lnTo>
                    <a:pt x="102" y="126"/>
                  </a:lnTo>
                  <a:lnTo>
                    <a:pt x="102" y="132"/>
                  </a:lnTo>
                  <a:lnTo>
                    <a:pt x="100" y="132"/>
                  </a:lnTo>
                  <a:lnTo>
                    <a:pt x="100" y="134"/>
                  </a:lnTo>
                  <a:lnTo>
                    <a:pt x="100" y="138"/>
                  </a:lnTo>
                  <a:lnTo>
                    <a:pt x="114" y="136"/>
                  </a:lnTo>
                  <a:lnTo>
                    <a:pt x="122" y="136"/>
                  </a:lnTo>
                  <a:lnTo>
                    <a:pt x="132" y="134"/>
                  </a:lnTo>
                  <a:lnTo>
                    <a:pt x="140" y="128"/>
                  </a:lnTo>
                  <a:lnTo>
                    <a:pt x="138" y="140"/>
                  </a:lnTo>
                  <a:lnTo>
                    <a:pt x="140" y="144"/>
                  </a:lnTo>
                  <a:lnTo>
                    <a:pt x="142" y="146"/>
                  </a:lnTo>
                  <a:lnTo>
                    <a:pt x="150" y="146"/>
                  </a:lnTo>
                  <a:lnTo>
                    <a:pt x="160" y="146"/>
                  </a:lnTo>
                  <a:lnTo>
                    <a:pt x="158" y="150"/>
                  </a:lnTo>
                  <a:lnTo>
                    <a:pt x="158" y="154"/>
                  </a:lnTo>
                  <a:lnTo>
                    <a:pt x="156" y="154"/>
                  </a:lnTo>
                  <a:lnTo>
                    <a:pt x="154" y="156"/>
                  </a:lnTo>
                  <a:lnTo>
                    <a:pt x="154" y="158"/>
                  </a:lnTo>
                  <a:lnTo>
                    <a:pt x="146" y="158"/>
                  </a:lnTo>
                  <a:lnTo>
                    <a:pt x="134" y="156"/>
                  </a:lnTo>
                  <a:lnTo>
                    <a:pt x="134" y="152"/>
                  </a:lnTo>
                  <a:lnTo>
                    <a:pt x="132" y="148"/>
                  </a:lnTo>
                  <a:lnTo>
                    <a:pt x="130" y="148"/>
                  </a:lnTo>
                  <a:lnTo>
                    <a:pt x="126" y="148"/>
                  </a:lnTo>
                  <a:lnTo>
                    <a:pt x="122" y="142"/>
                  </a:lnTo>
                  <a:lnTo>
                    <a:pt x="114" y="142"/>
                  </a:lnTo>
                  <a:lnTo>
                    <a:pt x="108" y="142"/>
                  </a:lnTo>
                  <a:lnTo>
                    <a:pt x="96" y="144"/>
                  </a:lnTo>
                  <a:lnTo>
                    <a:pt x="98" y="152"/>
                  </a:lnTo>
                  <a:lnTo>
                    <a:pt x="102" y="154"/>
                  </a:lnTo>
                  <a:lnTo>
                    <a:pt x="104" y="154"/>
                  </a:lnTo>
                  <a:lnTo>
                    <a:pt x="104" y="152"/>
                  </a:lnTo>
                  <a:lnTo>
                    <a:pt x="106" y="158"/>
                  </a:lnTo>
                  <a:lnTo>
                    <a:pt x="88" y="164"/>
                  </a:lnTo>
                  <a:lnTo>
                    <a:pt x="80" y="168"/>
                  </a:lnTo>
                  <a:lnTo>
                    <a:pt x="78" y="170"/>
                  </a:lnTo>
                  <a:lnTo>
                    <a:pt x="78" y="176"/>
                  </a:lnTo>
                  <a:lnTo>
                    <a:pt x="80" y="182"/>
                  </a:lnTo>
                  <a:lnTo>
                    <a:pt x="82" y="182"/>
                  </a:lnTo>
                  <a:lnTo>
                    <a:pt x="84" y="180"/>
                  </a:lnTo>
                  <a:lnTo>
                    <a:pt x="88" y="180"/>
                  </a:lnTo>
                  <a:lnTo>
                    <a:pt x="90" y="182"/>
                  </a:lnTo>
                  <a:lnTo>
                    <a:pt x="94" y="184"/>
                  </a:lnTo>
                  <a:lnTo>
                    <a:pt x="100" y="182"/>
                  </a:lnTo>
                  <a:lnTo>
                    <a:pt x="98" y="180"/>
                  </a:lnTo>
                  <a:lnTo>
                    <a:pt x="104" y="178"/>
                  </a:lnTo>
                  <a:lnTo>
                    <a:pt x="106" y="180"/>
                  </a:lnTo>
                  <a:lnTo>
                    <a:pt x="110" y="182"/>
                  </a:lnTo>
                  <a:lnTo>
                    <a:pt x="110" y="178"/>
                  </a:lnTo>
                  <a:lnTo>
                    <a:pt x="112" y="178"/>
                  </a:lnTo>
                  <a:lnTo>
                    <a:pt x="112" y="182"/>
                  </a:lnTo>
                  <a:lnTo>
                    <a:pt x="132" y="186"/>
                  </a:lnTo>
                  <a:lnTo>
                    <a:pt x="136" y="184"/>
                  </a:lnTo>
                  <a:lnTo>
                    <a:pt x="138" y="182"/>
                  </a:lnTo>
                  <a:lnTo>
                    <a:pt x="134" y="174"/>
                  </a:lnTo>
                  <a:lnTo>
                    <a:pt x="138" y="174"/>
                  </a:lnTo>
                  <a:lnTo>
                    <a:pt x="142" y="176"/>
                  </a:lnTo>
                  <a:lnTo>
                    <a:pt x="146" y="172"/>
                  </a:lnTo>
                  <a:lnTo>
                    <a:pt x="148" y="168"/>
                  </a:lnTo>
                  <a:lnTo>
                    <a:pt x="148" y="180"/>
                  </a:lnTo>
                  <a:lnTo>
                    <a:pt x="172" y="178"/>
                  </a:lnTo>
                  <a:lnTo>
                    <a:pt x="172" y="172"/>
                  </a:lnTo>
                  <a:lnTo>
                    <a:pt x="174" y="170"/>
                  </a:lnTo>
                  <a:lnTo>
                    <a:pt x="176" y="170"/>
                  </a:lnTo>
                  <a:lnTo>
                    <a:pt x="178" y="178"/>
                  </a:lnTo>
                  <a:lnTo>
                    <a:pt x="180" y="176"/>
                  </a:lnTo>
                  <a:lnTo>
                    <a:pt x="180" y="174"/>
                  </a:lnTo>
                  <a:lnTo>
                    <a:pt x="184" y="174"/>
                  </a:lnTo>
                  <a:lnTo>
                    <a:pt x="188" y="176"/>
                  </a:lnTo>
                  <a:lnTo>
                    <a:pt x="188" y="188"/>
                  </a:lnTo>
                  <a:lnTo>
                    <a:pt x="206" y="176"/>
                  </a:lnTo>
                  <a:lnTo>
                    <a:pt x="210" y="178"/>
                  </a:lnTo>
                  <a:lnTo>
                    <a:pt x="212" y="180"/>
                  </a:lnTo>
                  <a:lnTo>
                    <a:pt x="214" y="180"/>
                  </a:lnTo>
                  <a:lnTo>
                    <a:pt x="218" y="174"/>
                  </a:lnTo>
                  <a:lnTo>
                    <a:pt x="224" y="170"/>
                  </a:lnTo>
                  <a:lnTo>
                    <a:pt x="226" y="170"/>
                  </a:lnTo>
                  <a:lnTo>
                    <a:pt x="226" y="168"/>
                  </a:lnTo>
                  <a:lnTo>
                    <a:pt x="224" y="166"/>
                  </a:lnTo>
                  <a:lnTo>
                    <a:pt x="216" y="166"/>
                  </a:lnTo>
                  <a:lnTo>
                    <a:pt x="212" y="162"/>
                  </a:lnTo>
                  <a:lnTo>
                    <a:pt x="210" y="158"/>
                  </a:lnTo>
                  <a:lnTo>
                    <a:pt x="196" y="154"/>
                  </a:lnTo>
                  <a:lnTo>
                    <a:pt x="226" y="152"/>
                  </a:lnTo>
                  <a:lnTo>
                    <a:pt x="224" y="140"/>
                  </a:lnTo>
                  <a:lnTo>
                    <a:pt x="236" y="142"/>
                  </a:lnTo>
                  <a:lnTo>
                    <a:pt x="244" y="142"/>
                  </a:lnTo>
                  <a:lnTo>
                    <a:pt x="250" y="140"/>
                  </a:lnTo>
                  <a:lnTo>
                    <a:pt x="252" y="136"/>
                  </a:lnTo>
                  <a:lnTo>
                    <a:pt x="250" y="136"/>
                  </a:lnTo>
                  <a:lnTo>
                    <a:pt x="248" y="136"/>
                  </a:lnTo>
                  <a:lnTo>
                    <a:pt x="248" y="134"/>
                  </a:lnTo>
                  <a:lnTo>
                    <a:pt x="254" y="134"/>
                  </a:lnTo>
                  <a:lnTo>
                    <a:pt x="260" y="134"/>
                  </a:lnTo>
                  <a:lnTo>
                    <a:pt x="258" y="132"/>
                  </a:lnTo>
                  <a:lnTo>
                    <a:pt x="256" y="130"/>
                  </a:lnTo>
                  <a:lnTo>
                    <a:pt x="254" y="128"/>
                  </a:lnTo>
                  <a:lnTo>
                    <a:pt x="260" y="128"/>
                  </a:lnTo>
                  <a:lnTo>
                    <a:pt x="268" y="128"/>
                  </a:lnTo>
                  <a:lnTo>
                    <a:pt x="268" y="126"/>
                  </a:lnTo>
                  <a:lnTo>
                    <a:pt x="272" y="124"/>
                  </a:lnTo>
                  <a:lnTo>
                    <a:pt x="270" y="122"/>
                  </a:lnTo>
                  <a:lnTo>
                    <a:pt x="270" y="118"/>
                  </a:lnTo>
                  <a:lnTo>
                    <a:pt x="266" y="118"/>
                  </a:lnTo>
                  <a:lnTo>
                    <a:pt x="264" y="118"/>
                  </a:lnTo>
                  <a:lnTo>
                    <a:pt x="262" y="120"/>
                  </a:lnTo>
                  <a:lnTo>
                    <a:pt x="260" y="120"/>
                  </a:lnTo>
                  <a:lnTo>
                    <a:pt x="260" y="116"/>
                  </a:lnTo>
                  <a:lnTo>
                    <a:pt x="252" y="114"/>
                  </a:lnTo>
                  <a:lnTo>
                    <a:pt x="246" y="114"/>
                  </a:lnTo>
                  <a:lnTo>
                    <a:pt x="238" y="116"/>
                  </a:lnTo>
                  <a:lnTo>
                    <a:pt x="228" y="122"/>
                  </a:lnTo>
                  <a:lnTo>
                    <a:pt x="228" y="118"/>
                  </a:lnTo>
                  <a:lnTo>
                    <a:pt x="232" y="118"/>
                  </a:lnTo>
                  <a:lnTo>
                    <a:pt x="232" y="114"/>
                  </a:lnTo>
                  <a:lnTo>
                    <a:pt x="226" y="110"/>
                  </a:lnTo>
                  <a:lnTo>
                    <a:pt x="244" y="112"/>
                  </a:lnTo>
                  <a:lnTo>
                    <a:pt x="252" y="112"/>
                  </a:lnTo>
                  <a:lnTo>
                    <a:pt x="254" y="110"/>
                  </a:lnTo>
                  <a:lnTo>
                    <a:pt x="250" y="108"/>
                  </a:lnTo>
                  <a:lnTo>
                    <a:pt x="242" y="106"/>
                  </a:lnTo>
                  <a:lnTo>
                    <a:pt x="248" y="106"/>
                  </a:lnTo>
                  <a:lnTo>
                    <a:pt x="260" y="106"/>
                  </a:lnTo>
                  <a:lnTo>
                    <a:pt x="258" y="102"/>
                  </a:lnTo>
                  <a:lnTo>
                    <a:pt x="248" y="100"/>
                  </a:lnTo>
                  <a:lnTo>
                    <a:pt x="236" y="100"/>
                  </a:lnTo>
                  <a:lnTo>
                    <a:pt x="236" y="96"/>
                  </a:lnTo>
                  <a:lnTo>
                    <a:pt x="240" y="96"/>
                  </a:lnTo>
                  <a:lnTo>
                    <a:pt x="242" y="98"/>
                  </a:lnTo>
                  <a:lnTo>
                    <a:pt x="244" y="98"/>
                  </a:lnTo>
                  <a:lnTo>
                    <a:pt x="246" y="98"/>
                  </a:lnTo>
                  <a:lnTo>
                    <a:pt x="248" y="96"/>
                  </a:lnTo>
                  <a:lnTo>
                    <a:pt x="248" y="94"/>
                  </a:lnTo>
                  <a:lnTo>
                    <a:pt x="250" y="94"/>
                  </a:lnTo>
                  <a:lnTo>
                    <a:pt x="254" y="98"/>
                  </a:lnTo>
                  <a:lnTo>
                    <a:pt x="260" y="102"/>
                  </a:lnTo>
                  <a:lnTo>
                    <a:pt x="262" y="102"/>
                  </a:lnTo>
                  <a:lnTo>
                    <a:pt x="262" y="98"/>
                  </a:lnTo>
                  <a:lnTo>
                    <a:pt x="280" y="98"/>
                  </a:lnTo>
                  <a:lnTo>
                    <a:pt x="286" y="100"/>
                  </a:lnTo>
                  <a:lnTo>
                    <a:pt x="292" y="100"/>
                  </a:lnTo>
                  <a:lnTo>
                    <a:pt x="296" y="98"/>
                  </a:lnTo>
                  <a:lnTo>
                    <a:pt x="296" y="96"/>
                  </a:lnTo>
                  <a:lnTo>
                    <a:pt x="294" y="92"/>
                  </a:lnTo>
                  <a:lnTo>
                    <a:pt x="308" y="88"/>
                  </a:lnTo>
                  <a:lnTo>
                    <a:pt x="310" y="88"/>
                  </a:lnTo>
                  <a:lnTo>
                    <a:pt x="312" y="86"/>
                  </a:lnTo>
                  <a:lnTo>
                    <a:pt x="304" y="84"/>
                  </a:lnTo>
                  <a:lnTo>
                    <a:pt x="306" y="82"/>
                  </a:lnTo>
                  <a:lnTo>
                    <a:pt x="308" y="82"/>
                  </a:lnTo>
                  <a:lnTo>
                    <a:pt x="306" y="82"/>
                  </a:lnTo>
                  <a:lnTo>
                    <a:pt x="314" y="82"/>
                  </a:lnTo>
                  <a:lnTo>
                    <a:pt x="318" y="82"/>
                  </a:lnTo>
                  <a:lnTo>
                    <a:pt x="326" y="78"/>
                  </a:lnTo>
                  <a:lnTo>
                    <a:pt x="326" y="76"/>
                  </a:lnTo>
                  <a:lnTo>
                    <a:pt x="326" y="72"/>
                  </a:lnTo>
                  <a:lnTo>
                    <a:pt x="332" y="78"/>
                  </a:lnTo>
                  <a:lnTo>
                    <a:pt x="344" y="70"/>
                  </a:lnTo>
                  <a:lnTo>
                    <a:pt x="354" y="62"/>
                  </a:lnTo>
                  <a:lnTo>
                    <a:pt x="364" y="60"/>
                  </a:lnTo>
                  <a:lnTo>
                    <a:pt x="374" y="60"/>
                  </a:lnTo>
                  <a:lnTo>
                    <a:pt x="384" y="58"/>
                  </a:lnTo>
                  <a:lnTo>
                    <a:pt x="392" y="56"/>
                  </a:lnTo>
                  <a:lnTo>
                    <a:pt x="396" y="54"/>
                  </a:lnTo>
                  <a:lnTo>
                    <a:pt x="396" y="50"/>
                  </a:lnTo>
                  <a:lnTo>
                    <a:pt x="396" y="46"/>
                  </a:lnTo>
                  <a:lnTo>
                    <a:pt x="392" y="44"/>
                  </a:lnTo>
                  <a:lnTo>
                    <a:pt x="402" y="40"/>
                  </a:lnTo>
                  <a:lnTo>
                    <a:pt x="414" y="38"/>
                  </a:lnTo>
                  <a:lnTo>
                    <a:pt x="420" y="36"/>
                  </a:lnTo>
                  <a:lnTo>
                    <a:pt x="420" y="32"/>
                  </a:lnTo>
                  <a:lnTo>
                    <a:pt x="424" y="30"/>
                  </a:lnTo>
                  <a:lnTo>
                    <a:pt x="430" y="30"/>
                  </a:lnTo>
                  <a:lnTo>
                    <a:pt x="430" y="28"/>
                  </a:lnTo>
                  <a:lnTo>
                    <a:pt x="432" y="28"/>
                  </a:lnTo>
                  <a:lnTo>
                    <a:pt x="434" y="26"/>
                  </a:lnTo>
                  <a:lnTo>
                    <a:pt x="432" y="24"/>
                  </a:lnTo>
                  <a:lnTo>
                    <a:pt x="432" y="22"/>
                  </a:lnTo>
                  <a:lnTo>
                    <a:pt x="420" y="22"/>
                  </a:lnTo>
                  <a:lnTo>
                    <a:pt x="418" y="20"/>
                  </a:lnTo>
                  <a:lnTo>
                    <a:pt x="416" y="18"/>
                  </a:lnTo>
                  <a:lnTo>
                    <a:pt x="414" y="20"/>
                  </a:lnTo>
                  <a:lnTo>
                    <a:pt x="410" y="20"/>
                  </a:lnTo>
                  <a:lnTo>
                    <a:pt x="408" y="14"/>
                  </a:lnTo>
                  <a:lnTo>
                    <a:pt x="402" y="10"/>
                  </a:lnTo>
                  <a:lnTo>
                    <a:pt x="394" y="10"/>
                  </a:lnTo>
                  <a:lnTo>
                    <a:pt x="376" y="8"/>
                  </a:lnTo>
                  <a:lnTo>
                    <a:pt x="372" y="8"/>
                  </a:lnTo>
                  <a:lnTo>
                    <a:pt x="370" y="6"/>
                  </a:lnTo>
                  <a:lnTo>
                    <a:pt x="368" y="6"/>
                  </a:lnTo>
                  <a:lnTo>
                    <a:pt x="366" y="12"/>
                  </a:lnTo>
                  <a:lnTo>
                    <a:pt x="348" y="22"/>
                  </a:lnTo>
                  <a:lnTo>
                    <a:pt x="346" y="22"/>
                  </a:lnTo>
                  <a:lnTo>
                    <a:pt x="346" y="20"/>
                  </a:lnTo>
                  <a:lnTo>
                    <a:pt x="344" y="20"/>
                  </a:lnTo>
                  <a:lnTo>
                    <a:pt x="358" y="12"/>
                  </a:lnTo>
                  <a:lnTo>
                    <a:pt x="358" y="8"/>
                  </a:lnTo>
                  <a:lnTo>
                    <a:pt x="358" y="6"/>
                  </a:lnTo>
                  <a:lnTo>
                    <a:pt x="356" y="4"/>
                  </a:lnTo>
                  <a:lnTo>
                    <a:pt x="350" y="4"/>
                  </a:lnTo>
                  <a:lnTo>
                    <a:pt x="346" y="4"/>
                  </a:lnTo>
                  <a:lnTo>
                    <a:pt x="334" y="6"/>
                  </a:lnTo>
                  <a:lnTo>
                    <a:pt x="328" y="4"/>
                  </a:lnTo>
                  <a:lnTo>
                    <a:pt x="322" y="2"/>
                  </a:lnTo>
                  <a:lnTo>
                    <a:pt x="316" y="0"/>
                  </a:lnTo>
                  <a:lnTo>
                    <a:pt x="310" y="0"/>
                  </a:lnTo>
                  <a:lnTo>
                    <a:pt x="306" y="4"/>
                  </a:lnTo>
                  <a:lnTo>
                    <a:pt x="302" y="6"/>
                  </a:lnTo>
                  <a:lnTo>
                    <a:pt x="304" y="10"/>
                  </a:lnTo>
                  <a:lnTo>
                    <a:pt x="300" y="10"/>
                  </a:lnTo>
                  <a:lnTo>
                    <a:pt x="298" y="8"/>
                  </a:lnTo>
                  <a:lnTo>
                    <a:pt x="294" y="8"/>
                  </a:lnTo>
                  <a:lnTo>
                    <a:pt x="288" y="12"/>
                  </a:lnTo>
                  <a:lnTo>
                    <a:pt x="282" y="16"/>
                  </a:lnTo>
                  <a:lnTo>
                    <a:pt x="280" y="16"/>
                  </a:lnTo>
                  <a:lnTo>
                    <a:pt x="278" y="14"/>
                  </a:lnTo>
                  <a:lnTo>
                    <a:pt x="276" y="12"/>
                  </a:lnTo>
                  <a:lnTo>
                    <a:pt x="276" y="10"/>
                  </a:lnTo>
                  <a:lnTo>
                    <a:pt x="242" y="10"/>
                  </a:lnTo>
                  <a:lnTo>
                    <a:pt x="242" y="12"/>
                  </a:lnTo>
                  <a:lnTo>
                    <a:pt x="240" y="12"/>
                  </a:lnTo>
                  <a:lnTo>
                    <a:pt x="238" y="12"/>
                  </a:lnTo>
                  <a:lnTo>
                    <a:pt x="238" y="10"/>
                  </a:lnTo>
                  <a:lnTo>
                    <a:pt x="236" y="10"/>
                  </a:lnTo>
                  <a:lnTo>
                    <a:pt x="232" y="12"/>
                  </a:lnTo>
                  <a:lnTo>
                    <a:pt x="230" y="14"/>
                  </a:lnTo>
                  <a:lnTo>
                    <a:pt x="230" y="16"/>
                  </a:lnTo>
                  <a:lnTo>
                    <a:pt x="232" y="16"/>
                  </a:lnTo>
                  <a:lnTo>
                    <a:pt x="232" y="20"/>
                  </a:lnTo>
                  <a:lnTo>
                    <a:pt x="240" y="20"/>
                  </a:lnTo>
                  <a:lnTo>
                    <a:pt x="242" y="24"/>
                  </a:lnTo>
                  <a:lnTo>
                    <a:pt x="236" y="22"/>
                  </a:lnTo>
                  <a:lnTo>
                    <a:pt x="230" y="22"/>
                  </a:lnTo>
                  <a:lnTo>
                    <a:pt x="230" y="18"/>
                  </a:lnTo>
                  <a:lnTo>
                    <a:pt x="224" y="18"/>
                  </a:lnTo>
                  <a:lnTo>
                    <a:pt x="214" y="20"/>
                  </a:lnTo>
                  <a:lnTo>
                    <a:pt x="214" y="16"/>
                  </a:lnTo>
                  <a:lnTo>
                    <a:pt x="212" y="16"/>
                  </a:lnTo>
                  <a:lnTo>
                    <a:pt x="208" y="26"/>
                  </a:lnTo>
                  <a:lnTo>
                    <a:pt x="200" y="26"/>
                  </a:lnTo>
                  <a:lnTo>
                    <a:pt x="202" y="24"/>
                  </a:lnTo>
                  <a:lnTo>
                    <a:pt x="200" y="24"/>
                  </a:lnTo>
                  <a:lnTo>
                    <a:pt x="194" y="22"/>
                  </a:lnTo>
                  <a:lnTo>
                    <a:pt x="194" y="28"/>
                  </a:lnTo>
                  <a:lnTo>
                    <a:pt x="174" y="22"/>
                  </a:lnTo>
                  <a:lnTo>
                    <a:pt x="176" y="36"/>
                  </a:lnTo>
                  <a:lnTo>
                    <a:pt x="172" y="34"/>
                  </a:lnTo>
                  <a:lnTo>
                    <a:pt x="170" y="34"/>
                  </a:lnTo>
                  <a:lnTo>
                    <a:pt x="170" y="38"/>
                  </a:lnTo>
                  <a:lnTo>
                    <a:pt x="164" y="32"/>
                  </a:lnTo>
                  <a:lnTo>
                    <a:pt x="160" y="28"/>
                  </a:lnTo>
                  <a:lnTo>
                    <a:pt x="156" y="26"/>
                  </a:lnTo>
                  <a:lnTo>
                    <a:pt x="152" y="26"/>
                  </a:lnTo>
                  <a:lnTo>
                    <a:pt x="144" y="26"/>
                  </a:lnTo>
                  <a:lnTo>
                    <a:pt x="138" y="22"/>
                  </a:lnTo>
                  <a:lnTo>
                    <a:pt x="132" y="18"/>
                  </a:lnTo>
                  <a:lnTo>
                    <a:pt x="124" y="18"/>
                  </a:lnTo>
                  <a:lnTo>
                    <a:pt x="124" y="22"/>
                  </a:lnTo>
                  <a:lnTo>
                    <a:pt x="126" y="22"/>
                  </a:lnTo>
                  <a:lnTo>
                    <a:pt x="126" y="24"/>
                  </a:lnTo>
                  <a:lnTo>
                    <a:pt x="128" y="28"/>
                  </a:lnTo>
                  <a:lnTo>
                    <a:pt x="106" y="28"/>
                  </a:lnTo>
                  <a:lnTo>
                    <a:pt x="108" y="30"/>
                  </a:lnTo>
                  <a:lnTo>
                    <a:pt x="108" y="36"/>
                  </a:lnTo>
                  <a:lnTo>
                    <a:pt x="110" y="36"/>
                  </a:lnTo>
                  <a:lnTo>
                    <a:pt x="112" y="34"/>
                  </a:lnTo>
                  <a:lnTo>
                    <a:pt x="114" y="34"/>
                  </a:lnTo>
                  <a:lnTo>
                    <a:pt x="118" y="38"/>
                  </a:lnTo>
                  <a:lnTo>
                    <a:pt x="128" y="36"/>
                  </a:lnTo>
                  <a:lnTo>
                    <a:pt x="140" y="36"/>
                  </a:lnTo>
                  <a:lnTo>
                    <a:pt x="134" y="46"/>
                  </a:lnTo>
                  <a:lnTo>
                    <a:pt x="132" y="38"/>
                  </a:lnTo>
                  <a:lnTo>
                    <a:pt x="128" y="42"/>
                  </a:lnTo>
                  <a:lnTo>
                    <a:pt x="124" y="42"/>
                  </a:lnTo>
                  <a:lnTo>
                    <a:pt x="118" y="40"/>
                  </a:lnTo>
                  <a:lnTo>
                    <a:pt x="112" y="38"/>
                  </a:lnTo>
                  <a:lnTo>
                    <a:pt x="110" y="38"/>
                  </a:lnTo>
                  <a:lnTo>
                    <a:pt x="110" y="40"/>
                  </a:lnTo>
                  <a:lnTo>
                    <a:pt x="112" y="42"/>
                  </a:lnTo>
                  <a:lnTo>
                    <a:pt x="110" y="44"/>
                  </a:lnTo>
                  <a:lnTo>
                    <a:pt x="102" y="36"/>
                  </a:lnTo>
                  <a:lnTo>
                    <a:pt x="96" y="34"/>
                  </a:lnTo>
                  <a:lnTo>
                    <a:pt x="88" y="36"/>
                  </a:lnTo>
                  <a:lnTo>
                    <a:pt x="84" y="42"/>
                  </a:lnTo>
                  <a:lnTo>
                    <a:pt x="82" y="44"/>
                  </a:lnTo>
                  <a:lnTo>
                    <a:pt x="80" y="46"/>
                  </a:lnTo>
                  <a:lnTo>
                    <a:pt x="72" y="44"/>
                  </a:lnTo>
                  <a:lnTo>
                    <a:pt x="66" y="42"/>
                  </a:lnTo>
                  <a:lnTo>
                    <a:pt x="58" y="42"/>
                  </a:lnTo>
                  <a:lnTo>
                    <a:pt x="52" y="44"/>
                  </a:lnTo>
                  <a:lnTo>
                    <a:pt x="52" y="48"/>
                  </a:lnTo>
                  <a:lnTo>
                    <a:pt x="70" y="46"/>
                  </a:lnTo>
                  <a:lnTo>
                    <a:pt x="58" y="52"/>
                  </a:lnTo>
                  <a:lnTo>
                    <a:pt x="60" y="52"/>
                  </a:lnTo>
                  <a:lnTo>
                    <a:pt x="62" y="52"/>
                  </a:lnTo>
                  <a:lnTo>
                    <a:pt x="86" y="50"/>
                  </a:lnTo>
                  <a:lnTo>
                    <a:pt x="62" y="56"/>
                  </a:lnTo>
                  <a:lnTo>
                    <a:pt x="60" y="62"/>
                  </a:lnTo>
                  <a:lnTo>
                    <a:pt x="76" y="58"/>
                  </a:lnTo>
                  <a:lnTo>
                    <a:pt x="94" y="54"/>
                  </a:lnTo>
                  <a:lnTo>
                    <a:pt x="90" y="58"/>
                  </a:lnTo>
                  <a:lnTo>
                    <a:pt x="82" y="58"/>
                  </a:lnTo>
                  <a:lnTo>
                    <a:pt x="74" y="60"/>
                  </a:lnTo>
                  <a:lnTo>
                    <a:pt x="68" y="64"/>
                  </a:lnTo>
                  <a:lnTo>
                    <a:pt x="66" y="68"/>
                  </a:lnTo>
                  <a:lnTo>
                    <a:pt x="84" y="66"/>
                  </a:lnTo>
                  <a:lnTo>
                    <a:pt x="104" y="66"/>
                  </a:lnTo>
                  <a:lnTo>
                    <a:pt x="106" y="68"/>
                  </a:lnTo>
                  <a:lnTo>
                    <a:pt x="108" y="70"/>
                  </a:lnTo>
                  <a:lnTo>
                    <a:pt x="112" y="70"/>
                  </a:lnTo>
                  <a:lnTo>
                    <a:pt x="116" y="66"/>
                  </a:lnTo>
                  <a:lnTo>
                    <a:pt x="118" y="64"/>
                  </a:lnTo>
                  <a:lnTo>
                    <a:pt x="120" y="64"/>
                  </a:lnTo>
                  <a:lnTo>
                    <a:pt x="120" y="72"/>
                  </a:lnTo>
                  <a:lnTo>
                    <a:pt x="136" y="74"/>
                  </a:lnTo>
                  <a:lnTo>
                    <a:pt x="138" y="74"/>
                  </a:lnTo>
                  <a:lnTo>
                    <a:pt x="140" y="68"/>
                  </a:lnTo>
                  <a:lnTo>
                    <a:pt x="144" y="68"/>
                  </a:lnTo>
                  <a:lnTo>
                    <a:pt x="144" y="64"/>
                  </a:lnTo>
                  <a:lnTo>
                    <a:pt x="144" y="62"/>
                  </a:lnTo>
                  <a:lnTo>
                    <a:pt x="146" y="64"/>
                  </a:lnTo>
                  <a:lnTo>
                    <a:pt x="148" y="66"/>
                  </a:lnTo>
                  <a:lnTo>
                    <a:pt x="148" y="68"/>
                  </a:lnTo>
                  <a:lnTo>
                    <a:pt x="154" y="68"/>
                  </a:lnTo>
                  <a:lnTo>
                    <a:pt x="160" y="68"/>
                  </a:lnTo>
                  <a:lnTo>
                    <a:pt x="172" y="64"/>
                  </a:lnTo>
                  <a:lnTo>
                    <a:pt x="190" y="62"/>
                  </a:lnTo>
                  <a:lnTo>
                    <a:pt x="208" y="62"/>
                  </a:lnTo>
                  <a:lnTo>
                    <a:pt x="222" y="58"/>
                  </a:lnTo>
                  <a:lnTo>
                    <a:pt x="238" y="54"/>
                  </a:lnTo>
                  <a:lnTo>
                    <a:pt x="236" y="56"/>
                  </a:lnTo>
                  <a:lnTo>
                    <a:pt x="232" y="58"/>
                  </a:lnTo>
                  <a:lnTo>
                    <a:pt x="230" y="60"/>
                  </a:lnTo>
                  <a:lnTo>
                    <a:pt x="238" y="60"/>
                  </a:lnTo>
                  <a:lnTo>
                    <a:pt x="244" y="60"/>
                  </a:lnTo>
                  <a:lnTo>
                    <a:pt x="230" y="62"/>
                  </a:lnTo>
                  <a:lnTo>
                    <a:pt x="214" y="66"/>
                  </a:lnTo>
                  <a:lnTo>
                    <a:pt x="212" y="70"/>
                  </a:lnTo>
                  <a:lnTo>
                    <a:pt x="226" y="70"/>
                  </a:lnTo>
                  <a:lnTo>
                    <a:pt x="232" y="68"/>
                  </a:lnTo>
                  <a:lnTo>
                    <a:pt x="230" y="70"/>
                  </a:lnTo>
                  <a:lnTo>
                    <a:pt x="226" y="74"/>
                  </a:lnTo>
                  <a:lnTo>
                    <a:pt x="218" y="74"/>
                  </a:lnTo>
                  <a:lnTo>
                    <a:pt x="210" y="74"/>
                  </a:lnTo>
                  <a:lnTo>
                    <a:pt x="198" y="74"/>
                  </a:lnTo>
                  <a:close/>
                </a:path>
              </a:pathLst>
            </a:custGeom>
            <a:solidFill>
              <a:srgbClr val="B7BCBE"/>
            </a:solidFill>
            <a:ln w="3175" cmpd="sng">
              <a:solidFill>
                <a:schemeClr val="bg1"/>
              </a:solidFill>
              <a:prstDash val="solid"/>
              <a:round/>
            </a:ln>
          </p:spPr>
          <p:txBody>
            <a:bodyPr/>
            <a:lstStyle/>
            <a:p>
              <a:endParaRPr lang="en-GB"/>
            </a:p>
          </p:txBody>
        </p:sp>
        <p:sp>
          <p:nvSpPr>
            <p:cNvPr id="343" name="Freeform 628"/>
            <p:cNvSpPr/>
            <p:nvPr/>
          </p:nvSpPr>
          <p:spPr bwMode="auto">
            <a:xfrm>
              <a:off x="4823382" y="1945552"/>
              <a:ext cx="1060610" cy="784844"/>
            </a:xfrm>
            <a:custGeom>
              <a:gdLst>
                <a:gd name="T0" fmla="*/ 358 w 362"/>
                <a:gd name="T1" fmla="*/ 184 h 274"/>
                <a:gd name="T2" fmla="*/ 350 w 362"/>
                <a:gd name="T3" fmla="*/ 164 h 274"/>
                <a:gd name="T4" fmla="*/ 342 w 362"/>
                <a:gd name="T5" fmla="*/ 162 h 274"/>
                <a:gd name="T6" fmla="*/ 320 w 362"/>
                <a:gd name="T7" fmla="*/ 164 h 274"/>
                <a:gd name="T8" fmla="*/ 312 w 362"/>
                <a:gd name="T9" fmla="*/ 156 h 274"/>
                <a:gd name="T10" fmla="*/ 304 w 362"/>
                <a:gd name="T11" fmla="*/ 150 h 274"/>
                <a:gd name="T12" fmla="*/ 290 w 362"/>
                <a:gd name="T13" fmla="*/ 146 h 274"/>
                <a:gd name="T14" fmla="*/ 276 w 362"/>
                <a:gd name="T15" fmla="*/ 128 h 274"/>
                <a:gd name="T16" fmla="*/ 280 w 362"/>
                <a:gd name="T17" fmla="*/ 110 h 274"/>
                <a:gd name="T18" fmla="*/ 276 w 362"/>
                <a:gd name="T19" fmla="*/ 102 h 274"/>
                <a:gd name="T20" fmla="*/ 272 w 362"/>
                <a:gd name="T21" fmla="*/ 88 h 274"/>
                <a:gd name="T22" fmla="*/ 264 w 362"/>
                <a:gd name="T23" fmla="*/ 86 h 274"/>
                <a:gd name="T24" fmla="*/ 260 w 362"/>
                <a:gd name="T25" fmla="*/ 80 h 274"/>
                <a:gd name="T26" fmla="*/ 244 w 362"/>
                <a:gd name="T27" fmla="*/ 74 h 274"/>
                <a:gd name="T28" fmla="*/ 232 w 362"/>
                <a:gd name="T29" fmla="*/ 72 h 274"/>
                <a:gd name="T30" fmla="*/ 220 w 362"/>
                <a:gd name="T31" fmla="*/ 62 h 274"/>
                <a:gd name="T32" fmla="*/ 204 w 362"/>
                <a:gd name="T33" fmla="*/ 70 h 274"/>
                <a:gd name="T34" fmla="*/ 200 w 362"/>
                <a:gd name="T35" fmla="*/ 46 h 274"/>
                <a:gd name="T36" fmla="*/ 174 w 362"/>
                <a:gd name="T37" fmla="*/ 36 h 274"/>
                <a:gd name="T38" fmla="*/ 152 w 362"/>
                <a:gd name="T39" fmla="*/ 2 h 274"/>
                <a:gd name="T40" fmla="*/ 110 w 362"/>
                <a:gd name="T41" fmla="*/ 8 h 274"/>
                <a:gd name="T42" fmla="*/ 68 w 362"/>
                <a:gd name="T43" fmla="*/ 20 h 274"/>
                <a:gd name="T44" fmla="*/ 58 w 362"/>
                <a:gd name="T45" fmla="*/ 34 h 274"/>
                <a:gd name="T46" fmla="*/ 66 w 362"/>
                <a:gd name="T47" fmla="*/ 40 h 274"/>
                <a:gd name="T48" fmla="*/ 62 w 362"/>
                <a:gd name="T49" fmla="*/ 50 h 274"/>
                <a:gd name="T50" fmla="*/ 60 w 362"/>
                <a:gd name="T51" fmla="*/ 64 h 274"/>
                <a:gd name="T52" fmla="*/ 48 w 362"/>
                <a:gd name="T53" fmla="*/ 50 h 274"/>
                <a:gd name="T54" fmla="*/ 72 w 362"/>
                <a:gd name="T55" fmla="*/ 2 h 274"/>
                <a:gd name="T56" fmla="*/ 12 w 362"/>
                <a:gd name="T57" fmla="*/ 24 h 274"/>
                <a:gd name="T58" fmla="*/ 6 w 362"/>
                <a:gd name="T59" fmla="*/ 60 h 274"/>
                <a:gd name="T60" fmla="*/ 34 w 362"/>
                <a:gd name="T61" fmla="*/ 84 h 274"/>
                <a:gd name="T62" fmla="*/ 48 w 362"/>
                <a:gd name="T63" fmla="*/ 88 h 274"/>
                <a:gd name="T64" fmla="*/ 80 w 362"/>
                <a:gd name="T65" fmla="*/ 96 h 274"/>
                <a:gd name="T66" fmla="*/ 102 w 362"/>
                <a:gd name="T67" fmla="*/ 90 h 274"/>
                <a:gd name="T68" fmla="*/ 112 w 362"/>
                <a:gd name="T69" fmla="*/ 88 h 274"/>
                <a:gd name="T70" fmla="*/ 144 w 362"/>
                <a:gd name="T71" fmla="*/ 86 h 274"/>
                <a:gd name="T72" fmla="*/ 152 w 362"/>
                <a:gd name="T73" fmla="*/ 90 h 274"/>
                <a:gd name="T74" fmla="*/ 166 w 362"/>
                <a:gd name="T75" fmla="*/ 96 h 274"/>
                <a:gd name="T76" fmla="*/ 184 w 362"/>
                <a:gd name="T77" fmla="*/ 102 h 274"/>
                <a:gd name="T78" fmla="*/ 182 w 362"/>
                <a:gd name="T79" fmla="*/ 128 h 274"/>
                <a:gd name="T80" fmla="*/ 204 w 362"/>
                <a:gd name="T81" fmla="*/ 120 h 274"/>
                <a:gd name="T82" fmla="*/ 212 w 362"/>
                <a:gd name="T83" fmla="*/ 140 h 274"/>
                <a:gd name="T84" fmla="*/ 216 w 362"/>
                <a:gd name="T85" fmla="*/ 164 h 274"/>
                <a:gd name="T86" fmla="*/ 200 w 362"/>
                <a:gd name="T87" fmla="*/ 194 h 274"/>
                <a:gd name="T88" fmla="*/ 150 w 362"/>
                <a:gd name="T89" fmla="*/ 240 h 274"/>
                <a:gd name="T90" fmla="*/ 184 w 362"/>
                <a:gd name="T91" fmla="*/ 240 h 274"/>
                <a:gd name="T92" fmla="*/ 190 w 362"/>
                <a:gd name="T93" fmla="*/ 232 h 274"/>
                <a:gd name="T94" fmla="*/ 212 w 362"/>
                <a:gd name="T95" fmla="*/ 238 h 274"/>
                <a:gd name="T96" fmla="*/ 228 w 362"/>
                <a:gd name="T97" fmla="*/ 258 h 274"/>
                <a:gd name="T98" fmla="*/ 230 w 362"/>
                <a:gd name="T99" fmla="*/ 268 h 274"/>
                <a:gd name="T100" fmla="*/ 270 w 362"/>
                <a:gd name="T101" fmla="*/ 266 h 274"/>
                <a:gd name="T102" fmla="*/ 300 w 362"/>
                <a:gd name="T103" fmla="*/ 274 h 274"/>
                <a:gd name="T104" fmla="*/ 278 w 362"/>
                <a:gd name="T105" fmla="*/ 256 h 274"/>
                <a:gd name="T106" fmla="*/ 276 w 362"/>
                <a:gd name="T107" fmla="*/ 244 h 274"/>
                <a:gd name="T108" fmla="*/ 304 w 362"/>
                <a:gd name="T109" fmla="*/ 244 h 274"/>
                <a:gd name="T110" fmla="*/ 310 w 362"/>
                <a:gd name="T111" fmla="*/ 238 h 274"/>
                <a:gd name="T112" fmla="*/ 310 w 362"/>
                <a:gd name="T113" fmla="*/ 222 h 274"/>
                <a:gd name="T114" fmla="*/ 278 w 362"/>
                <a:gd name="T115" fmla="*/ 200 h 274"/>
                <a:gd name="T116" fmla="*/ 278 w 362"/>
                <a:gd name="T117" fmla="*/ 178 h 274"/>
                <a:gd name="T118" fmla="*/ 298 w 362"/>
                <a:gd name="T119" fmla="*/ 194 h 274"/>
                <a:gd name="T120" fmla="*/ 316 w 362"/>
                <a:gd name="T121" fmla="*/ 204 h 274"/>
                <a:gd name="T122" fmla="*/ 336 w 362"/>
                <a:gd name="T123" fmla="*/ 206 h 274"/>
                <a:gd name="T124" fmla="*/ 346 w 362"/>
                <a:gd name="T125" fmla="*/ 184 h 2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2"/>
                <a:gd name="T190" fmla="*/ 0 h 274"/>
                <a:gd name="T191" fmla="*/ 362 w 362"/>
                <a:gd name="T192" fmla="*/ 274 h 274"/>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2" h="274">
                  <a:moveTo>
                    <a:pt x="346" y="184"/>
                  </a:moveTo>
                  <a:lnTo>
                    <a:pt x="346" y="184"/>
                  </a:lnTo>
                  <a:lnTo>
                    <a:pt x="350" y="184"/>
                  </a:lnTo>
                  <a:lnTo>
                    <a:pt x="350" y="182"/>
                  </a:lnTo>
                  <a:lnTo>
                    <a:pt x="348" y="180"/>
                  </a:lnTo>
                  <a:lnTo>
                    <a:pt x="352" y="180"/>
                  </a:lnTo>
                  <a:lnTo>
                    <a:pt x="358" y="184"/>
                  </a:lnTo>
                  <a:lnTo>
                    <a:pt x="362" y="170"/>
                  </a:lnTo>
                  <a:lnTo>
                    <a:pt x="354" y="164"/>
                  </a:lnTo>
                  <a:lnTo>
                    <a:pt x="358" y="164"/>
                  </a:lnTo>
                  <a:lnTo>
                    <a:pt x="356" y="162"/>
                  </a:lnTo>
                  <a:lnTo>
                    <a:pt x="352" y="162"/>
                  </a:lnTo>
                  <a:lnTo>
                    <a:pt x="352" y="160"/>
                  </a:lnTo>
                  <a:lnTo>
                    <a:pt x="352" y="162"/>
                  </a:lnTo>
                  <a:lnTo>
                    <a:pt x="350" y="164"/>
                  </a:lnTo>
                  <a:lnTo>
                    <a:pt x="350" y="166"/>
                  </a:lnTo>
                  <a:lnTo>
                    <a:pt x="346" y="166"/>
                  </a:lnTo>
                  <a:lnTo>
                    <a:pt x="344" y="166"/>
                  </a:lnTo>
                  <a:lnTo>
                    <a:pt x="342" y="166"/>
                  </a:lnTo>
                  <a:lnTo>
                    <a:pt x="342" y="168"/>
                  </a:lnTo>
                  <a:lnTo>
                    <a:pt x="340" y="170"/>
                  </a:lnTo>
                  <a:lnTo>
                    <a:pt x="338" y="172"/>
                  </a:lnTo>
                  <a:lnTo>
                    <a:pt x="342" y="162"/>
                  </a:lnTo>
                  <a:lnTo>
                    <a:pt x="336" y="162"/>
                  </a:lnTo>
                  <a:lnTo>
                    <a:pt x="336" y="168"/>
                  </a:lnTo>
                  <a:lnTo>
                    <a:pt x="334" y="168"/>
                  </a:lnTo>
                  <a:lnTo>
                    <a:pt x="332" y="166"/>
                  </a:lnTo>
                  <a:lnTo>
                    <a:pt x="332" y="164"/>
                  </a:lnTo>
                  <a:lnTo>
                    <a:pt x="326" y="164"/>
                  </a:lnTo>
                  <a:lnTo>
                    <a:pt x="320" y="164"/>
                  </a:lnTo>
                  <a:lnTo>
                    <a:pt x="322" y="160"/>
                  </a:lnTo>
                  <a:lnTo>
                    <a:pt x="322" y="158"/>
                  </a:lnTo>
                  <a:lnTo>
                    <a:pt x="322" y="152"/>
                  </a:lnTo>
                  <a:lnTo>
                    <a:pt x="318" y="152"/>
                  </a:lnTo>
                  <a:lnTo>
                    <a:pt x="316" y="150"/>
                  </a:lnTo>
                  <a:lnTo>
                    <a:pt x="316" y="156"/>
                  </a:lnTo>
                  <a:lnTo>
                    <a:pt x="312" y="156"/>
                  </a:lnTo>
                  <a:lnTo>
                    <a:pt x="314" y="146"/>
                  </a:lnTo>
                  <a:lnTo>
                    <a:pt x="308" y="146"/>
                  </a:lnTo>
                  <a:lnTo>
                    <a:pt x="308" y="152"/>
                  </a:lnTo>
                  <a:lnTo>
                    <a:pt x="306" y="152"/>
                  </a:lnTo>
                  <a:lnTo>
                    <a:pt x="306" y="150"/>
                  </a:lnTo>
                  <a:lnTo>
                    <a:pt x="304" y="150"/>
                  </a:lnTo>
                  <a:lnTo>
                    <a:pt x="304" y="148"/>
                  </a:lnTo>
                  <a:lnTo>
                    <a:pt x="302" y="148"/>
                  </a:lnTo>
                  <a:lnTo>
                    <a:pt x="302" y="152"/>
                  </a:lnTo>
                  <a:lnTo>
                    <a:pt x="298" y="154"/>
                  </a:lnTo>
                  <a:lnTo>
                    <a:pt x="294" y="156"/>
                  </a:lnTo>
                  <a:lnTo>
                    <a:pt x="296" y="146"/>
                  </a:lnTo>
                  <a:lnTo>
                    <a:pt x="292" y="146"/>
                  </a:lnTo>
                  <a:lnTo>
                    <a:pt x="290" y="146"/>
                  </a:lnTo>
                  <a:lnTo>
                    <a:pt x="288" y="138"/>
                  </a:lnTo>
                  <a:lnTo>
                    <a:pt x="284" y="138"/>
                  </a:lnTo>
                  <a:lnTo>
                    <a:pt x="280" y="136"/>
                  </a:lnTo>
                  <a:lnTo>
                    <a:pt x="276" y="136"/>
                  </a:lnTo>
                  <a:lnTo>
                    <a:pt x="270" y="136"/>
                  </a:lnTo>
                  <a:lnTo>
                    <a:pt x="266" y="130"/>
                  </a:lnTo>
                  <a:lnTo>
                    <a:pt x="276" y="128"/>
                  </a:lnTo>
                  <a:lnTo>
                    <a:pt x="276" y="124"/>
                  </a:lnTo>
                  <a:lnTo>
                    <a:pt x="278" y="122"/>
                  </a:lnTo>
                  <a:lnTo>
                    <a:pt x="272" y="116"/>
                  </a:lnTo>
                  <a:lnTo>
                    <a:pt x="274" y="114"/>
                  </a:lnTo>
                  <a:lnTo>
                    <a:pt x="288" y="116"/>
                  </a:lnTo>
                  <a:lnTo>
                    <a:pt x="282" y="112"/>
                  </a:lnTo>
                  <a:lnTo>
                    <a:pt x="280" y="110"/>
                  </a:lnTo>
                  <a:lnTo>
                    <a:pt x="276" y="108"/>
                  </a:lnTo>
                  <a:lnTo>
                    <a:pt x="272" y="110"/>
                  </a:lnTo>
                  <a:lnTo>
                    <a:pt x="270" y="110"/>
                  </a:lnTo>
                  <a:lnTo>
                    <a:pt x="266" y="104"/>
                  </a:lnTo>
                  <a:lnTo>
                    <a:pt x="270" y="104"/>
                  </a:lnTo>
                  <a:lnTo>
                    <a:pt x="274" y="102"/>
                  </a:lnTo>
                  <a:lnTo>
                    <a:pt x="276" y="102"/>
                  </a:lnTo>
                  <a:lnTo>
                    <a:pt x="280" y="100"/>
                  </a:lnTo>
                  <a:lnTo>
                    <a:pt x="280" y="96"/>
                  </a:lnTo>
                  <a:lnTo>
                    <a:pt x="280" y="92"/>
                  </a:lnTo>
                  <a:lnTo>
                    <a:pt x="278" y="92"/>
                  </a:lnTo>
                  <a:lnTo>
                    <a:pt x="278" y="88"/>
                  </a:lnTo>
                  <a:lnTo>
                    <a:pt x="276" y="90"/>
                  </a:lnTo>
                  <a:lnTo>
                    <a:pt x="274" y="88"/>
                  </a:lnTo>
                  <a:lnTo>
                    <a:pt x="272" y="88"/>
                  </a:lnTo>
                  <a:lnTo>
                    <a:pt x="270" y="94"/>
                  </a:lnTo>
                  <a:lnTo>
                    <a:pt x="268" y="96"/>
                  </a:lnTo>
                  <a:lnTo>
                    <a:pt x="264" y="96"/>
                  </a:lnTo>
                  <a:lnTo>
                    <a:pt x="264" y="90"/>
                  </a:lnTo>
                  <a:lnTo>
                    <a:pt x="262" y="92"/>
                  </a:lnTo>
                  <a:lnTo>
                    <a:pt x="262" y="90"/>
                  </a:lnTo>
                  <a:lnTo>
                    <a:pt x="264" y="86"/>
                  </a:lnTo>
                  <a:lnTo>
                    <a:pt x="266" y="86"/>
                  </a:lnTo>
                  <a:lnTo>
                    <a:pt x="266" y="88"/>
                  </a:lnTo>
                  <a:lnTo>
                    <a:pt x="268" y="88"/>
                  </a:lnTo>
                  <a:lnTo>
                    <a:pt x="268" y="84"/>
                  </a:lnTo>
                  <a:lnTo>
                    <a:pt x="266" y="84"/>
                  </a:lnTo>
                  <a:lnTo>
                    <a:pt x="262" y="84"/>
                  </a:lnTo>
                  <a:lnTo>
                    <a:pt x="260" y="82"/>
                  </a:lnTo>
                  <a:lnTo>
                    <a:pt x="260" y="80"/>
                  </a:lnTo>
                  <a:lnTo>
                    <a:pt x="258" y="78"/>
                  </a:lnTo>
                  <a:lnTo>
                    <a:pt x="254" y="78"/>
                  </a:lnTo>
                  <a:lnTo>
                    <a:pt x="254" y="80"/>
                  </a:lnTo>
                  <a:lnTo>
                    <a:pt x="252" y="82"/>
                  </a:lnTo>
                  <a:lnTo>
                    <a:pt x="250" y="82"/>
                  </a:lnTo>
                  <a:lnTo>
                    <a:pt x="252" y="78"/>
                  </a:lnTo>
                  <a:lnTo>
                    <a:pt x="246" y="76"/>
                  </a:lnTo>
                  <a:lnTo>
                    <a:pt x="244" y="74"/>
                  </a:lnTo>
                  <a:lnTo>
                    <a:pt x="240" y="74"/>
                  </a:lnTo>
                  <a:lnTo>
                    <a:pt x="240" y="72"/>
                  </a:lnTo>
                  <a:lnTo>
                    <a:pt x="238" y="70"/>
                  </a:lnTo>
                  <a:lnTo>
                    <a:pt x="238" y="76"/>
                  </a:lnTo>
                  <a:lnTo>
                    <a:pt x="234" y="76"/>
                  </a:lnTo>
                  <a:lnTo>
                    <a:pt x="230" y="76"/>
                  </a:lnTo>
                  <a:lnTo>
                    <a:pt x="232" y="72"/>
                  </a:lnTo>
                  <a:lnTo>
                    <a:pt x="234" y="72"/>
                  </a:lnTo>
                  <a:lnTo>
                    <a:pt x="236" y="70"/>
                  </a:lnTo>
                  <a:lnTo>
                    <a:pt x="236" y="68"/>
                  </a:lnTo>
                  <a:lnTo>
                    <a:pt x="228" y="66"/>
                  </a:lnTo>
                  <a:lnTo>
                    <a:pt x="228" y="64"/>
                  </a:lnTo>
                  <a:lnTo>
                    <a:pt x="224" y="62"/>
                  </a:lnTo>
                  <a:lnTo>
                    <a:pt x="220" y="62"/>
                  </a:lnTo>
                  <a:lnTo>
                    <a:pt x="218" y="70"/>
                  </a:lnTo>
                  <a:lnTo>
                    <a:pt x="216" y="68"/>
                  </a:lnTo>
                  <a:lnTo>
                    <a:pt x="212" y="70"/>
                  </a:lnTo>
                  <a:lnTo>
                    <a:pt x="212" y="62"/>
                  </a:lnTo>
                  <a:lnTo>
                    <a:pt x="212" y="60"/>
                  </a:lnTo>
                  <a:lnTo>
                    <a:pt x="208" y="62"/>
                  </a:lnTo>
                  <a:lnTo>
                    <a:pt x="204" y="70"/>
                  </a:lnTo>
                  <a:lnTo>
                    <a:pt x="200" y="62"/>
                  </a:lnTo>
                  <a:lnTo>
                    <a:pt x="202" y="60"/>
                  </a:lnTo>
                  <a:lnTo>
                    <a:pt x="204" y="58"/>
                  </a:lnTo>
                  <a:lnTo>
                    <a:pt x="206" y="54"/>
                  </a:lnTo>
                  <a:lnTo>
                    <a:pt x="206" y="50"/>
                  </a:lnTo>
                  <a:lnTo>
                    <a:pt x="198" y="46"/>
                  </a:lnTo>
                  <a:lnTo>
                    <a:pt x="200" y="46"/>
                  </a:lnTo>
                  <a:lnTo>
                    <a:pt x="200" y="42"/>
                  </a:lnTo>
                  <a:lnTo>
                    <a:pt x="200" y="40"/>
                  </a:lnTo>
                  <a:lnTo>
                    <a:pt x="198" y="40"/>
                  </a:lnTo>
                  <a:lnTo>
                    <a:pt x="198" y="36"/>
                  </a:lnTo>
                  <a:lnTo>
                    <a:pt x="192" y="34"/>
                  </a:lnTo>
                  <a:lnTo>
                    <a:pt x="188" y="36"/>
                  </a:lnTo>
                  <a:lnTo>
                    <a:pt x="182" y="38"/>
                  </a:lnTo>
                  <a:lnTo>
                    <a:pt x="178" y="40"/>
                  </a:lnTo>
                  <a:lnTo>
                    <a:pt x="174" y="36"/>
                  </a:lnTo>
                  <a:lnTo>
                    <a:pt x="160" y="32"/>
                  </a:lnTo>
                  <a:lnTo>
                    <a:pt x="144" y="30"/>
                  </a:lnTo>
                  <a:lnTo>
                    <a:pt x="146" y="26"/>
                  </a:lnTo>
                  <a:lnTo>
                    <a:pt x="156" y="22"/>
                  </a:lnTo>
                  <a:lnTo>
                    <a:pt x="162" y="20"/>
                  </a:lnTo>
                  <a:lnTo>
                    <a:pt x="162" y="16"/>
                  </a:lnTo>
                  <a:lnTo>
                    <a:pt x="156" y="6"/>
                  </a:lnTo>
                  <a:lnTo>
                    <a:pt x="152" y="2"/>
                  </a:lnTo>
                  <a:lnTo>
                    <a:pt x="148" y="0"/>
                  </a:lnTo>
                  <a:lnTo>
                    <a:pt x="138" y="6"/>
                  </a:lnTo>
                  <a:lnTo>
                    <a:pt x="134" y="6"/>
                  </a:lnTo>
                  <a:lnTo>
                    <a:pt x="134" y="4"/>
                  </a:lnTo>
                  <a:lnTo>
                    <a:pt x="130" y="2"/>
                  </a:lnTo>
                  <a:lnTo>
                    <a:pt x="124" y="2"/>
                  </a:lnTo>
                  <a:lnTo>
                    <a:pt x="118" y="4"/>
                  </a:lnTo>
                  <a:lnTo>
                    <a:pt x="110" y="8"/>
                  </a:lnTo>
                  <a:lnTo>
                    <a:pt x="110" y="12"/>
                  </a:lnTo>
                  <a:lnTo>
                    <a:pt x="108" y="10"/>
                  </a:lnTo>
                  <a:lnTo>
                    <a:pt x="108" y="6"/>
                  </a:lnTo>
                  <a:lnTo>
                    <a:pt x="96" y="4"/>
                  </a:lnTo>
                  <a:lnTo>
                    <a:pt x="86" y="6"/>
                  </a:lnTo>
                  <a:lnTo>
                    <a:pt x="66" y="16"/>
                  </a:lnTo>
                  <a:lnTo>
                    <a:pt x="68" y="18"/>
                  </a:lnTo>
                  <a:lnTo>
                    <a:pt x="68" y="20"/>
                  </a:lnTo>
                  <a:lnTo>
                    <a:pt x="66" y="20"/>
                  </a:lnTo>
                  <a:lnTo>
                    <a:pt x="68" y="24"/>
                  </a:lnTo>
                  <a:lnTo>
                    <a:pt x="66" y="24"/>
                  </a:lnTo>
                  <a:lnTo>
                    <a:pt x="64" y="22"/>
                  </a:lnTo>
                  <a:lnTo>
                    <a:pt x="58" y="26"/>
                  </a:lnTo>
                  <a:lnTo>
                    <a:pt x="58" y="34"/>
                  </a:lnTo>
                  <a:lnTo>
                    <a:pt x="60" y="34"/>
                  </a:lnTo>
                  <a:lnTo>
                    <a:pt x="60" y="38"/>
                  </a:lnTo>
                  <a:lnTo>
                    <a:pt x="64" y="36"/>
                  </a:lnTo>
                  <a:lnTo>
                    <a:pt x="70" y="38"/>
                  </a:lnTo>
                  <a:lnTo>
                    <a:pt x="70" y="44"/>
                  </a:lnTo>
                  <a:lnTo>
                    <a:pt x="68" y="44"/>
                  </a:lnTo>
                  <a:lnTo>
                    <a:pt x="66" y="40"/>
                  </a:lnTo>
                  <a:lnTo>
                    <a:pt x="62" y="42"/>
                  </a:lnTo>
                  <a:lnTo>
                    <a:pt x="58" y="40"/>
                  </a:lnTo>
                  <a:lnTo>
                    <a:pt x="58" y="42"/>
                  </a:lnTo>
                  <a:lnTo>
                    <a:pt x="58" y="44"/>
                  </a:lnTo>
                  <a:lnTo>
                    <a:pt x="56" y="44"/>
                  </a:lnTo>
                  <a:lnTo>
                    <a:pt x="58" y="48"/>
                  </a:lnTo>
                  <a:lnTo>
                    <a:pt x="62" y="50"/>
                  </a:lnTo>
                  <a:lnTo>
                    <a:pt x="66" y="50"/>
                  </a:lnTo>
                  <a:lnTo>
                    <a:pt x="66" y="54"/>
                  </a:lnTo>
                  <a:lnTo>
                    <a:pt x="64" y="56"/>
                  </a:lnTo>
                  <a:lnTo>
                    <a:pt x="64" y="58"/>
                  </a:lnTo>
                  <a:lnTo>
                    <a:pt x="64" y="62"/>
                  </a:lnTo>
                  <a:lnTo>
                    <a:pt x="66" y="66"/>
                  </a:lnTo>
                  <a:lnTo>
                    <a:pt x="64" y="68"/>
                  </a:lnTo>
                  <a:lnTo>
                    <a:pt x="62" y="66"/>
                  </a:lnTo>
                  <a:lnTo>
                    <a:pt x="60" y="64"/>
                  </a:lnTo>
                  <a:lnTo>
                    <a:pt x="54" y="64"/>
                  </a:lnTo>
                  <a:lnTo>
                    <a:pt x="48" y="66"/>
                  </a:lnTo>
                  <a:lnTo>
                    <a:pt x="58" y="60"/>
                  </a:lnTo>
                  <a:lnTo>
                    <a:pt x="56" y="54"/>
                  </a:lnTo>
                  <a:lnTo>
                    <a:pt x="52" y="52"/>
                  </a:lnTo>
                  <a:lnTo>
                    <a:pt x="48" y="50"/>
                  </a:lnTo>
                  <a:lnTo>
                    <a:pt x="46" y="42"/>
                  </a:lnTo>
                  <a:lnTo>
                    <a:pt x="48" y="30"/>
                  </a:lnTo>
                  <a:lnTo>
                    <a:pt x="50" y="20"/>
                  </a:lnTo>
                  <a:lnTo>
                    <a:pt x="54" y="14"/>
                  </a:lnTo>
                  <a:lnTo>
                    <a:pt x="58" y="12"/>
                  </a:lnTo>
                  <a:lnTo>
                    <a:pt x="64" y="10"/>
                  </a:lnTo>
                  <a:lnTo>
                    <a:pt x="78" y="8"/>
                  </a:lnTo>
                  <a:lnTo>
                    <a:pt x="78" y="4"/>
                  </a:lnTo>
                  <a:lnTo>
                    <a:pt x="72" y="2"/>
                  </a:lnTo>
                  <a:lnTo>
                    <a:pt x="46" y="4"/>
                  </a:lnTo>
                  <a:lnTo>
                    <a:pt x="18" y="10"/>
                  </a:lnTo>
                  <a:lnTo>
                    <a:pt x="18" y="18"/>
                  </a:lnTo>
                  <a:lnTo>
                    <a:pt x="16" y="20"/>
                  </a:lnTo>
                  <a:lnTo>
                    <a:pt x="14" y="20"/>
                  </a:lnTo>
                  <a:lnTo>
                    <a:pt x="12" y="24"/>
                  </a:lnTo>
                  <a:lnTo>
                    <a:pt x="14" y="28"/>
                  </a:lnTo>
                  <a:lnTo>
                    <a:pt x="8" y="34"/>
                  </a:lnTo>
                  <a:lnTo>
                    <a:pt x="4" y="44"/>
                  </a:lnTo>
                  <a:lnTo>
                    <a:pt x="0" y="54"/>
                  </a:lnTo>
                  <a:lnTo>
                    <a:pt x="4" y="56"/>
                  </a:lnTo>
                  <a:lnTo>
                    <a:pt x="8" y="58"/>
                  </a:lnTo>
                  <a:lnTo>
                    <a:pt x="6" y="60"/>
                  </a:lnTo>
                  <a:lnTo>
                    <a:pt x="6" y="62"/>
                  </a:lnTo>
                  <a:lnTo>
                    <a:pt x="16" y="66"/>
                  </a:lnTo>
                  <a:lnTo>
                    <a:pt x="30" y="68"/>
                  </a:lnTo>
                  <a:lnTo>
                    <a:pt x="30" y="72"/>
                  </a:lnTo>
                  <a:lnTo>
                    <a:pt x="26" y="72"/>
                  </a:lnTo>
                  <a:lnTo>
                    <a:pt x="20" y="70"/>
                  </a:lnTo>
                  <a:lnTo>
                    <a:pt x="26" y="78"/>
                  </a:lnTo>
                  <a:lnTo>
                    <a:pt x="34" y="84"/>
                  </a:lnTo>
                  <a:lnTo>
                    <a:pt x="30" y="84"/>
                  </a:lnTo>
                  <a:lnTo>
                    <a:pt x="30" y="86"/>
                  </a:lnTo>
                  <a:lnTo>
                    <a:pt x="34" y="86"/>
                  </a:lnTo>
                  <a:lnTo>
                    <a:pt x="36" y="88"/>
                  </a:lnTo>
                  <a:lnTo>
                    <a:pt x="38" y="84"/>
                  </a:lnTo>
                  <a:lnTo>
                    <a:pt x="38" y="82"/>
                  </a:lnTo>
                  <a:lnTo>
                    <a:pt x="42" y="82"/>
                  </a:lnTo>
                  <a:lnTo>
                    <a:pt x="48" y="88"/>
                  </a:lnTo>
                  <a:lnTo>
                    <a:pt x="54" y="94"/>
                  </a:lnTo>
                  <a:lnTo>
                    <a:pt x="60" y="94"/>
                  </a:lnTo>
                  <a:lnTo>
                    <a:pt x="60" y="90"/>
                  </a:lnTo>
                  <a:lnTo>
                    <a:pt x="64" y="92"/>
                  </a:lnTo>
                  <a:lnTo>
                    <a:pt x="66" y="94"/>
                  </a:lnTo>
                  <a:lnTo>
                    <a:pt x="74" y="96"/>
                  </a:lnTo>
                  <a:lnTo>
                    <a:pt x="80" y="96"/>
                  </a:lnTo>
                  <a:lnTo>
                    <a:pt x="92" y="94"/>
                  </a:lnTo>
                  <a:lnTo>
                    <a:pt x="94" y="98"/>
                  </a:lnTo>
                  <a:lnTo>
                    <a:pt x="100" y="100"/>
                  </a:lnTo>
                  <a:lnTo>
                    <a:pt x="108" y="100"/>
                  </a:lnTo>
                  <a:lnTo>
                    <a:pt x="102" y="92"/>
                  </a:lnTo>
                  <a:lnTo>
                    <a:pt x="100" y="90"/>
                  </a:lnTo>
                  <a:lnTo>
                    <a:pt x="102" y="90"/>
                  </a:lnTo>
                  <a:lnTo>
                    <a:pt x="108" y="92"/>
                  </a:lnTo>
                  <a:lnTo>
                    <a:pt x="122" y="104"/>
                  </a:lnTo>
                  <a:lnTo>
                    <a:pt x="122" y="102"/>
                  </a:lnTo>
                  <a:lnTo>
                    <a:pt x="122" y="98"/>
                  </a:lnTo>
                  <a:lnTo>
                    <a:pt x="116" y="92"/>
                  </a:lnTo>
                  <a:lnTo>
                    <a:pt x="116" y="90"/>
                  </a:lnTo>
                  <a:lnTo>
                    <a:pt x="112" y="88"/>
                  </a:lnTo>
                  <a:lnTo>
                    <a:pt x="122" y="88"/>
                  </a:lnTo>
                  <a:lnTo>
                    <a:pt x="126" y="90"/>
                  </a:lnTo>
                  <a:lnTo>
                    <a:pt x="136" y="96"/>
                  </a:lnTo>
                  <a:lnTo>
                    <a:pt x="142" y="96"/>
                  </a:lnTo>
                  <a:lnTo>
                    <a:pt x="148" y="94"/>
                  </a:lnTo>
                  <a:lnTo>
                    <a:pt x="146" y="86"/>
                  </a:lnTo>
                  <a:lnTo>
                    <a:pt x="144" y="86"/>
                  </a:lnTo>
                  <a:lnTo>
                    <a:pt x="142" y="86"/>
                  </a:lnTo>
                  <a:lnTo>
                    <a:pt x="144" y="88"/>
                  </a:lnTo>
                  <a:lnTo>
                    <a:pt x="140" y="88"/>
                  </a:lnTo>
                  <a:lnTo>
                    <a:pt x="140" y="86"/>
                  </a:lnTo>
                  <a:lnTo>
                    <a:pt x="148" y="82"/>
                  </a:lnTo>
                  <a:lnTo>
                    <a:pt x="150" y="86"/>
                  </a:lnTo>
                  <a:lnTo>
                    <a:pt x="152" y="90"/>
                  </a:lnTo>
                  <a:lnTo>
                    <a:pt x="154" y="90"/>
                  </a:lnTo>
                  <a:lnTo>
                    <a:pt x="154" y="88"/>
                  </a:lnTo>
                  <a:lnTo>
                    <a:pt x="156" y="88"/>
                  </a:lnTo>
                  <a:lnTo>
                    <a:pt x="160" y="102"/>
                  </a:lnTo>
                  <a:lnTo>
                    <a:pt x="162" y="100"/>
                  </a:lnTo>
                  <a:lnTo>
                    <a:pt x="162" y="96"/>
                  </a:lnTo>
                  <a:lnTo>
                    <a:pt x="166" y="96"/>
                  </a:lnTo>
                  <a:lnTo>
                    <a:pt x="168" y="96"/>
                  </a:lnTo>
                  <a:lnTo>
                    <a:pt x="170" y="94"/>
                  </a:lnTo>
                  <a:lnTo>
                    <a:pt x="172" y="98"/>
                  </a:lnTo>
                  <a:lnTo>
                    <a:pt x="176" y="100"/>
                  </a:lnTo>
                  <a:lnTo>
                    <a:pt x="174" y="102"/>
                  </a:lnTo>
                  <a:lnTo>
                    <a:pt x="174" y="106"/>
                  </a:lnTo>
                  <a:lnTo>
                    <a:pt x="184" y="100"/>
                  </a:lnTo>
                  <a:lnTo>
                    <a:pt x="184" y="102"/>
                  </a:lnTo>
                  <a:lnTo>
                    <a:pt x="182" y="112"/>
                  </a:lnTo>
                  <a:lnTo>
                    <a:pt x="190" y="116"/>
                  </a:lnTo>
                  <a:lnTo>
                    <a:pt x="184" y="118"/>
                  </a:lnTo>
                  <a:lnTo>
                    <a:pt x="184" y="124"/>
                  </a:lnTo>
                  <a:lnTo>
                    <a:pt x="182" y="124"/>
                  </a:lnTo>
                  <a:lnTo>
                    <a:pt x="182" y="128"/>
                  </a:lnTo>
                  <a:lnTo>
                    <a:pt x="188" y="128"/>
                  </a:lnTo>
                  <a:lnTo>
                    <a:pt x="186" y="130"/>
                  </a:lnTo>
                  <a:lnTo>
                    <a:pt x="186" y="132"/>
                  </a:lnTo>
                  <a:lnTo>
                    <a:pt x="188" y="134"/>
                  </a:lnTo>
                  <a:lnTo>
                    <a:pt x="198" y="128"/>
                  </a:lnTo>
                  <a:lnTo>
                    <a:pt x="204" y="124"/>
                  </a:lnTo>
                  <a:lnTo>
                    <a:pt x="204" y="120"/>
                  </a:lnTo>
                  <a:lnTo>
                    <a:pt x="206" y="120"/>
                  </a:lnTo>
                  <a:lnTo>
                    <a:pt x="208" y="122"/>
                  </a:lnTo>
                  <a:lnTo>
                    <a:pt x="206" y="134"/>
                  </a:lnTo>
                  <a:lnTo>
                    <a:pt x="206" y="136"/>
                  </a:lnTo>
                  <a:lnTo>
                    <a:pt x="208" y="136"/>
                  </a:lnTo>
                  <a:lnTo>
                    <a:pt x="210" y="136"/>
                  </a:lnTo>
                  <a:lnTo>
                    <a:pt x="212" y="140"/>
                  </a:lnTo>
                  <a:lnTo>
                    <a:pt x="218" y="140"/>
                  </a:lnTo>
                  <a:lnTo>
                    <a:pt x="218" y="144"/>
                  </a:lnTo>
                  <a:lnTo>
                    <a:pt x="216" y="150"/>
                  </a:lnTo>
                  <a:lnTo>
                    <a:pt x="222" y="162"/>
                  </a:lnTo>
                  <a:lnTo>
                    <a:pt x="214" y="162"/>
                  </a:lnTo>
                  <a:lnTo>
                    <a:pt x="216" y="164"/>
                  </a:lnTo>
                  <a:lnTo>
                    <a:pt x="214" y="168"/>
                  </a:lnTo>
                  <a:lnTo>
                    <a:pt x="212" y="172"/>
                  </a:lnTo>
                  <a:lnTo>
                    <a:pt x="220" y="176"/>
                  </a:lnTo>
                  <a:lnTo>
                    <a:pt x="216" y="176"/>
                  </a:lnTo>
                  <a:lnTo>
                    <a:pt x="212" y="176"/>
                  </a:lnTo>
                  <a:lnTo>
                    <a:pt x="206" y="184"/>
                  </a:lnTo>
                  <a:lnTo>
                    <a:pt x="200" y="194"/>
                  </a:lnTo>
                  <a:lnTo>
                    <a:pt x="214" y="214"/>
                  </a:lnTo>
                  <a:lnTo>
                    <a:pt x="184" y="220"/>
                  </a:lnTo>
                  <a:lnTo>
                    <a:pt x="170" y="220"/>
                  </a:lnTo>
                  <a:lnTo>
                    <a:pt x="156" y="222"/>
                  </a:lnTo>
                  <a:lnTo>
                    <a:pt x="154" y="232"/>
                  </a:lnTo>
                  <a:lnTo>
                    <a:pt x="152" y="240"/>
                  </a:lnTo>
                  <a:lnTo>
                    <a:pt x="150" y="240"/>
                  </a:lnTo>
                  <a:lnTo>
                    <a:pt x="150" y="242"/>
                  </a:lnTo>
                  <a:lnTo>
                    <a:pt x="160" y="248"/>
                  </a:lnTo>
                  <a:lnTo>
                    <a:pt x="166" y="250"/>
                  </a:lnTo>
                  <a:lnTo>
                    <a:pt x="172" y="248"/>
                  </a:lnTo>
                  <a:lnTo>
                    <a:pt x="174" y="246"/>
                  </a:lnTo>
                  <a:lnTo>
                    <a:pt x="176" y="242"/>
                  </a:lnTo>
                  <a:lnTo>
                    <a:pt x="180" y="240"/>
                  </a:lnTo>
                  <a:lnTo>
                    <a:pt x="184" y="240"/>
                  </a:lnTo>
                  <a:lnTo>
                    <a:pt x="192" y="242"/>
                  </a:lnTo>
                  <a:lnTo>
                    <a:pt x="192" y="240"/>
                  </a:lnTo>
                  <a:lnTo>
                    <a:pt x="194" y="238"/>
                  </a:lnTo>
                  <a:lnTo>
                    <a:pt x="186" y="234"/>
                  </a:lnTo>
                  <a:lnTo>
                    <a:pt x="188" y="232"/>
                  </a:lnTo>
                  <a:lnTo>
                    <a:pt x="190" y="232"/>
                  </a:lnTo>
                  <a:lnTo>
                    <a:pt x="190" y="230"/>
                  </a:lnTo>
                  <a:lnTo>
                    <a:pt x="192" y="230"/>
                  </a:lnTo>
                  <a:lnTo>
                    <a:pt x="194" y="236"/>
                  </a:lnTo>
                  <a:lnTo>
                    <a:pt x="198" y="234"/>
                  </a:lnTo>
                  <a:lnTo>
                    <a:pt x="202" y="232"/>
                  </a:lnTo>
                  <a:lnTo>
                    <a:pt x="204" y="240"/>
                  </a:lnTo>
                  <a:lnTo>
                    <a:pt x="212" y="238"/>
                  </a:lnTo>
                  <a:lnTo>
                    <a:pt x="214" y="244"/>
                  </a:lnTo>
                  <a:lnTo>
                    <a:pt x="214" y="248"/>
                  </a:lnTo>
                  <a:lnTo>
                    <a:pt x="218" y="248"/>
                  </a:lnTo>
                  <a:lnTo>
                    <a:pt x="220" y="256"/>
                  </a:lnTo>
                  <a:lnTo>
                    <a:pt x="224" y="254"/>
                  </a:lnTo>
                  <a:lnTo>
                    <a:pt x="226" y="260"/>
                  </a:lnTo>
                  <a:lnTo>
                    <a:pt x="228" y="258"/>
                  </a:lnTo>
                  <a:lnTo>
                    <a:pt x="228" y="254"/>
                  </a:lnTo>
                  <a:lnTo>
                    <a:pt x="230" y="256"/>
                  </a:lnTo>
                  <a:lnTo>
                    <a:pt x="234" y="256"/>
                  </a:lnTo>
                  <a:lnTo>
                    <a:pt x="234" y="262"/>
                  </a:lnTo>
                  <a:lnTo>
                    <a:pt x="226" y="262"/>
                  </a:lnTo>
                  <a:lnTo>
                    <a:pt x="226" y="266"/>
                  </a:lnTo>
                  <a:lnTo>
                    <a:pt x="230" y="268"/>
                  </a:lnTo>
                  <a:lnTo>
                    <a:pt x="234" y="270"/>
                  </a:lnTo>
                  <a:lnTo>
                    <a:pt x="242" y="268"/>
                  </a:lnTo>
                  <a:lnTo>
                    <a:pt x="252" y="268"/>
                  </a:lnTo>
                  <a:lnTo>
                    <a:pt x="252" y="266"/>
                  </a:lnTo>
                  <a:lnTo>
                    <a:pt x="258" y="266"/>
                  </a:lnTo>
                  <a:lnTo>
                    <a:pt x="268" y="270"/>
                  </a:lnTo>
                  <a:lnTo>
                    <a:pt x="268" y="266"/>
                  </a:lnTo>
                  <a:lnTo>
                    <a:pt x="270" y="266"/>
                  </a:lnTo>
                  <a:lnTo>
                    <a:pt x="274" y="270"/>
                  </a:lnTo>
                  <a:lnTo>
                    <a:pt x="278" y="270"/>
                  </a:lnTo>
                  <a:lnTo>
                    <a:pt x="280" y="268"/>
                  </a:lnTo>
                  <a:lnTo>
                    <a:pt x="284" y="268"/>
                  </a:lnTo>
                  <a:lnTo>
                    <a:pt x="286" y="272"/>
                  </a:lnTo>
                  <a:lnTo>
                    <a:pt x="294" y="272"/>
                  </a:lnTo>
                  <a:lnTo>
                    <a:pt x="300" y="274"/>
                  </a:lnTo>
                  <a:lnTo>
                    <a:pt x="300" y="268"/>
                  </a:lnTo>
                  <a:lnTo>
                    <a:pt x="300" y="264"/>
                  </a:lnTo>
                  <a:lnTo>
                    <a:pt x="296" y="264"/>
                  </a:lnTo>
                  <a:lnTo>
                    <a:pt x="292" y="264"/>
                  </a:lnTo>
                  <a:lnTo>
                    <a:pt x="290" y="260"/>
                  </a:lnTo>
                  <a:lnTo>
                    <a:pt x="288" y="256"/>
                  </a:lnTo>
                  <a:lnTo>
                    <a:pt x="282" y="256"/>
                  </a:lnTo>
                  <a:lnTo>
                    <a:pt x="278" y="256"/>
                  </a:lnTo>
                  <a:lnTo>
                    <a:pt x="262" y="246"/>
                  </a:lnTo>
                  <a:lnTo>
                    <a:pt x="262" y="242"/>
                  </a:lnTo>
                  <a:lnTo>
                    <a:pt x="260" y="238"/>
                  </a:lnTo>
                  <a:lnTo>
                    <a:pt x="272" y="242"/>
                  </a:lnTo>
                  <a:lnTo>
                    <a:pt x="276" y="242"/>
                  </a:lnTo>
                  <a:lnTo>
                    <a:pt x="276" y="244"/>
                  </a:lnTo>
                  <a:lnTo>
                    <a:pt x="278" y="244"/>
                  </a:lnTo>
                  <a:lnTo>
                    <a:pt x="278" y="242"/>
                  </a:lnTo>
                  <a:lnTo>
                    <a:pt x="278" y="240"/>
                  </a:lnTo>
                  <a:lnTo>
                    <a:pt x="282" y="238"/>
                  </a:lnTo>
                  <a:lnTo>
                    <a:pt x="286" y="244"/>
                  </a:lnTo>
                  <a:lnTo>
                    <a:pt x="296" y="244"/>
                  </a:lnTo>
                  <a:lnTo>
                    <a:pt x="304" y="244"/>
                  </a:lnTo>
                  <a:lnTo>
                    <a:pt x="306" y="248"/>
                  </a:lnTo>
                  <a:lnTo>
                    <a:pt x="308" y="252"/>
                  </a:lnTo>
                  <a:lnTo>
                    <a:pt x="312" y="252"/>
                  </a:lnTo>
                  <a:lnTo>
                    <a:pt x="314" y="252"/>
                  </a:lnTo>
                  <a:lnTo>
                    <a:pt x="302" y="242"/>
                  </a:lnTo>
                  <a:lnTo>
                    <a:pt x="308" y="240"/>
                  </a:lnTo>
                  <a:lnTo>
                    <a:pt x="310" y="238"/>
                  </a:lnTo>
                  <a:lnTo>
                    <a:pt x="308" y="238"/>
                  </a:lnTo>
                  <a:lnTo>
                    <a:pt x="308" y="232"/>
                  </a:lnTo>
                  <a:lnTo>
                    <a:pt x="310" y="234"/>
                  </a:lnTo>
                  <a:lnTo>
                    <a:pt x="314" y="232"/>
                  </a:lnTo>
                  <a:lnTo>
                    <a:pt x="314" y="230"/>
                  </a:lnTo>
                  <a:lnTo>
                    <a:pt x="312" y="226"/>
                  </a:lnTo>
                  <a:lnTo>
                    <a:pt x="310" y="222"/>
                  </a:lnTo>
                  <a:lnTo>
                    <a:pt x="308" y="222"/>
                  </a:lnTo>
                  <a:lnTo>
                    <a:pt x="306" y="222"/>
                  </a:lnTo>
                  <a:lnTo>
                    <a:pt x="304" y="226"/>
                  </a:lnTo>
                  <a:lnTo>
                    <a:pt x="286" y="210"/>
                  </a:lnTo>
                  <a:lnTo>
                    <a:pt x="284" y="206"/>
                  </a:lnTo>
                  <a:lnTo>
                    <a:pt x="284" y="200"/>
                  </a:lnTo>
                  <a:lnTo>
                    <a:pt x="280" y="200"/>
                  </a:lnTo>
                  <a:lnTo>
                    <a:pt x="278" y="200"/>
                  </a:lnTo>
                  <a:lnTo>
                    <a:pt x="274" y="194"/>
                  </a:lnTo>
                  <a:lnTo>
                    <a:pt x="274" y="192"/>
                  </a:lnTo>
                  <a:lnTo>
                    <a:pt x="278" y="190"/>
                  </a:lnTo>
                  <a:lnTo>
                    <a:pt x="278" y="192"/>
                  </a:lnTo>
                  <a:lnTo>
                    <a:pt x="280" y="194"/>
                  </a:lnTo>
                  <a:lnTo>
                    <a:pt x="282" y="194"/>
                  </a:lnTo>
                  <a:lnTo>
                    <a:pt x="278" y="186"/>
                  </a:lnTo>
                  <a:lnTo>
                    <a:pt x="278" y="180"/>
                  </a:lnTo>
                  <a:lnTo>
                    <a:pt x="278" y="178"/>
                  </a:lnTo>
                  <a:lnTo>
                    <a:pt x="280" y="180"/>
                  </a:lnTo>
                  <a:lnTo>
                    <a:pt x="284" y="186"/>
                  </a:lnTo>
                  <a:lnTo>
                    <a:pt x="284" y="184"/>
                  </a:lnTo>
                  <a:lnTo>
                    <a:pt x="284" y="182"/>
                  </a:lnTo>
                  <a:lnTo>
                    <a:pt x="290" y="178"/>
                  </a:lnTo>
                  <a:lnTo>
                    <a:pt x="294" y="190"/>
                  </a:lnTo>
                  <a:lnTo>
                    <a:pt x="298" y="194"/>
                  </a:lnTo>
                  <a:lnTo>
                    <a:pt x="304" y="194"/>
                  </a:lnTo>
                  <a:lnTo>
                    <a:pt x="306" y="194"/>
                  </a:lnTo>
                  <a:lnTo>
                    <a:pt x="308" y="192"/>
                  </a:lnTo>
                  <a:lnTo>
                    <a:pt x="310" y="192"/>
                  </a:lnTo>
                  <a:lnTo>
                    <a:pt x="306" y="198"/>
                  </a:lnTo>
                  <a:lnTo>
                    <a:pt x="312" y="200"/>
                  </a:lnTo>
                  <a:lnTo>
                    <a:pt x="316" y="200"/>
                  </a:lnTo>
                  <a:lnTo>
                    <a:pt x="316" y="204"/>
                  </a:lnTo>
                  <a:lnTo>
                    <a:pt x="316" y="206"/>
                  </a:lnTo>
                  <a:lnTo>
                    <a:pt x="324" y="204"/>
                  </a:lnTo>
                  <a:lnTo>
                    <a:pt x="320" y="206"/>
                  </a:lnTo>
                  <a:lnTo>
                    <a:pt x="320" y="208"/>
                  </a:lnTo>
                  <a:lnTo>
                    <a:pt x="320" y="210"/>
                  </a:lnTo>
                  <a:lnTo>
                    <a:pt x="322" y="212"/>
                  </a:lnTo>
                  <a:lnTo>
                    <a:pt x="336" y="216"/>
                  </a:lnTo>
                  <a:lnTo>
                    <a:pt x="336" y="206"/>
                  </a:lnTo>
                  <a:lnTo>
                    <a:pt x="334" y="196"/>
                  </a:lnTo>
                  <a:lnTo>
                    <a:pt x="336" y="198"/>
                  </a:lnTo>
                  <a:lnTo>
                    <a:pt x="336" y="200"/>
                  </a:lnTo>
                  <a:lnTo>
                    <a:pt x="346" y="200"/>
                  </a:lnTo>
                  <a:lnTo>
                    <a:pt x="344" y="198"/>
                  </a:lnTo>
                  <a:lnTo>
                    <a:pt x="342" y="194"/>
                  </a:lnTo>
                  <a:lnTo>
                    <a:pt x="346" y="184"/>
                  </a:lnTo>
                  <a:close/>
                </a:path>
              </a:pathLst>
            </a:custGeom>
            <a:solidFill>
              <a:srgbClr val="B7BCBE"/>
            </a:solidFill>
            <a:ln w="3175" cmpd="sng">
              <a:solidFill>
                <a:schemeClr val="bg1"/>
              </a:solidFill>
              <a:prstDash val="solid"/>
              <a:round/>
            </a:ln>
          </p:spPr>
          <p:txBody>
            <a:bodyPr/>
            <a:lstStyle/>
            <a:p>
              <a:endParaRPr lang="en-GB"/>
            </a:p>
          </p:txBody>
        </p:sp>
        <p:sp>
          <p:nvSpPr>
            <p:cNvPr id="344" name="Freeform 629"/>
            <p:cNvSpPr/>
            <p:nvPr/>
          </p:nvSpPr>
          <p:spPr bwMode="auto">
            <a:xfrm>
              <a:off x="4642486" y="2037601"/>
              <a:ext cx="17346" cy="9688"/>
            </a:xfrm>
            <a:custGeom>
              <a:gdLst>
                <a:gd name="T0" fmla="*/ 2 w 6"/>
                <a:gd name="T1" fmla="*/ 0 h 4"/>
                <a:gd name="T2" fmla="*/ 2 w 6"/>
                <a:gd name="T3" fmla="*/ 0 h 4"/>
                <a:gd name="T4" fmla="*/ 6 w 6"/>
                <a:gd name="T5" fmla="*/ 0 h 4"/>
                <a:gd name="T6" fmla="*/ 6 w 6"/>
                <a:gd name="T7" fmla="*/ 0 h 4"/>
                <a:gd name="T8" fmla="*/ 4 w 6"/>
                <a:gd name="T9" fmla="*/ 4 h 4"/>
                <a:gd name="T10" fmla="*/ 4 w 6"/>
                <a:gd name="T11" fmla="*/ 4 h 4"/>
                <a:gd name="T12" fmla="*/ 0 w 6"/>
                <a:gd name="T13" fmla="*/ 2 h 4"/>
                <a:gd name="T14" fmla="*/ 0 w 6"/>
                <a:gd name="T15" fmla="*/ 0 h 4"/>
                <a:gd name="T16" fmla="*/ 2 w 6"/>
                <a:gd name="T17" fmla="*/ 0 h 4"/>
                <a:gd name="T18" fmla="*/ 2 w 6"/>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4"/>
                <a:gd name="T32" fmla="*/ 6 w 6"/>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4">
                  <a:moveTo>
                    <a:pt x="2" y="0"/>
                  </a:moveTo>
                  <a:lnTo>
                    <a:pt x="2" y="0"/>
                  </a:lnTo>
                  <a:lnTo>
                    <a:pt x="6" y="0"/>
                  </a:lnTo>
                  <a:lnTo>
                    <a:pt x="4" y="4"/>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45" name="Freeform 630"/>
            <p:cNvSpPr/>
            <p:nvPr/>
          </p:nvSpPr>
          <p:spPr bwMode="auto">
            <a:xfrm>
              <a:off x="6131799" y="3537040"/>
              <a:ext cx="4957" cy="16955"/>
            </a:xfrm>
            <a:custGeom>
              <a:gdLst>
                <a:gd name="T0" fmla="*/ 2 w 2"/>
                <a:gd name="T1" fmla="*/ 0 h 6"/>
                <a:gd name="T2" fmla="*/ 2 w 2"/>
                <a:gd name="T3" fmla="*/ 0 h 6"/>
                <a:gd name="T4" fmla="*/ 0 w 2"/>
                <a:gd name="T5" fmla="*/ 6 h 6"/>
                <a:gd name="T6" fmla="*/ 0 w 2"/>
                <a:gd name="T7" fmla="*/ 6 h 6"/>
                <a:gd name="T8" fmla="*/ 0 w 2"/>
                <a:gd name="T9" fmla="*/ 6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6"/>
                <a:gd name="T26" fmla="*/ 2 w 2"/>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6">
                  <a:moveTo>
                    <a:pt x="2" y="0"/>
                  </a:moveTo>
                  <a:lnTo>
                    <a:pt x="2" y="0"/>
                  </a:lnTo>
                  <a:lnTo>
                    <a:pt x="0" y="6"/>
                  </a:lnTo>
                  <a:lnTo>
                    <a:pt x="0" y="4"/>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46" name="Freeform 631"/>
            <p:cNvSpPr/>
            <p:nvPr/>
          </p:nvSpPr>
          <p:spPr bwMode="auto">
            <a:xfrm>
              <a:off x="5205003" y="3709027"/>
              <a:ext cx="12390" cy="16955"/>
            </a:xfrm>
            <a:custGeom>
              <a:gdLst>
                <a:gd name="T0" fmla="*/ 4 w 4"/>
                <a:gd name="T1" fmla="*/ 0 h 6"/>
                <a:gd name="T2" fmla="*/ 4 w 4"/>
                <a:gd name="T3" fmla="*/ 0 h 6"/>
                <a:gd name="T4" fmla="*/ 4 w 4"/>
                <a:gd name="T5" fmla="*/ 6 h 6"/>
                <a:gd name="T6" fmla="*/ 4 w 4"/>
                <a:gd name="T7" fmla="*/ 6 h 6"/>
                <a:gd name="T8" fmla="*/ 0 w 4"/>
                <a:gd name="T9" fmla="*/ 6 h 6"/>
                <a:gd name="T10" fmla="*/ 0 w 4"/>
                <a:gd name="T11" fmla="*/ 4 h 6"/>
                <a:gd name="T12" fmla="*/ 2 w 4"/>
                <a:gd name="T13" fmla="*/ 2 h 6"/>
                <a:gd name="T14" fmla="*/ 4 w 4"/>
                <a:gd name="T15" fmla="*/ 0 h 6"/>
                <a:gd name="T16" fmla="*/ 4 w 4"/>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0"/>
                  </a:moveTo>
                  <a:lnTo>
                    <a:pt x="4" y="0"/>
                  </a:lnTo>
                  <a:lnTo>
                    <a:pt x="4" y="6"/>
                  </a:lnTo>
                  <a:lnTo>
                    <a:pt x="0" y="6"/>
                  </a:lnTo>
                  <a:lnTo>
                    <a:pt x="0" y="4"/>
                  </a:lnTo>
                  <a:lnTo>
                    <a:pt x="2" y="2"/>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47" name="Freeform 632"/>
            <p:cNvSpPr/>
            <p:nvPr/>
          </p:nvSpPr>
          <p:spPr bwMode="auto">
            <a:xfrm>
              <a:off x="5135617" y="3679958"/>
              <a:ext cx="4957" cy="12111"/>
            </a:xfrm>
            <a:custGeom>
              <a:gdLst>
                <a:gd name="T0" fmla="*/ 0 w 2"/>
                <a:gd name="T1" fmla="*/ 0 h 4"/>
                <a:gd name="T2" fmla="*/ 2 w 2"/>
                <a:gd name="T3" fmla="*/ 4 h 4"/>
                <a:gd name="T4" fmla="*/ 2 w 2"/>
                <a:gd name="T5" fmla="*/ 4 h 4"/>
                <a:gd name="T6" fmla="*/ 2 w 2"/>
                <a:gd name="T7" fmla="*/ 0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48" name="Freeform 633"/>
            <p:cNvSpPr/>
            <p:nvPr/>
          </p:nvSpPr>
          <p:spPr bwMode="auto">
            <a:xfrm>
              <a:off x="5698137" y="3663002"/>
              <a:ext cx="9911" cy="12111"/>
            </a:xfrm>
            <a:custGeom>
              <a:gdLst>
                <a:gd name="T0" fmla="*/ 2 w 4"/>
                <a:gd name="T1" fmla="*/ 0 h 4"/>
                <a:gd name="T2" fmla="*/ 2 w 4"/>
                <a:gd name="T3" fmla="*/ 0 h 4"/>
                <a:gd name="T4" fmla="*/ 4 w 4"/>
                <a:gd name="T5" fmla="*/ 0 h 4"/>
                <a:gd name="T6" fmla="*/ 2 w 4"/>
                <a:gd name="T7" fmla="*/ 2 h 4"/>
                <a:gd name="T8" fmla="*/ 2 w 4"/>
                <a:gd name="T9" fmla="*/ 4 h 4"/>
                <a:gd name="T10" fmla="*/ 2 w 4"/>
                <a:gd name="T11" fmla="*/ 4 h 4"/>
                <a:gd name="T12" fmla="*/ 0 w 4"/>
                <a:gd name="T13" fmla="*/ 0 h 4"/>
                <a:gd name="T14" fmla="*/ 2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4" y="0"/>
                  </a:lnTo>
                  <a:lnTo>
                    <a:pt x="2" y="2"/>
                  </a:lnTo>
                  <a:lnTo>
                    <a:pt x="2" y="4"/>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49" name="Freeform 634"/>
            <p:cNvSpPr/>
            <p:nvPr/>
          </p:nvSpPr>
          <p:spPr bwMode="auto">
            <a:xfrm>
              <a:off x="5398291" y="3663002"/>
              <a:ext cx="17346" cy="16955"/>
            </a:xfrm>
            <a:custGeom>
              <a:gdLst>
                <a:gd name="T0" fmla="*/ 2 w 6"/>
                <a:gd name="T1" fmla="*/ 0 h 6"/>
                <a:gd name="T2" fmla="*/ 2 w 6"/>
                <a:gd name="T3" fmla="*/ 0 h 6"/>
                <a:gd name="T4" fmla="*/ 4 w 6"/>
                <a:gd name="T5" fmla="*/ 2 h 6"/>
                <a:gd name="T6" fmla="*/ 6 w 6"/>
                <a:gd name="T7" fmla="*/ 4 h 6"/>
                <a:gd name="T8" fmla="*/ 6 w 6"/>
                <a:gd name="T9" fmla="*/ 6 h 6"/>
                <a:gd name="T10" fmla="*/ 2 w 6"/>
                <a:gd name="T11" fmla="*/ 6 h 6"/>
                <a:gd name="T12" fmla="*/ 2 w 6"/>
                <a:gd name="T13" fmla="*/ 6 h 6"/>
                <a:gd name="T14" fmla="*/ 0 w 6"/>
                <a:gd name="T15" fmla="*/ 2 h 6"/>
                <a:gd name="T16" fmla="*/ 0 w 6"/>
                <a:gd name="T17" fmla="*/ 0 h 6"/>
                <a:gd name="T18" fmla="*/ 2 w 6"/>
                <a:gd name="T19" fmla="*/ 0 h 6"/>
                <a:gd name="T20" fmla="*/ 2 w 6"/>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6"/>
                <a:gd name="T35" fmla="*/ 6 w 6"/>
                <a:gd name="T36" fmla="*/ 6 h 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6">
                  <a:moveTo>
                    <a:pt x="2" y="0"/>
                  </a:moveTo>
                  <a:lnTo>
                    <a:pt x="2" y="0"/>
                  </a:lnTo>
                  <a:lnTo>
                    <a:pt x="4" y="2"/>
                  </a:lnTo>
                  <a:lnTo>
                    <a:pt x="6" y="4"/>
                  </a:lnTo>
                  <a:lnTo>
                    <a:pt x="6" y="6"/>
                  </a:lnTo>
                  <a:lnTo>
                    <a:pt x="2" y="6"/>
                  </a:lnTo>
                  <a:lnTo>
                    <a:pt x="0" y="2"/>
                  </a:lnTo>
                  <a:lnTo>
                    <a:pt x="0"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50" name="Freeform 635"/>
            <p:cNvSpPr/>
            <p:nvPr/>
          </p:nvSpPr>
          <p:spPr bwMode="auto">
            <a:xfrm>
              <a:off x="5076144" y="3646046"/>
              <a:ext cx="47082" cy="16955"/>
            </a:xfrm>
            <a:custGeom>
              <a:gdLst>
                <a:gd name="T0" fmla="*/ 0 w 16"/>
                <a:gd name="T1" fmla="*/ 0 h 6"/>
                <a:gd name="T2" fmla="*/ 0 w 16"/>
                <a:gd name="T3" fmla="*/ 0 h 6"/>
                <a:gd name="T4" fmla="*/ 10 w 16"/>
                <a:gd name="T5" fmla="*/ 6 h 6"/>
                <a:gd name="T6" fmla="*/ 10 w 16"/>
                <a:gd name="T7" fmla="*/ 6 h 6"/>
                <a:gd name="T8" fmla="*/ 16 w 16"/>
                <a:gd name="T9" fmla="*/ 6 h 6"/>
                <a:gd name="T10" fmla="*/ 16 w 16"/>
                <a:gd name="T11" fmla="*/ 6 h 6"/>
                <a:gd name="T12" fmla="*/ 16 w 16"/>
                <a:gd name="T13" fmla="*/ 4 h 6"/>
                <a:gd name="T14" fmla="*/ 10 w 16"/>
                <a:gd name="T15" fmla="*/ 0 h 6"/>
                <a:gd name="T16" fmla="*/ 10 w 16"/>
                <a:gd name="T17" fmla="*/ 0 h 6"/>
                <a:gd name="T18" fmla="*/ 4 w 16"/>
                <a:gd name="T19" fmla="*/ 0 h 6"/>
                <a:gd name="T20" fmla="*/ 0 w 16"/>
                <a:gd name="T21" fmla="*/ 0 h 6"/>
                <a:gd name="T22" fmla="*/ 0 w 16"/>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6"/>
                <a:gd name="T38" fmla="*/ 16 w 16"/>
                <a:gd name="T39" fmla="*/ 6 h 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6">
                  <a:moveTo>
                    <a:pt x="0" y="0"/>
                  </a:moveTo>
                  <a:lnTo>
                    <a:pt x="0" y="0"/>
                  </a:lnTo>
                  <a:lnTo>
                    <a:pt x="10" y="6"/>
                  </a:lnTo>
                  <a:lnTo>
                    <a:pt x="16" y="6"/>
                  </a:lnTo>
                  <a:lnTo>
                    <a:pt x="16" y="4"/>
                  </a:lnTo>
                  <a:lnTo>
                    <a:pt x="10" y="0"/>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51" name="Freeform 636"/>
            <p:cNvSpPr/>
            <p:nvPr/>
          </p:nvSpPr>
          <p:spPr bwMode="auto">
            <a:xfrm>
              <a:off x="5883995" y="3624245"/>
              <a:ext cx="59474" cy="46024"/>
            </a:xfrm>
            <a:custGeom>
              <a:gdLst>
                <a:gd name="T0" fmla="*/ 16 w 20"/>
                <a:gd name="T1" fmla="*/ 0 h 16"/>
                <a:gd name="T2" fmla="*/ 16 w 20"/>
                <a:gd name="T3" fmla="*/ 0 h 16"/>
                <a:gd name="T4" fmla="*/ 8 w 20"/>
                <a:gd name="T5" fmla="*/ 4 h 16"/>
                <a:gd name="T6" fmla="*/ 8 w 20"/>
                <a:gd name="T7" fmla="*/ 4 h 16"/>
                <a:gd name="T8" fmla="*/ 8 w 20"/>
                <a:gd name="T9" fmla="*/ 8 h 16"/>
                <a:gd name="T10" fmla="*/ 8 w 20"/>
                <a:gd name="T11" fmla="*/ 10 h 16"/>
                <a:gd name="T12" fmla="*/ 6 w 20"/>
                <a:gd name="T13" fmla="*/ 12 h 16"/>
                <a:gd name="T14" fmla="*/ 6 w 20"/>
                <a:gd name="T15" fmla="*/ 12 h 16"/>
                <a:gd name="T16" fmla="*/ 0 w 20"/>
                <a:gd name="T17" fmla="*/ 16 h 16"/>
                <a:gd name="T18" fmla="*/ 4 w 20"/>
                <a:gd name="T19" fmla="*/ 16 h 16"/>
                <a:gd name="T20" fmla="*/ 14 w 20"/>
                <a:gd name="T21" fmla="*/ 14 h 16"/>
                <a:gd name="T22" fmla="*/ 16 w 20"/>
                <a:gd name="T23" fmla="*/ 8 h 16"/>
                <a:gd name="T24" fmla="*/ 20 w 20"/>
                <a:gd name="T25" fmla="*/ 8 h 16"/>
                <a:gd name="T26" fmla="*/ 20 w 20"/>
                <a:gd name="T27" fmla="*/ 8 h 16"/>
                <a:gd name="T28" fmla="*/ 18 w 20"/>
                <a:gd name="T29" fmla="*/ 6 h 16"/>
                <a:gd name="T30" fmla="*/ 18 w 20"/>
                <a:gd name="T31" fmla="*/ 6 h 16"/>
                <a:gd name="T32" fmla="*/ 16 w 20"/>
                <a:gd name="T33" fmla="*/ 6 h 16"/>
                <a:gd name="T34" fmla="*/ 16 w 20"/>
                <a:gd name="T35" fmla="*/ 6 h 16"/>
                <a:gd name="T36" fmla="*/ 18 w 20"/>
                <a:gd name="T37" fmla="*/ 6 h 16"/>
                <a:gd name="T38" fmla="*/ 18 w 20"/>
                <a:gd name="T39" fmla="*/ 4 h 16"/>
                <a:gd name="T40" fmla="*/ 16 w 20"/>
                <a:gd name="T41" fmla="*/ 0 h 16"/>
                <a:gd name="T42" fmla="*/ 16 w 20"/>
                <a:gd name="T43" fmla="*/ 0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
                <a:gd name="T67" fmla="*/ 0 h 16"/>
                <a:gd name="T68" fmla="*/ 20 w 20"/>
                <a:gd name="T69" fmla="*/ 16 h 1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 h="16">
                  <a:moveTo>
                    <a:pt x="16" y="0"/>
                  </a:moveTo>
                  <a:lnTo>
                    <a:pt x="16" y="0"/>
                  </a:lnTo>
                  <a:lnTo>
                    <a:pt x="8" y="4"/>
                  </a:lnTo>
                  <a:lnTo>
                    <a:pt x="8" y="8"/>
                  </a:lnTo>
                  <a:lnTo>
                    <a:pt x="8" y="10"/>
                  </a:lnTo>
                  <a:lnTo>
                    <a:pt x="6" y="12"/>
                  </a:lnTo>
                  <a:lnTo>
                    <a:pt x="0" y="16"/>
                  </a:lnTo>
                  <a:lnTo>
                    <a:pt x="4" y="16"/>
                  </a:lnTo>
                  <a:lnTo>
                    <a:pt x="14" y="14"/>
                  </a:lnTo>
                  <a:lnTo>
                    <a:pt x="16" y="8"/>
                  </a:lnTo>
                  <a:lnTo>
                    <a:pt x="20" y="8"/>
                  </a:lnTo>
                  <a:lnTo>
                    <a:pt x="18" y="6"/>
                  </a:lnTo>
                  <a:lnTo>
                    <a:pt x="16" y="6"/>
                  </a:lnTo>
                  <a:lnTo>
                    <a:pt x="18" y="6"/>
                  </a:lnTo>
                  <a:lnTo>
                    <a:pt x="18" y="4"/>
                  </a:lnTo>
                  <a:lnTo>
                    <a:pt x="16" y="0"/>
                  </a:lnTo>
                  <a:close/>
                </a:path>
              </a:pathLst>
            </a:custGeom>
            <a:solidFill>
              <a:srgbClr val="B7BCBE"/>
            </a:solidFill>
            <a:ln w="3175" cmpd="sng">
              <a:solidFill>
                <a:schemeClr val="bg1"/>
              </a:solidFill>
              <a:prstDash val="solid"/>
              <a:round/>
            </a:ln>
          </p:spPr>
          <p:txBody>
            <a:bodyPr/>
            <a:lstStyle/>
            <a:p>
              <a:endParaRPr lang="en-GB"/>
            </a:p>
          </p:txBody>
        </p:sp>
        <p:sp>
          <p:nvSpPr>
            <p:cNvPr id="352" name="Freeform 637"/>
            <p:cNvSpPr/>
            <p:nvPr/>
          </p:nvSpPr>
          <p:spPr bwMode="auto">
            <a:xfrm>
              <a:off x="5170311" y="3607288"/>
              <a:ext cx="29736" cy="16955"/>
            </a:xfrm>
            <a:custGeom>
              <a:gdLst>
                <a:gd name="T0" fmla="*/ 6 w 10"/>
                <a:gd name="T1" fmla="*/ 0 h 6"/>
                <a:gd name="T2" fmla="*/ 6 w 10"/>
                <a:gd name="T3" fmla="*/ 0 h 6"/>
                <a:gd name="T4" fmla="*/ 10 w 10"/>
                <a:gd name="T5" fmla="*/ 2 h 6"/>
                <a:gd name="T6" fmla="*/ 10 w 10"/>
                <a:gd name="T7" fmla="*/ 4 h 6"/>
                <a:gd name="T8" fmla="*/ 8 w 10"/>
                <a:gd name="T9" fmla="*/ 6 h 6"/>
                <a:gd name="T10" fmla="*/ 8 w 10"/>
                <a:gd name="T11" fmla="*/ 6 h 6"/>
                <a:gd name="T12" fmla="*/ 2 w 10"/>
                <a:gd name="T13" fmla="*/ 4 h 6"/>
                <a:gd name="T14" fmla="*/ 0 w 10"/>
                <a:gd name="T15" fmla="*/ 4 h 6"/>
                <a:gd name="T16" fmla="*/ 2 w 10"/>
                <a:gd name="T17" fmla="*/ 2 h 6"/>
                <a:gd name="T18" fmla="*/ 2 w 10"/>
                <a:gd name="T19" fmla="*/ 2 h 6"/>
                <a:gd name="T20" fmla="*/ 4 w 10"/>
                <a:gd name="T21" fmla="*/ 2 h 6"/>
                <a:gd name="T22" fmla="*/ 6 w 10"/>
                <a:gd name="T23" fmla="*/ 0 h 6"/>
                <a:gd name="T24" fmla="*/ 6 w 10"/>
                <a:gd name="T25" fmla="*/ 0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6"/>
                <a:gd name="T41" fmla="*/ 10 w 10"/>
                <a:gd name="T42" fmla="*/ 6 h 6"/>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6">
                  <a:moveTo>
                    <a:pt x="6" y="0"/>
                  </a:moveTo>
                  <a:lnTo>
                    <a:pt x="6" y="0"/>
                  </a:lnTo>
                  <a:lnTo>
                    <a:pt x="10" y="2"/>
                  </a:lnTo>
                  <a:lnTo>
                    <a:pt x="10" y="4"/>
                  </a:lnTo>
                  <a:lnTo>
                    <a:pt x="8" y="6"/>
                  </a:lnTo>
                  <a:lnTo>
                    <a:pt x="2" y="4"/>
                  </a:lnTo>
                  <a:lnTo>
                    <a:pt x="0" y="4"/>
                  </a:lnTo>
                  <a:lnTo>
                    <a:pt x="2" y="2"/>
                  </a:lnTo>
                  <a:lnTo>
                    <a:pt x="4"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353" name="Freeform 638"/>
            <p:cNvSpPr/>
            <p:nvPr/>
          </p:nvSpPr>
          <p:spPr bwMode="auto">
            <a:xfrm>
              <a:off x="5762569" y="3583063"/>
              <a:ext cx="81778" cy="58135"/>
            </a:xfrm>
            <a:custGeom>
              <a:gdLst>
                <a:gd name="T0" fmla="*/ 4 w 28"/>
                <a:gd name="T1" fmla="*/ 0 h 20"/>
                <a:gd name="T2" fmla="*/ 4 w 28"/>
                <a:gd name="T3" fmla="*/ 4 h 20"/>
                <a:gd name="T4" fmla="*/ 4 w 28"/>
                <a:gd name="T5" fmla="*/ 4 h 20"/>
                <a:gd name="T6" fmla="*/ 2 w 28"/>
                <a:gd name="T7" fmla="*/ 4 h 20"/>
                <a:gd name="T8" fmla="*/ 2 w 28"/>
                <a:gd name="T9" fmla="*/ 4 h 20"/>
                <a:gd name="T10" fmla="*/ 2 w 28"/>
                <a:gd name="T11" fmla="*/ 6 h 20"/>
                <a:gd name="T12" fmla="*/ 2 w 28"/>
                <a:gd name="T13" fmla="*/ 6 h 20"/>
                <a:gd name="T14" fmla="*/ 0 w 28"/>
                <a:gd name="T15" fmla="*/ 6 h 20"/>
                <a:gd name="T16" fmla="*/ 2 w 28"/>
                <a:gd name="T17" fmla="*/ 8 h 20"/>
                <a:gd name="T18" fmla="*/ 6 w 28"/>
                <a:gd name="T19" fmla="*/ 14 h 20"/>
                <a:gd name="T20" fmla="*/ 6 w 28"/>
                <a:gd name="T21" fmla="*/ 14 h 20"/>
                <a:gd name="T22" fmla="*/ 10 w 28"/>
                <a:gd name="T23" fmla="*/ 16 h 20"/>
                <a:gd name="T24" fmla="*/ 14 w 28"/>
                <a:gd name="T25" fmla="*/ 14 h 20"/>
                <a:gd name="T26" fmla="*/ 22 w 28"/>
                <a:gd name="T27" fmla="*/ 14 h 20"/>
                <a:gd name="T28" fmla="*/ 22 w 28"/>
                <a:gd name="T29" fmla="*/ 14 h 20"/>
                <a:gd name="T30" fmla="*/ 22 w 28"/>
                <a:gd name="T31" fmla="*/ 20 h 20"/>
                <a:gd name="T32" fmla="*/ 22 w 28"/>
                <a:gd name="T33" fmla="*/ 20 h 20"/>
                <a:gd name="T34" fmla="*/ 28 w 28"/>
                <a:gd name="T35" fmla="*/ 20 h 20"/>
                <a:gd name="T36" fmla="*/ 28 w 28"/>
                <a:gd name="T37" fmla="*/ 20 h 20"/>
                <a:gd name="T38" fmla="*/ 26 w 28"/>
                <a:gd name="T39" fmla="*/ 12 h 20"/>
                <a:gd name="T40" fmla="*/ 26 w 28"/>
                <a:gd name="T41" fmla="*/ 12 h 20"/>
                <a:gd name="T42" fmla="*/ 16 w 28"/>
                <a:gd name="T43" fmla="*/ 12 h 20"/>
                <a:gd name="T44" fmla="*/ 10 w 28"/>
                <a:gd name="T45" fmla="*/ 10 h 20"/>
                <a:gd name="T46" fmla="*/ 6 w 28"/>
                <a:gd name="T47" fmla="*/ 8 h 20"/>
                <a:gd name="T48" fmla="*/ 4 w 28"/>
                <a:gd name="T49" fmla="*/ 0 h 20"/>
                <a:gd name="T50" fmla="*/ 4 w 28"/>
                <a:gd name="T51" fmla="*/ 0 h 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20"/>
                <a:gd name="T80" fmla="*/ 28 w 28"/>
                <a:gd name="T81" fmla="*/ 20 h 20"/>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20">
                  <a:moveTo>
                    <a:pt x="4" y="0"/>
                  </a:moveTo>
                  <a:lnTo>
                    <a:pt x="4" y="4"/>
                  </a:lnTo>
                  <a:lnTo>
                    <a:pt x="2" y="4"/>
                  </a:lnTo>
                  <a:lnTo>
                    <a:pt x="2" y="6"/>
                  </a:lnTo>
                  <a:lnTo>
                    <a:pt x="0" y="6"/>
                  </a:lnTo>
                  <a:lnTo>
                    <a:pt x="2" y="8"/>
                  </a:lnTo>
                  <a:lnTo>
                    <a:pt x="6" y="14"/>
                  </a:lnTo>
                  <a:lnTo>
                    <a:pt x="10" y="16"/>
                  </a:lnTo>
                  <a:lnTo>
                    <a:pt x="14" y="14"/>
                  </a:lnTo>
                  <a:lnTo>
                    <a:pt x="22" y="14"/>
                  </a:lnTo>
                  <a:lnTo>
                    <a:pt x="22" y="20"/>
                  </a:lnTo>
                  <a:lnTo>
                    <a:pt x="28" y="20"/>
                  </a:lnTo>
                  <a:lnTo>
                    <a:pt x="26" y="12"/>
                  </a:lnTo>
                  <a:lnTo>
                    <a:pt x="16" y="12"/>
                  </a:lnTo>
                  <a:lnTo>
                    <a:pt x="10" y="10"/>
                  </a:lnTo>
                  <a:lnTo>
                    <a:pt x="6" y="8"/>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54" name="Freeform 639"/>
            <p:cNvSpPr/>
            <p:nvPr/>
          </p:nvSpPr>
          <p:spPr bwMode="auto">
            <a:xfrm>
              <a:off x="5866646" y="3578219"/>
              <a:ext cx="71863" cy="92049"/>
            </a:xfrm>
            <a:custGeom>
              <a:gdLst>
                <a:gd name="T0" fmla="*/ 22 w 24"/>
                <a:gd name="T1" fmla="*/ 0 h 32"/>
                <a:gd name="T2" fmla="*/ 18 w 24"/>
                <a:gd name="T3" fmla="*/ 4 h 32"/>
                <a:gd name="T4" fmla="*/ 18 w 24"/>
                <a:gd name="T5" fmla="*/ 4 h 32"/>
                <a:gd name="T6" fmla="*/ 14 w 24"/>
                <a:gd name="T7" fmla="*/ 4 h 32"/>
                <a:gd name="T8" fmla="*/ 10 w 24"/>
                <a:gd name="T9" fmla="*/ 2 h 32"/>
                <a:gd name="T10" fmla="*/ 10 w 24"/>
                <a:gd name="T11" fmla="*/ 2 h 32"/>
                <a:gd name="T12" fmla="*/ 4 w 24"/>
                <a:gd name="T13" fmla="*/ 14 h 32"/>
                <a:gd name="T14" fmla="*/ 0 w 24"/>
                <a:gd name="T15" fmla="*/ 30 h 32"/>
                <a:gd name="T16" fmla="*/ 8 w 24"/>
                <a:gd name="T17" fmla="*/ 32 h 32"/>
                <a:gd name="T18" fmla="*/ 8 w 24"/>
                <a:gd name="T19" fmla="*/ 32 h 32"/>
                <a:gd name="T20" fmla="*/ 6 w 24"/>
                <a:gd name="T21" fmla="*/ 28 h 32"/>
                <a:gd name="T22" fmla="*/ 6 w 24"/>
                <a:gd name="T23" fmla="*/ 26 h 32"/>
                <a:gd name="T24" fmla="*/ 6 w 24"/>
                <a:gd name="T25" fmla="*/ 22 h 32"/>
                <a:gd name="T26" fmla="*/ 6 w 24"/>
                <a:gd name="T27" fmla="*/ 22 h 32"/>
                <a:gd name="T28" fmla="*/ 12 w 24"/>
                <a:gd name="T29" fmla="*/ 18 h 32"/>
                <a:gd name="T30" fmla="*/ 12 w 24"/>
                <a:gd name="T31" fmla="*/ 18 h 32"/>
                <a:gd name="T32" fmla="*/ 12 w 24"/>
                <a:gd name="T33" fmla="*/ 14 h 32"/>
                <a:gd name="T34" fmla="*/ 12 w 24"/>
                <a:gd name="T35" fmla="*/ 12 h 32"/>
                <a:gd name="T36" fmla="*/ 12 w 24"/>
                <a:gd name="T37" fmla="*/ 8 h 32"/>
                <a:gd name="T38" fmla="*/ 12 w 24"/>
                <a:gd name="T39" fmla="*/ 8 h 32"/>
                <a:gd name="T40" fmla="*/ 20 w 24"/>
                <a:gd name="T41" fmla="*/ 4 h 32"/>
                <a:gd name="T42" fmla="*/ 24 w 24"/>
                <a:gd name="T43" fmla="*/ 2 h 32"/>
                <a:gd name="T44" fmla="*/ 24 w 24"/>
                <a:gd name="T45" fmla="*/ 0 h 32"/>
                <a:gd name="T46" fmla="*/ 22 w 24"/>
                <a:gd name="T47" fmla="*/ 0 h 32"/>
                <a:gd name="T48" fmla="*/ 22 w 24"/>
                <a:gd name="T49" fmla="*/ 0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
                <a:gd name="T76" fmla="*/ 0 h 32"/>
                <a:gd name="T77" fmla="*/ 24 w 24"/>
                <a:gd name="T78" fmla="*/ 32 h 32"/>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 h="32">
                  <a:moveTo>
                    <a:pt x="22" y="0"/>
                  </a:moveTo>
                  <a:lnTo>
                    <a:pt x="18" y="4"/>
                  </a:lnTo>
                  <a:lnTo>
                    <a:pt x="14" y="4"/>
                  </a:lnTo>
                  <a:lnTo>
                    <a:pt x="10" y="2"/>
                  </a:lnTo>
                  <a:lnTo>
                    <a:pt x="4" y="14"/>
                  </a:lnTo>
                  <a:lnTo>
                    <a:pt x="0" y="30"/>
                  </a:lnTo>
                  <a:lnTo>
                    <a:pt x="8" y="32"/>
                  </a:lnTo>
                  <a:lnTo>
                    <a:pt x="6" y="28"/>
                  </a:lnTo>
                  <a:lnTo>
                    <a:pt x="6" y="26"/>
                  </a:lnTo>
                  <a:lnTo>
                    <a:pt x="6" y="22"/>
                  </a:lnTo>
                  <a:lnTo>
                    <a:pt x="12" y="18"/>
                  </a:lnTo>
                  <a:lnTo>
                    <a:pt x="12" y="14"/>
                  </a:lnTo>
                  <a:lnTo>
                    <a:pt x="12" y="12"/>
                  </a:lnTo>
                  <a:lnTo>
                    <a:pt x="12" y="8"/>
                  </a:lnTo>
                  <a:lnTo>
                    <a:pt x="20" y="4"/>
                  </a:lnTo>
                  <a:lnTo>
                    <a:pt x="24" y="2"/>
                  </a:lnTo>
                  <a:lnTo>
                    <a:pt x="24" y="0"/>
                  </a:lnTo>
                  <a:lnTo>
                    <a:pt x="22" y="0"/>
                  </a:lnTo>
                  <a:close/>
                </a:path>
              </a:pathLst>
            </a:custGeom>
            <a:solidFill>
              <a:srgbClr val="B7BCBE"/>
            </a:solidFill>
            <a:ln w="3175" cmpd="sng">
              <a:solidFill>
                <a:schemeClr val="bg1"/>
              </a:solidFill>
              <a:prstDash val="solid"/>
              <a:round/>
            </a:ln>
          </p:spPr>
          <p:txBody>
            <a:bodyPr/>
            <a:lstStyle/>
            <a:p>
              <a:endParaRPr lang="en-GB"/>
            </a:p>
          </p:txBody>
        </p:sp>
        <p:sp>
          <p:nvSpPr>
            <p:cNvPr id="355" name="Freeform 640"/>
            <p:cNvSpPr/>
            <p:nvPr/>
          </p:nvSpPr>
          <p:spPr bwMode="auto">
            <a:xfrm>
              <a:off x="6084717" y="3570952"/>
              <a:ext cx="12390" cy="24222"/>
            </a:xfrm>
            <a:custGeom>
              <a:gdLst>
                <a:gd name="T0" fmla="*/ 0 w 4"/>
                <a:gd name="T1" fmla="*/ 0 h 8"/>
                <a:gd name="T2" fmla="*/ 0 w 4"/>
                <a:gd name="T3" fmla="*/ 0 h 8"/>
                <a:gd name="T4" fmla="*/ 2 w 4"/>
                <a:gd name="T5" fmla="*/ 8 h 8"/>
                <a:gd name="T6" fmla="*/ 2 w 4"/>
                <a:gd name="T7" fmla="*/ 8 h 8"/>
                <a:gd name="T8" fmla="*/ 4 w 4"/>
                <a:gd name="T9" fmla="*/ 8 h 8"/>
                <a:gd name="T10" fmla="*/ 4 w 4"/>
                <a:gd name="T11" fmla="*/ 6 h 8"/>
                <a:gd name="T12" fmla="*/ 2 w 4"/>
                <a:gd name="T13" fmla="*/ 4 h 8"/>
                <a:gd name="T14" fmla="*/ 0 w 4"/>
                <a:gd name="T15" fmla="*/ 0 h 8"/>
                <a:gd name="T16" fmla="*/ 0 w 4"/>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8"/>
                <a:gd name="T29" fmla="*/ 4 w 4"/>
                <a:gd name="T30" fmla="*/ 8 h 8"/>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8">
                  <a:moveTo>
                    <a:pt x="0" y="0"/>
                  </a:moveTo>
                  <a:lnTo>
                    <a:pt x="0" y="0"/>
                  </a:lnTo>
                  <a:lnTo>
                    <a:pt x="2" y="8"/>
                  </a:lnTo>
                  <a:lnTo>
                    <a:pt x="4" y="8"/>
                  </a:lnTo>
                  <a:lnTo>
                    <a:pt x="4" y="6"/>
                  </a:lnTo>
                  <a:lnTo>
                    <a:pt x="2" y="4"/>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56" name="Freeform 641"/>
            <p:cNvSpPr/>
            <p:nvPr/>
          </p:nvSpPr>
          <p:spPr bwMode="auto">
            <a:xfrm>
              <a:off x="5856735" y="3544307"/>
              <a:ext cx="9911" cy="16955"/>
            </a:xfrm>
            <a:custGeom>
              <a:gdLst>
                <a:gd name="T0" fmla="*/ 2 w 4"/>
                <a:gd name="T1" fmla="*/ 0 h 6"/>
                <a:gd name="T2" fmla="*/ 2 w 4"/>
                <a:gd name="T3" fmla="*/ 0 h 6"/>
                <a:gd name="T4" fmla="*/ 0 w 4"/>
                <a:gd name="T5" fmla="*/ 4 h 6"/>
                <a:gd name="T6" fmla="*/ 0 w 4"/>
                <a:gd name="T7" fmla="*/ 6 h 6"/>
                <a:gd name="T8" fmla="*/ 0 w 4"/>
                <a:gd name="T9" fmla="*/ 6 h 6"/>
                <a:gd name="T10" fmla="*/ 0 w 4"/>
                <a:gd name="T11" fmla="*/ 6 h 6"/>
                <a:gd name="T12" fmla="*/ 4 w 4"/>
                <a:gd name="T13" fmla="*/ 2 h 6"/>
                <a:gd name="T14" fmla="*/ 4 w 4"/>
                <a:gd name="T15" fmla="*/ 0 h 6"/>
                <a:gd name="T16" fmla="*/ 2 w 4"/>
                <a:gd name="T17" fmla="*/ 0 h 6"/>
                <a:gd name="T18" fmla="*/ 2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6"/>
                <a:gd name="T32" fmla="*/ 4 w 4"/>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6">
                  <a:moveTo>
                    <a:pt x="2" y="0"/>
                  </a:moveTo>
                  <a:lnTo>
                    <a:pt x="2" y="0"/>
                  </a:lnTo>
                  <a:lnTo>
                    <a:pt x="0" y="4"/>
                  </a:lnTo>
                  <a:lnTo>
                    <a:pt x="0" y="6"/>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57" name="Freeform 642"/>
            <p:cNvSpPr/>
            <p:nvPr/>
          </p:nvSpPr>
          <p:spPr bwMode="auto">
            <a:xfrm>
              <a:off x="5755134" y="3428033"/>
              <a:ext cx="101600" cy="53293"/>
            </a:xfrm>
            <a:custGeom>
              <a:gdLst>
                <a:gd name="T0" fmla="*/ 0 w 34"/>
                <a:gd name="T1" fmla="*/ 0 h 18"/>
                <a:gd name="T2" fmla="*/ 0 w 34"/>
                <a:gd name="T3" fmla="*/ 2 h 18"/>
                <a:gd name="T4" fmla="*/ 0 w 34"/>
                <a:gd name="T5" fmla="*/ 2 h 18"/>
                <a:gd name="T6" fmla="*/ 12 w 34"/>
                <a:gd name="T7" fmla="*/ 10 h 18"/>
                <a:gd name="T8" fmla="*/ 20 w 34"/>
                <a:gd name="T9" fmla="*/ 14 h 18"/>
                <a:gd name="T10" fmla="*/ 28 w 34"/>
                <a:gd name="T11" fmla="*/ 16 h 18"/>
                <a:gd name="T12" fmla="*/ 28 w 34"/>
                <a:gd name="T13" fmla="*/ 16 h 18"/>
                <a:gd name="T14" fmla="*/ 32 w 34"/>
                <a:gd name="T15" fmla="*/ 18 h 18"/>
                <a:gd name="T16" fmla="*/ 34 w 34"/>
                <a:gd name="T17" fmla="*/ 18 h 18"/>
                <a:gd name="T18" fmla="*/ 30 w 34"/>
                <a:gd name="T19" fmla="*/ 14 h 18"/>
                <a:gd name="T20" fmla="*/ 30 w 34"/>
                <a:gd name="T21" fmla="*/ 14 h 18"/>
                <a:gd name="T22" fmla="*/ 18 w 34"/>
                <a:gd name="T23" fmla="*/ 6 h 18"/>
                <a:gd name="T24" fmla="*/ 0 w 34"/>
                <a:gd name="T25" fmla="*/ 0 h 18"/>
                <a:gd name="T26" fmla="*/ 0 w 34"/>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18"/>
                <a:gd name="T44" fmla="*/ 34 w 34"/>
                <a:gd name="T45" fmla="*/ 18 h 18"/>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18">
                  <a:moveTo>
                    <a:pt x="0" y="0"/>
                  </a:moveTo>
                  <a:lnTo>
                    <a:pt x="0" y="2"/>
                  </a:lnTo>
                  <a:lnTo>
                    <a:pt x="12" y="10"/>
                  </a:lnTo>
                  <a:lnTo>
                    <a:pt x="20" y="14"/>
                  </a:lnTo>
                  <a:lnTo>
                    <a:pt x="28" y="16"/>
                  </a:lnTo>
                  <a:lnTo>
                    <a:pt x="32" y="18"/>
                  </a:lnTo>
                  <a:lnTo>
                    <a:pt x="34" y="18"/>
                  </a:lnTo>
                  <a:lnTo>
                    <a:pt x="30" y="14"/>
                  </a:lnTo>
                  <a:lnTo>
                    <a:pt x="18" y="6"/>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58" name="Freeform 643"/>
            <p:cNvSpPr/>
            <p:nvPr/>
          </p:nvSpPr>
          <p:spPr bwMode="auto">
            <a:xfrm>
              <a:off x="3581875" y="3428033"/>
              <a:ext cx="12390" cy="24222"/>
            </a:xfrm>
            <a:custGeom>
              <a:gdLst>
                <a:gd name="T0" fmla="*/ 0 w 4"/>
                <a:gd name="T1" fmla="*/ 0 h 8"/>
                <a:gd name="T2" fmla="*/ 0 w 4"/>
                <a:gd name="T3" fmla="*/ 0 h 8"/>
                <a:gd name="T4" fmla="*/ 2 w 4"/>
                <a:gd name="T5" fmla="*/ 4 h 8"/>
                <a:gd name="T6" fmla="*/ 2 w 4"/>
                <a:gd name="T7" fmla="*/ 4 h 8"/>
                <a:gd name="T8" fmla="*/ 4 w 4"/>
                <a:gd name="T9" fmla="*/ 8 h 8"/>
                <a:gd name="T10" fmla="*/ 4 w 4"/>
                <a:gd name="T11" fmla="*/ 6 h 8"/>
                <a:gd name="T12" fmla="*/ 0 w 4"/>
                <a:gd name="T13" fmla="*/ 0 h 8"/>
                <a:gd name="T14" fmla="*/ 0 w 4"/>
                <a:gd name="T15" fmla="*/ 0 h 8"/>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8"/>
                <a:gd name="T26" fmla="*/ 4 w 4"/>
                <a:gd name="T27" fmla="*/ 8 h 8"/>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8">
                  <a:moveTo>
                    <a:pt x="0" y="0"/>
                  </a:moveTo>
                  <a:lnTo>
                    <a:pt x="0" y="0"/>
                  </a:lnTo>
                  <a:lnTo>
                    <a:pt x="2" y="4"/>
                  </a:lnTo>
                  <a:lnTo>
                    <a:pt x="4" y="8"/>
                  </a:lnTo>
                  <a:lnTo>
                    <a:pt x="4" y="6"/>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59" name="Freeform 645"/>
            <p:cNvSpPr/>
            <p:nvPr/>
          </p:nvSpPr>
          <p:spPr bwMode="auto">
            <a:xfrm>
              <a:off x="3465406" y="3382009"/>
              <a:ext cx="39649" cy="16955"/>
            </a:xfrm>
            <a:custGeom>
              <a:gdLst>
                <a:gd name="T0" fmla="*/ 6 w 14"/>
                <a:gd name="T1" fmla="*/ 0 h 6"/>
                <a:gd name="T2" fmla="*/ 14 w 14"/>
                <a:gd name="T3" fmla="*/ 0 h 6"/>
                <a:gd name="T4" fmla="*/ 12 w 14"/>
                <a:gd name="T5" fmla="*/ 6 h 6"/>
                <a:gd name="T6" fmla="*/ 12 w 14"/>
                <a:gd name="T7" fmla="*/ 6 h 6"/>
                <a:gd name="T8" fmla="*/ 0 w 14"/>
                <a:gd name="T9" fmla="*/ 6 h 6"/>
                <a:gd name="T10" fmla="*/ 0 w 14"/>
                <a:gd name="T11" fmla="*/ 6 h 6"/>
                <a:gd name="T12" fmla="*/ 0 w 14"/>
                <a:gd name="T13" fmla="*/ 2 h 6"/>
                <a:gd name="T14" fmla="*/ 0 w 14"/>
                <a:gd name="T15" fmla="*/ 2 h 6"/>
                <a:gd name="T16" fmla="*/ 6 w 14"/>
                <a:gd name="T17" fmla="*/ 0 h 6"/>
                <a:gd name="T18" fmla="*/ 6 w 1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
                <a:gd name="T32" fmla="*/ 14 w 14"/>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
                  <a:moveTo>
                    <a:pt x="6" y="0"/>
                  </a:moveTo>
                  <a:lnTo>
                    <a:pt x="14" y="0"/>
                  </a:lnTo>
                  <a:lnTo>
                    <a:pt x="12" y="6"/>
                  </a:lnTo>
                  <a:lnTo>
                    <a:pt x="0" y="6"/>
                  </a:lnTo>
                  <a:lnTo>
                    <a:pt x="0" y="2"/>
                  </a:lnTo>
                  <a:lnTo>
                    <a:pt x="6" y="0"/>
                  </a:lnTo>
                  <a:close/>
                </a:path>
              </a:pathLst>
            </a:custGeom>
            <a:solidFill>
              <a:srgbClr val="B7BCBE"/>
            </a:solidFill>
            <a:ln w="3175" cmpd="sng">
              <a:solidFill>
                <a:schemeClr val="bg1"/>
              </a:solidFill>
              <a:prstDash val="solid"/>
              <a:round/>
            </a:ln>
          </p:spPr>
          <p:txBody>
            <a:bodyPr/>
            <a:lstStyle/>
            <a:p>
              <a:endParaRPr lang="en-GB"/>
            </a:p>
          </p:txBody>
        </p:sp>
        <p:sp>
          <p:nvSpPr>
            <p:cNvPr id="360" name="Freeform 647"/>
            <p:cNvSpPr/>
            <p:nvPr/>
          </p:nvSpPr>
          <p:spPr bwMode="auto">
            <a:xfrm>
              <a:off x="5948422" y="3326295"/>
              <a:ext cx="270109" cy="264037"/>
            </a:xfrm>
            <a:custGeom>
              <a:gdLst>
                <a:gd name="T0" fmla="*/ 34 w 92"/>
                <a:gd name="T1" fmla="*/ 4 h 92"/>
                <a:gd name="T2" fmla="*/ 30 w 92"/>
                <a:gd name="T3" fmla="*/ 12 h 92"/>
                <a:gd name="T4" fmla="*/ 24 w 92"/>
                <a:gd name="T5" fmla="*/ 16 h 92"/>
                <a:gd name="T6" fmla="*/ 20 w 92"/>
                <a:gd name="T7" fmla="*/ 36 h 92"/>
                <a:gd name="T8" fmla="*/ 20 w 92"/>
                <a:gd name="T9" fmla="*/ 46 h 92"/>
                <a:gd name="T10" fmla="*/ 20 w 92"/>
                <a:gd name="T11" fmla="*/ 50 h 92"/>
                <a:gd name="T12" fmla="*/ 18 w 92"/>
                <a:gd name="T13" fmla="*/ 54 h 92"/>
                <a:gd name="T14" fmla="*/ 14 w 92"/>
                <a:gd name="T15" fmla="*/ 50 h 92"/>
                <a:gd name="T16" fmla="*/ 10 w 92"/>
                <a:gd name="T17" fmla="*/ 58 h 92"/>
                <a:gd name="T18" fmla="*/ 8 w 92"/>
                <a:gd name="T19" fmla="*/ 56 h 92"/>
                <a:gd name="T20" fmla="*/ 6 w 92"/>
                <a:gd name="T21" fmla="*/ 58 h 92"/>
                <a:gd name="T22" fmla="*/ 2 w 92"/>
                <a:gd name="T23" fmla="*/ 72 h 92"/>
                <a:gd name="T24" fmla="*/ 4 w 92"/>
                <a:gd name="T25" fmla="*/ 80 h 92"/>
                <a:gd name="T26" fmla="*/ 10 w 92"/>
                <a:gd name="T27" fmla="*/ 76 h 92"/>
                <a:gd name="T28" fmla="*/ 20 w 92"/>
                <a:gd name="T29" fmla="*/ 76 h 92"/>
                <a:gd name="T30" fmla="*/ 34 w 92"/>
                <a:gd name="T31" fmla="*/ 76 h 92"/>
                <a:gd name="T32" fmla="*/ 38 w 92"/>
                <a:gd name="T33" fmla="*/ 74 h 92"/>
                <a:gd name="T34" fmla="*/ 38 w 92"/>
                <a:gd name="T35" fmla="*/ 78 h 92"/>
                <a:gd name="T36" fmla="*/ 52 w 92"/>
                <a:gd name="T37" fmla="*/ 74 h 92"/>
                <a:gd name="T38" fmla="*/ 56 w 92"/>
                <a:gd name="T39" fmla="*/ 80 h 92"/>
                <a:gd name="T40" fmla="*/ 60 w 92"/>
                <a:gd name="T41" fmla="*/ 82 h 92"/>
                <a:gd name="T42" fmla="*/ 54 w 92"/>
                <a:gd name="T43" fmla="*/ 86 h 92"/>
                <a:gd name="T44" fmla="*/ 56 w 92"/>
                <a:gd name="T45" fmla="*/ 90 h 92"/>
                <a:gd name="T46" fmla="*/ 58 w 92"/>
                <a:gd name="T47" fmla="*/ 88 h 92"/>
                <a:gd name="T48" fmla="*/ 70 w 92"/>
                <a:gd name="T49" fmla="*/ 74 h 92"/>
                <a:gd name="T50" fmla="*/ 76 w 92"/>
                <a:gd name="T51" fmla="*/ 78 h 92"/>
                <a:gd name="T52" fmla="*/ 74 w 92"/>
                <a:gd name="T53" fmla="*/ 84 h 92"/>
                <a:gd name="T54" fmla="*/ 74 w 92"/>
                <a:gd name="T55" fmla="*/ 88 h 92"/>
                <a:gd name="T56" fmla="*/ 78 w 92"/>
                <a:gd name="T57" fmla="*/ 88 h 92"/>
                <a:gd name="T58" fmla="*/ 82 w 92"/>
                <a:gd name="T59" fmla="*/ 86 h 92"/>
                <a:gd name="T60" fmla="*/ 88 w 92"/>
                <a:gd name="T61" fmla="*/ 92 h 92"/>
                <a:gd name="T62" fmla="*/ 92 w 92"/>
                <a:gd name="T63" fmla="*/ 76 h 92"/>
                <a:gd name="T64" fmla="*/ 90 w 92"/>
                <a:gd name="T65" fmla="*/ 82 h 92"/>
                <a:gd name="T66" fmla="*/ 86 w 92"/>
                <a:gd name="T67" fmla="*/ 78 h 92"/>
                <a:gd name="T68" fmla="*/ 92 w 92"/>
                <a:gd name="T69" fmla="*/ 70 h 92"/>
                <a:gd name="T70" fmla="*/ 84 w 92"/>
                <a:gd name="T71" fmla="*/ 74 h 92"/>
                <a:gd name="T72" fmla="*/ 84 w 92"/>
                <a:gd name="T73" fmla="*/ 80 h 92"/>
                <a:gd name="T74" fmla="*/ 78 w 92"/>
                <a:gd name="T75" fmla="*/ 78 h 92"/>
                <a:gd name="T76" fmla="*/ 78 w 92"/>
                <a:gd name="T77" fmla="*/ 68 h 92"/>
                <a:gd name="T78" fmla="*/ 84 w 92"/>
                <a:gd name="T79" fmla="*/ 60 h 92"/>
                <a:gd name="T80" fmla="*/ 70 w 92"/>
                <a:gd name="T81" fmla="*/ 64 h 92"/>
                <a:gd name="T82" fmla="*/ 70 w 92"/>
                <a:gd name="T83" fmla="*/ 58 h 92"/>
                <a:gd name="T84" fmla="*/ 70 w 92"/>
                <a:gd name="T85" fmla="*/ 58 h 92"/>
                <a:gd name="T86" fmla="*/ 68 w 92"/>
                <a:gd name="T87" fmla="*/ 54 h 92"/>
                <a:gd name="T88" fmla="*/ 70 w 92"/>
                <a:gd name="T89" fmla="*/ 44 h 92"/>
                <a:gd name="T90" fmla="*/ 64 w 92"/>
                <a:gd name="T91" fmla="*/ 42 h 92"/>
                <a:gd name="T92" fmla="*/ 64 w 92"/>
                <a:gd name="T93" fmla="*/ 46 h 92"/>
                <a:gd name="T94" fmla="*/ 58 w 92"/>
                <a:gd name="T95" fmla="*/ 42 h 92"/>
                <a:gd name="T96" fmla="*/ 54 w 92"/>
                <a:gd name="T97" fmla="*/ 46 h 92"/>
                <a:gd name="T98" fmla="*/ 52 w 92"/>
                <a:gd name="T99" fmla="*/ 48 h 92"/>
                <a:gd name="T100" fmla="*/ 38 w 92"/>
                <a:gd name="T101" fmla="*/ 44 h 92"/>
                <a:gd name="T102" fmla="*/ 38 w 92"/>
                <a:gd name="T103" fmla="*/ 36 h 92"/>
                <a:gd name="T104" fmla="*/ 30 w 92"/>
                <a:gd name="T105" fmla="*/ 40 h 92"/>
                <a:gd name="T106" fmla="*/ 30 w 92"/>
                <a:gd name="T107" fmla="*/ 30 h 92"/>
                <a:gd name="T108" fmla="*/ 38 w 92"/>
                <a:gd name="T109" fmla="*/ 22 h 92"/>
                <a:gd name="T110" fmla="*/ 36 w 92"/>
                <a:gd name="T111" fmla="*/ 14 h 92"/>
                <a:gd name="T112" fmla="*/ 44 w 92"/>
                <a:gd name="T113" fmla="*/ 12 h 92"/>
                <a:gd name="T114" fmla="*/ 44 w 92"/>
                <a:gd name="T115" fmla="*/ 6 h 92"/>
                <a:gd name="T116" fmla="*/ 42 w 92"/>
                <a:gd name="T117" fmla="*/ 2 h 92"/>
                <a:gd name="T118" fmla="*/ 40 w 92"/>
                <a:gd name="T119" fmla="*/ 2 h 92"/>
                <a:gd name="T120" fmla="*/ 38 w 92"/>
                <a:gd name="T121" fmla="*/ 0 h 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2"/>
                <a:gd name="T184" fmla="*/ 0 h 92"/>
                <a:gd name="T185" fmla="*/ 92 w 92"/>
                <a:gd name="T186" fmla="*/ 92 h 9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2" h="92">
                  <a:moveTo>
                    <a:pt x="38" y="0"/>
                  </a:moveTo>
                  <a:lnTo>
                    <a:pt x="38" y="0"/>
                  </a:lnTo>
                  <a:lnTo>
                    <a:pt x="34" y="4"/>
                  </a:lnTo>
                  <a:lnTo>
                    <a:pt x="32" y="8"/>
                  </a:lnTo>
                  <a:lnTo>
                    <a:pt x="30" y="12"/>
                  </a:lnTo>
                  <a:lnTo>
                    <a:pt x="24" y="12"/>
                  </a:lnTo>
                  <a:lnTo>
                    <a:pt x="24" y="16"/>
                  </a:lnTo>
                  <a:lnTo>
                    <a:pt x="24" y="22"/>
                  </a:lnTo>
                  <a:lnTo>
                    <a:pt x="20" y="36"/>
                  </a:lnTo>
                  <a:lnTo>
                    <a:pt x="14" y="46"/>
                  </a:lnTo>
                  <a:lnTo>
                    <a:pt x="20" y="46"/>
                  </a:lnTo>
                  <a:lnTo>
                    <a:pt x="20" y="50"/>
                  </a:lnTo>
                  <a:lnTo>
                    <a:pt x="18" y="50"/>
                  </a:lnTo>
                  <a:lnTo>
                    <a:pt x="18" y="54"/>
                  </a:lnTo>
                  <a:lnTo>
                    <a:pt x="16" y="54"/>
                  </a:lnTo>
                  <a:lnTo>
                    <a:pt x="16" y="52"/>
                  </a:lnTo>
                  <a:lnTo>
                    <a:pt x="14" y="50"/>
                  </a:lnTo>
                  <a:lnTo>
                    <a:pt x="10" y="50"/>
                  </a:lnTo>
                  <a:lnTo>
                    <a:pt x="10" y="52"/>
                  </a:lnTo>
                  <a:lnTo>
                    <a:pt x="10" y="58"/>
                  </a:lnTo>
                  <a:lnTo>
                    <a:pt x="8" y="56"/>
                  </a:lnTo>
                  <a:lnTo>
                    <a:pt x="8" y="58"/>
                  </a:lnTo>
                  <a:lnTo>
                    <a:pt x="6" y="58"/>
                  </a:lnTo>
                  <a:lnTo>
                    <a:pt x="10" y="62"/>
                  </a:lnTo>
                  <a:lnTo>
                    <a:pt x="2" y="72"/>
                  </a:lnTo>
                  <a:lnTo>
                    <a:pt x="0" y="76"/>
                  </a:lnTo>
                  <a:lnTo>
                    <a:pt x="0" y="78"/>
                  </a:lnTo>
                  <a:lnTo>
                    <a:pt x="4" y="80"/>
                  </a:lnTo>
                  <a:lnTo>
                    <a:pt x="6" y="78"/>
                  </a:lnTo>
                  <a:lnTo>
                    <a:pt x="10" y="76"/>
                  </a:lnTo>
                  <a:lnTo>
                    <a:pt x="14" y="76"/>
                  </a:lnTo>
                  <a:lnTo>
                    <a:pt x="20" y="76"/>
                  </a:lnTo>
                  <a:lnTo>
                    <a:pt x="30" y="78"/>
                  </a:lnTo>
                  <a:lnTo>
                    <a:pt x="34" y="76"/>
                  </a:lnTo>
                  <a:lnTo>
                    <a:pt x="36" y="74"/>
                  </a:lnTo>
                  <a:lnTo>
                    <a:pt x="38" y="74"/>
                  </a:lnTo>
                  <a:lnTo>
                    <a:pt x="38" y="76"/>
                  </a:lnTo>
                  <a:lnTo>
                    <a:pt x="38" y="78"/>
                  </a:lnTo>
                  <a:lnTo>
                    <a:pt x="40" y="78"/>
                  </a:lnTo>
                  <a:lnTo>
                    <a:pt x="52" y="74"/>
                  </a:lnTo>
                  <a:lnTo>
                    <a:pt x="56" y="74"/>
                  </a:lnTo>
                  <a:lnTo>
                    <a:pt x="56" y="76"/>
                  </a:lnTo>
                  <a:lnTo>
                    <a:pt x="56" y="80"/>
                  </a:lnTo>
                  <a:lnTo>
                    <a:pt x="58" y="82"/>
                  </a:lnTo>
                  <a:lnTo>
                    <a:pt x="60" y="82"/>
                  </a:lnTo>
                  <a:lnTo>
                    <a:pt x="58" y="86"/>
                  </a:lnTo>
                  <a:lnTo>
                    <a:pt x="54" y="86"/>
                  </a:lnTo>
                  <a:lnTo>
                    <a:pt x="54" y="88"/>
                  </a:lnTo>
                  <a:lnTo>
                    <a:pt x="56" y="90"/>
                  </a:lnTo>
                  <a:lnTo>
                    <a:pt x="58" y="88"/>
                  </a:lnTo>
                  <a:lnTo>
                    <a:pt x="64" y="82"/>
                  </a:lnTo>
                  <a:lnTo>
                    <a:pt x="70" y="74"/>
                  </a:lnTo>
                  <a:lnTo>
                    <a:pt x="74" y="76"/>
                  </a:lnTo>
                  <a:lnTo>
                    <a:pt x="76" y="78"/>
                  </a:lnTo>
                  <a:lnTo>
                    <a:pt x="76" y="82"/>
                  </a:lnTo>
                  <a:lnTo>
                    <a:pt x="76" y="84"/>
                  </a:lnTo>
                  <a:lnTo>
                    <a:pt x="74" y="84"/>
                  </a:lnTo>
                  <a:lnTo>
                    <a:pt x="74" y="88"/>
                  </a:lnTo>
                  <a:lnTo>
                    <a:pt x="76" y="90"/>
                  </a:lnTo>
                  <a:lnTo>
                    <a:pt x="78" y="88"/>
                  </a:lnTo>
                  <a:lnTo>
                    <a:pt x="78" y="86"/>
                  </a:lnTo>
                  <a:lnTo>
                    <a:pt x="82" y="86"/>
                  </a:lnTo>
                  <a:lnTo>
                    <a:pt x="82" y="90"/>
                  </a:lnTo>
                  <a:lnTo>
                    <a:pt x="88" y="92"/>
                  </a:lnTo>
                  <a:lnTo>
                    <a:pt x="90" y="86"/>
                  </a:lnTo>
                  <a:lnTo>
                    <a:pt x="92" y="76"/>
                  </a:lnTo>
                  <a:lnTo>
                    <a:pt x="90" y="76"/>
                  </a:lnTo>
                  <a:lnTo>
                    <a:pt x="90" y="78"/>
                  </a:lnTo>
                  <a:lnTo>
                    <a:pt x="90" y="82"/>
                  </a:lnTo>
                  <a:lnTo>
                    <a:pt x="86" y="80"/>
                  </a:lnTo>
                  <a:lnTo>
                    <a:pt x="86" y="78"/>
                  </a:lnTo>
                  <a:lnTo>
                    <a:pt x="90" y="74"/>
                  </a:lnTo>
                  <a:lnTo>
                    <a:pt x="92" y="70"/>
                  </a:lnTo>
                  <a:lnTo>
                    <a:pt x="90" y="68"/>
                  </a:lnTo>
                  <a:lnTo>
                    <a:pt x="88" y="70"/>
                  </a:lnTo>
                  <a:lnTo>
                    <a:pt x="84" y="74"/>
                  </a:lnTo>
                  <a:lnTo>
                    <a:pt x="84" y="76"/>
                  </a:lnTo>
                  <a:lnTo>
                    <a:pt x="84" y="80"/>
                  </a:lnTo>
                  <a:lnTo>
                    <a:pt x="78" y="78"/>
                  </a:lnTo>
                  <a:lnTo>
                    <a:pt x="82" y="74"/>
                  </a:lnTo>
                  <a:lnTo>
                    <a:pt x="78" y="68"/>
                  </a:lnTo>
                  <a:lnTo>
                    <a:pt x="84" y="60"/>
                  </a:lnTo>
                  <a:lnTo>
                    <a:pt x="76" y="62"/>
                  </a:lnTo>
                  <a:lnTo>
                    <a:pt x="70" y="64"/>
                  </a:lnTo>
                  <a:lnTo>
                    <a:pt x="72" y="58"/>
                  </a:lnTo>
                  <a:lnTo>
                    <a:pt x="70" y="58"/>
                  </a:lnTo>
                  <a:lnTo>
                    <a:pt x="68" y="60"/>
                  </a:lnTo>
                  <a:lnTo>
                    <a:pt x="70" y="58"/>
                  </a:lnTo>
                  <a:lnTo>
                    <a:pt x="68" y="56"/>
                  </a:lnTo>
                  <a:lnTo>
                    <a:pt x="64" y="54"/>
                  </a:lnTo>
                  <a:lnTo>
                    <a:pt x="68" y="54"/>
                  </a:lnTo>
                  <a:lnTo>
                    <a:pt x="70" y="48"/>
                  </a:lnTo>
                  <a:lnTo>
                    <a:pt x="70" y="44"/>
                  </a:lnTo>
                  <a:lnTo>
                    <a:pt x="66" y="42"/>
                  </a:lnTo>
                  <a:lnTo>
                    <a:pt x="64" y="42"/>
                  </a:lnTo>
                  <a:lnTo>
                    <a:pt x="64" y="44"/>
                  </a:lnTo>
                  <a:lnTo>
                    <a:pt x="64" y="46"/>
                  </a:lnTo>
                  <a:lnTo>
                    <a:pt x="62" y="46"/>
                  </a:lnTo>
                  <a:lnTo>
                    <a:pt x="60" y="44"/>
                  </a:lnTo>
                  <a:lnTo>
                    <a:pt x="58" y="42"/>
                  </a:lnTo>
                  <a:lnTo>
                    <a:pt x="54" y="44"/>
                  </a:lnTo>
                  <a:lnTo>
                    <a:pt x="54" y="46"/>
                  </a:lnTo>
                  <a:lnTo>
                    <a:pt x="54" y="48"/>
                  </a:lnTo>
                  <a:lnTo>
                    <a:pt x="52" y="48"/>
                  </a:lnTo>
                  <a:lnTo>
                    <a:pt x="46" y="48"/>
                  </a:lnTo>
                  <a:lnTo>
                    <a:pt x="38" y="44"/>
                  </a:lnTo>
                  <a:lnTo>
                    <a:pt x="44" y="40"/>
                  </a:lnTo>
                  <a:lnTo>
                    <a:pt x="44" y="36"/>
                  </a:lnTo>
                  <a:lnTo>
                    <a:pt x="38" y="36"/>
                  </a:lnTo>
                  <a:lnTo>
                    <a:pt x="38" y="32"/>
                  </a:lnTo>
                  <a:lnTo>
                    <a:pt x="30" y="40"/>
                  </a:lnTo>
                  <a:lnTo>
                    <a:pt x="30" y="34"/>
                  </a:lnTo>
                  <a:lnTo>
                    <a:pt x="30" y="30"/>
                  </a:lnTo>
                  <a:lnTo>
                    <a:pt x="32" y="26"/>
                  </a:lnTo>
                  <a:lnTo>
                    <a:pt x="38" y="22"/>
                  </a:lnTo>
                  <a:lnTo>
                    <a:pt x="38" y="16"/>
                  </a:lnTo>
                  <a:lnTo>
                    <a:pt x="36" y="14"/>
                  </a:lnTo>
                  <a:lnTo>
                    <a:pt x="40" y="12"/>
                  </a:lnTo>
                  <a:lnTo>
                    <a:pt x="44" y="12"/>
                  </a:lnTo>
                  <a:lnTo>
                    <a:pt x="40" y="6"/>
                  </a:lnTo>
                  <a:lnTo>
                    <a:pt x="44" y="6"/>
                  </a:lnTo>
                  <a:lnTo>
                    <a:pt x="46" y="2"/>
                  </a:lnTo>
                  <a:lnTo>
                    <a:pt x="42" y="2"/>
                  </a:lnTo>
                  <a:lnTo>
                    <a:pt x="40" y="2"/>
                  </a:lnTo>
                  <a:lnTo>
                    <a:pt x="40" y="0"/>
                  </a:lnTo>
                  <a:lnTo>
                    <a:pt x="38" y="0"/>
                  </a:lnTo>
                  <a:close/>
                </a:path>
              </a:pathLst>
            </a:custGeom>
            <a:solidFill>
              <a:srgbClr val="B7BCBE"/>
            </a:solidFill>
            <a:ln w="3175" cmpd="sng">
              <a:solidFill>
                <a:schemeClr val="bg1"/>
              </a:solidFill>
              <a:prstDash val="solid"/>
              <a:round/>
            </a:ln>
          </p:spPr>
          <p:txBody>
            <a:bodyPr/>
            <a:lstStyle/>
            <a:p>
              <a:endParaRPr lang="en-GB"/>
            </a:p>
          </p:txBody>
        </p:sp>
        <p:sp>
          <p:nvSpPr>
            <p:cNvPr id="361" name="Freeform 651"/>
            <p:cNvSpPr/>
            <p:nvPr/>
          </p:nvSpPr>
          <p:spPr bwMode="auto">
            <a:xfrm>
              <a:off x="5608928" y="2810332"/>
              <a:ext cx="12390" cy="12111"/>
            </a:xfrm>
            <a:custGeom>
              <a:gdLst>
                <a:gd name="T0" fmla="*/ 0 w 4"/>
                <a:gd name="T1" fmla="*/ 0 h 4"/>
                <a:gd name="T2" fmla="*/ 2 w 4"/>
                <a:gd name="T3" fmla="*/ 4 h 4"/>
                <a:gd name="T4" fmla="*/ 2 w 4"/>
                <a:gd name="T5" fmla="*/ 4 h 4"/>
                <a:gd name="T6" fmla="*/ 4 w 4"/>
                <a:gd name="T7" fmla="*/ 4 h 4"/>
                <a:gd name="T8" fmla="*/ 4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62" name="Freeform 652"/>
            <p:cNvSpPr/>
            <p:nvPr/>
          </p:nvSpPr>
          <p:spPr bwMode="auto">
            <a:xfrm>
              <a:off x="5720440" y="2764311"/>
              <a:ext cx="17346" cy="12111"/>
            </a:xfrm>
            <a:custGeom>
              <a:gdLst>
                <a:gd name="T0" fmla="*/ 0 w 6"/>
                <a:gd name="T1" fmla="*/ 0 h 4"/>
                <a:gd name="T2" fmla="*/ 0 w 6"/>
                <a:gd name="T3" fmla="*/ 4 h 4"/>
                <a:gd name="T4" fmla="*/ 0 w 6"/>
                <a:gd name="T5" fmla="*/ 4 h 4"/>
                <a:gd name="T6" fmla="*/ 4 w 6"/>
                <a:gd name="T7" fmla="*/ 4 h 4"/>
                <a:gd name="T8" fmla="*/ 6 w 6"/>
                <a:gd name="T9" fmla="*/ 2 h 4"/>
                <a:gd name="T10" fmla="*/ 4 w 6"/>
                <a:gd name="T11" fmla="*/ 2 h 4"/>
                <a:gd name="T12" fmla="*/ 0 w 6"/>
                <a:gd name="T13" fmla="*/ 0 h 4"/>
                <a:gd name="T14" fmla="*/ 0 w 6"/>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4"/>
                <a:gd name="T26" fmla="*/ 6 w 6"/>
                <a:gd name="T27" fmla="*/ 4 h 4"/>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4">
                  <a:moveTo>
                    <a:pt x="0" y="0"/>
                  </a:moveTo>
                  <a:lnTo>
                    <a:pt x="0" y="4"/>
                  </a:lnTo>
                  <a:lnTo>
                    <a:pt x="4" y="4"/>
                  </a:lnTo>
                  <a:lnTo>
                    <a:pt x="6" y="2"/>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63" name="Freeform 653"/>
            <p:cNvSpPr/>
            <p:nvPr/>
          </p:nvSpPr>
          <p:spPr bwMode="auto">
            <a:xfrm>
              <a:off x="5209960" y="2311329"/>
              <a:ext cx="17346" cy="16955"/>
            </a:xfrm>
            <a:custGeom>
              <a:gdLst>
                <a:gd name="T0" fmla="*/ 0 w 6"/>
                <a:gd name="T1" fmla="*/ 0 h 6"/>
                <a:gd name="T2" fmla="*/ 0 w 6"/>
                <a:gd name="T3" fmla="*/ 6 h 6"/>
                <a:gd name="T4" fmla="*/ 0 w 6"/>
                <a:gd name="T5" fmla="*/ 6 h 6"/>
                <a:gd name="T6" fmla="*/ 6 w 6"/>
                <a:gd name="T7" fmla="*/ 4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4"/>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64" name="Freeform 654"/>
            <p:cNvSpPr/>
            <p:nvPr/>
          </p:nvSpPr>
          <p:spPr bwMode="auto">
            <a:xfrm>
              <a:off x="3423278" y="3319028"/>
              <a:ext cx="12390" cy="12111"/>
            </a:xfrm>
            <a:custGeom>
              <a:gdLst>
                <a:gd name="T0" fmla="*/ 2 w 4"/>
                <a:gd name="T1" fmla="*/ 0 h 4"/>
                <a:gd name="T2" fmla="*/ 2 w 4"/>
                <a:gd name="T3" fmla="*/ 0 h 4"/>
                <a:gd name="T4" fmla="*/ 0 w 4"/>
                <a:gd name="T5" fmla="*/ 2 h 4"/>
                <a:gd name="T6" fmla="*/ 2 w 4"/>
                <a:gd name="T7" fmla="*/ 2 h 4"/>
                <a:gd name="T8" fmla="*/ 4 w 4"/>
                <a:gd name="T9" fmla="*/ 4 h 4"/>
                <a:gd name="T10" fmla="*/ 4 w 4"/>
                <a:gd name="T11" fmla="*/ 4 h 4"/>
                <a:gd name="T12" fmla="*/ 4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2"/>
                  </a:lnTo>
                  <a:lnTo>
                    <a:pt x="4"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65" name="Freeform 656"/>
            <p:cNvSpPr/>
            <p:nvPr/>
          </p:nvSpPr>
          <p:spPr bwMode="auto">
            <a:xfrm>
              <a:off x="5128184" y="3256047"/>
              <a:ext cx="29736" cy="24222"/>
            </a:xfrm>
            <a:custGeom>
              <a:gdLst>
                <a:gd name="T0" fmla="*/ 0 w 10"/>
                <a:gd name="T1" fmla="*/ 0 h 8"/>
                <a:gd name="T2" fmla="*/ 0 w 10"/>
                <a:gd name="T3" fmla="*/ 6 h 8"/>
                <a:gd name="T4" fmla="*/ 0 w 10"/>
                <a:gd name="T5" fmla="*/ 6 h 8"/>
                <a:gd name="T6" fmla="*/ 10 w 10"/>
                <a:gd name="T7" fmla="*/ 8 h 8"/>
                <a:gd name="T8" fmla="*/ 10 w 10"/>
                <a:gd name="T9" fmla="*/ 8 h 8"/>
                <a:gd name="T10" fmla="*/ 10 w 10"/>
                <a:gd name="T11" fmla="*/ 6 h 8"/>
                <a:gd name="T12" fmla="*/ 10 w 10"/>
                <a:gd name="T13" fmla="*/ 4 h 8"/>
                <a:gd name="T14" fmla="*/ 10 w 10"/>
                <a:gd name="T15" fmla="*/ 4 h 8"/>
                <a:gd name="T16" fmla="*/ 6 w 10"/>
                <a:gd name="T17" fmla="*/ 4 h 8"/>
                <a:gd name="T18" fmla="*/ 6 w 10"/>
                <a:gd name="T19" fmla="*/ 4 h 8"/>
                <a:gd name="T20" fmla="*/ 4 w 10"/>
                <a:gd name="T21" fmla="*/ 0 h 8"/>
                <a:gd name="T22" fmla="*/ 4 w 10"/>
                <a:gd name="T23" fmla="*/ 0 h 8"/>
                <a:gd name="T24" fmla="*/ 2 w 10"/>
                <a:gd name="T25" fmla="*/ 0 h 8"/>
                <a:gd name="T26" fmla="*/ 0 w 10"/>
                <a:gd name="T27" fmla="*/ 0 h 8"/>
                <a:gd name="T28" fmla="*/ 0 w 10"/>
                <a:gd name="T29" fmla="*/ 0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8"/>
                <a:gd name="T47" fmla="*/ 10 w 10"/>
                <a:gd name="T48" fmla="*/ 8 h 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8">
                  <a:moveTo>
                    <a:pt x="0" y="0"/>
                  </a:moveTo>
                  <a:lnTo>
                    <a:pt x="0" y="6"/>
                  </a:lnTo>
                  <a:lnTo>
                    <a:pt x="10" y="8"/>
                  </a:lnTo>
                  <a:lnTo>
                    <a:pt x="10" y="6"/>
                  </a:lnTo>
                  <a:lnTo>
                    <a:pt x="10" y="4"/>
                  </a:lnTo>
                  <a:lnTo>
                    <a:pt x="6" y="4"/>
                  </a:lnTo>
                  <a:lnTo>
                    <a:pt x="4" y="0"/>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66" name="Freeform 658"/>
            <p:cNvSpPr/>
            <p:nvPr/>
          </p:nvSpPr>
          <p:spPr bwMode="auto">
            <a:xfrm>
              <a:off x="3353892" y="3222133"/>
              <a:ext cx="9911" cy="12111"/>
            </a:xfrm>
            <a:custGeom>
              <a:gdLst>
                <a:gd name="T0" fmla="*/ 2 w 4"/>
                <a:gd name="T1" fmla="*/ 0 h 4"/>
                <a:gd name="T2" fmla="*/ 2 w 4"/>
                <a:gd name="T3" fmla="*/ 0 h 4"/>
                <a:gd name="T4" fmla="*/ 0 w 4"/>
                <a:gd name="T5" fmla="*/ 2 h 4"/>
                <a:gd name="T6" fmla="*/ 2 w 4"/>
                <a:gd name="T7" fmla="*/ 4 h 4"/>
                <a:gd name="T8" fmla="*/ 4 w 4"/>
                <a:gd name="T9" fmla="*/ 4 h 4"/>
                <a:gd name="T10" fmla="*/ 4 w 4"/>
                <a:gd name="T11" fmla="*/ 4 h 4"/>
                <a:gd name="T12" fmla="*/ 4 w 4"/>
                <a:gd name="T13" fmla="*/ 0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2"/>
                  </a:lnTo>
                  <a:lnTo>
                    <a:pt x="2" y="4"/>
                  </a:lnTo>
                  <a:lnTo>
                    <a:pt x="4" y="4"/>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67" name="Freeform 659"/>
            <p:cNvSpPr/>
            <p:nvPr/>
          </p:nvSpPr>
          <p:spPr bwMode="auto">
            <a:xfrm>
              <a:off x="3264683" y="3217289"/>
              <a:ext cx="59474" cy="101740"/>
            </a:xfrm>
            <a:custGeom>
              <a:gdLst>
                <a:gd name="T0" fmla="*/ 0 w 20"/>
                <a:gd name="T1" fmla="*/ 0 h 36"/>
                <a:gd name="T2" fmla="*/ 0 w 20"/>
                <a:gd name="T3" fmla="*/ 0 h 36"/>
                <a:gd name="T4" fmla="*/ 2 w 20"/>
                <a:gd name="T5" fmla="*/ 10 h 36"/>
                <a:gd name="T6" fmla="*/ 4 w 20"/>
                <a:gd name="T7" fmla="*/ 20 h 36"/>
                <a:gd name="T8" fmla="*/ 4 w 20"/>
                <a:gd name="T9" fmla="*/ 20 h 36"/>
                <a:gd name="T10" fmla="*/ 8 w 20"/>
                <a:gd name="T11" fmla="*/ 18 h 36"/>
                <a:gd name="T12" fmla="*/ 14 w 20"/>
                <a:gd name="T13" fmla="*/ 16 h 36"/>
                <a:gd name="T14" fmla="*/ 14 w 20"/>
                <a:gd name="T15" fmla="*/ 16 h 36"/>
                <a:gd name="T16" fmla="*/ 8 w 20"/>
                <a:gd name="T17" fmla="*/ 22 h 36"/>
                <a:gd name="T18" fmla="*/ 8 w 20"/>
                <a:gd name="T19" fmla="*/ 24 h 36"/>
                <a:gd name="T20" fmla="*/ 12 w 20"/>
                <a:gd name="T21" fmla="*/ 28 h 36"/>
                <a:gd name="T22" fmla="*/ 12 w 20"/>
                <a:gd name="T23" fmla="*/ 28 h 36"/>
                <a:gd name="T24" fmla="*/ 14 w 20"/>
                <a:gd name="T25" fmla="*/ 32 h 36"/>
                <a:gd name="T26" fmla="*/ 20 w 20"/>
                <a:gd name="T27" fmla="*/ 34 h 36"/>
                <a:gd name="T28" fmla="*/ 20 w 20"/>
                <a:gd name="T29" fmla="*/ 36 h 36"/>
                <a:gd name="T30" fmla="*/ 20 w 20"/>
                <a:gd name="T31" fmla="*/ 36 h 36"/>
                <a:gd name="T32" fmla="*/ 20 w 20"/>
                <a:gd name="T33" fmla="*/ 26 h 36"/>
                <a:gd name="T34" fmla="*/ 18 w 20"/>
                <a:gd name="T35" fmla="*/ 18 h 36"/>
                <a:gd name="T36" fmla="*/ 14 w 20"/>
                <a:gd name="T37" fmla="*/ 16 h 36"/>
                <a:gd name="T38" fmla="*/ 14 w 20"/>
                <a:gd name="T39" fmla="*/ 16 h 36"/>
                <a:gd name="T40" fmla="*/ 14 w 20"/>
                <a:gd name="T41" fmla="*/ 8 h 36"/>
                <a:gd name="T42" fmla="*/ 16 w 20"/>
                <a:gd name="T43" fmla="*/ 0 h 36"/>
                <a:gd name="T44" fmla="*/ 16 w 20"/>
                <a:gd name="T45" fmla="*/ 0 h 36"/>
                <a:gd name="T46" fmla="*/ 10 w 20"/>
                <a:gd name="T47" fmla="*/ 2 h 36"/>
                <a:gd name="T48" fmla="*/ 4 w 20"/>
                <a:gd name="T49" fmla="*/ 4 h 36"/>
                <a:gd name="T50" fmla="*/ 4 w 20"/>
                <a:gd name="T51" fmla="*/ 4 h 36"/>
                <a:gd name="T52" fmla="*/ 4 w 20"/>
                <a:gd name="T53" fmla="*/ 2 h 36"/>
                <a:gd name="T54" fmla="*/ 2 w 20"/>
                <a:gd name="T55" fmla="*/ 0 h 36"/>
                <a:gd name="T56" fmla="*/ 0 w 20"/>
                <a:gd name="T57" fmla="*/ 0 h 36"/>
                <a:gd name="T58" fmla="*/ 0 w 20"/>
                <a:gd name="T59" fmla="*/ 0 h 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
                <a:gd name="T91" fmla="*/ 0 h 36"/>
                <a:gd name="T92" fmla="*/ 20 w 20"/>
                <a:gd name="T93" fmla="*/ 36 h 36"/>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 h="36">
                  <a:moveTo>
                    <a:pt x="0" y="0"/>
                  </a:moveTo>
                  <a:lnTo>
                    <a:pt x="0" y="0"/>
                  </a:lnTo>
                  <a:lnTo>
                    <a:pt x="2" y="10"/>
                  </a:lnTo>
                  <a:lnTo>
                    <a:pt x="4" y="20"/>
                  </a:lnTo>
                  <a:lnTo>
                    <a:pt x="8" y="18"/>
                  </a:lnTo>
                  <a:lnTo>
                    <a:pt x="14" y="16"/>
                  </a:lnTo>
                  <a:lnTo>
                    <a:pt x="8" y="22"/>
                  </a:lnTo>
                  <a:lnTo>
                    <a:pt x="8" y="24"/>
                  </a:lnTo>
                  <a:lnTo>
                    <a:pt x="12" y="28"/>
                  </a:lnTo>
                  <a:lnTo>
                    <a:pt x="14" y="32"/>
                  </a:lnTo>
                  <a:lnTo>
                    <a:pt x="20" y="34"/>
                  </a:lnTo>
                  <a:lnTo>
                    <a:pt x="20" y="36"/>
                  </a:lnTo>
                  <a:lnTo>
                    <a:pt x="20" y="26"/>
                  </a:lnTo>
                  <a:lnTo>
                    <a:pt x="18" y="18"/>
                  </a:lnTo>
                  <a:lnTo>
                    <a:pt x="14" y="16"/>
                  </a:lnTo>
                  <a:lnTo>
                    <a:pt x="14" y="8"/>
                  </a:lnTo>
                  <a:lnTo>
                    <a:pt x="16" y="0"/>
                  </a:lnTo>
                  <a:lnTo>
                    <a:pt x="10" y="2"/>
                  </a:lnTo>
                  <a:lnTo>
                    <a:pt x="4" y="4"/>
                  </a:lnTo>
                  <a:lnTo>
                    <a:pt x="4" y="2"/>
                  </a:lnTo>
                  <a:lnTo>
                    <a:pt x="2"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68" name="Freeform 662"/>
            <p:cNvSpPr/>
            <p:nvPr/>
          </p:nvSpPr>
          <p:spPr bwMode="auto">
            <a:xfrm>
              <a:off x="5187658" y="3062258"/>
              <a:ext cx="12390" cy="12111"/>
            </a:xfrm>
            <a:custGeom>
              <a:gdLst>
                <a:gd name="T0" fmla="*/ 2 w 4"/>
                <a:gd name="T1" fmla="*/ 0 h 4"/>
                <a:gd name="T2" fmla="*/ 2 w 4"/>
                <a:gd name="T3" fmla="*/ 0 h 4"/>
                <a:gd name="T4" fmla="*/ 0 w 4"/>
                <a:gd name="T5" fmla="*/ 4 h 4"/>
                <a:gd name="T6" fmla="*/ 0 w 4"/>
                <a:gd name="T7" fmla="*/ 4 h 4"/>
                <a:gd name="T8" fmla="*/ 2 w 4"/>
                <a:gd name="T9" fmla="*/ 4 h 4"/>
                <a:gd name="T10" fmla="*/ 2 w 4"/>
                <a:gd name="T11" fmla="*/ 4 h 4"/>
                <a:gd name="T12" fmla="*/ 4 w 4"/>
                <a:gd name="T13" fmla="*/ 2 h 4"/>
                <a:gd name="T14" fmla="*/ 4 w 4"/>
                <a:gd name="T15" fmla="*/ 0 h 4"/>
                <a:gd name="T16" fmla="*/ 2 w 4"/>
                <a:gd name="T17" fmla="*/ 0 h 4"/>
                <a:gd name="T18" fmla="*/ 2 w 4"/>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0"/>
                  </a:moveTo>
                  <a:lnTo>
                    <a:pt x="2" y="0"/>
                  </a:lnTo>
                  <a:lnTo>
                    <a:pt x="0" y="4"/>
                  </a:lnTo>
                  <a:lnTo>
                    <a:pt x="2" y="4"/>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69" name="Freeform 665"/>
            <p:cNvSpPr/>
            <p:nvPr/>
          </p:nvSpPr>
          <p:spPr bwMode="auto">
            <a:xfrm>
              <a:off x="5205003" y="3050147"/>
              <a:ext cx="17346" cy="41179"/>
            </a:xfrm>
            <a:custGeom>
              <a:gdLst>
                <a:gd name="T0" fmla="*/ 2 w 6"/>
                <a:gd name="T1" fmla="*/ 0 h 14"/>
                <a:gd name="T2" fmla="*/ 2 w 6"/>
                <a:gd name="T3" fmla="*/ 0 h 14"/>
                <a:gd name="T4" fmla="*/ 2 w 6"/>
                <a:gd name="T5" fmla="*/ 12 h 14"/>
                <a:gd name="T6" fmla="*/ 2 w 6"/>
                <a:gd name="T7" fmla="*/ 12 h 14"/>
                <a:gd name="T8" fmla="*/ 0 w 6"/>
                <a:gd name="T9" fmla="*/ 12 h 14"/>
                <a:gd name="T10" fmla="*/ 0 w 6"/>
                <a:gd name="T11" fmla="*/ 12 h 14"/>
                <a:gd name="T12" fmla="*/ 4 w 6"/>
                <a:gd name="T13" fmla="*/ 14 h 14"/>
                <a:gd name="T14" fmla="*/ 4 w 6"/>
                <a:gd name="T15" fmla="*/ 14 h 14"/>
                <a:gd name="T16" fmla="*/ 4 w 6"/>
                <a:gd name="T17" fmla="*/ 10 h 14"/>
                <a:gd name="T18" fmla="*/ 6 w 6"/>
                <a:gd name="T19" fmla="*/ 8 h 14"/>
                <a:gd name="T20" fmla="*/ 6 w 6"/>
                <a:gd name="T21" fmla="*/ 8 h 14"/>
                <a:gd name="T22" fmla="*/ 4 w 6"/>
                <a:gd name="T23" fmla="*/ 2 h 14"/>
                <a:gd name="T24" fmla="*/ 4 w 6"/>
                <a:gd name="T25" fmla="*/ 0 h 14"/>
                <a:gd name="T26" fmla="*/ 2 w 6"/>
                <a:gd name="T27" fmla="*/ 0 h 14"/>
                <a:gd name="T28" fmla="*/ 2 w 6"/>
                <a:gd name="T29" fmla="*/ 0 h 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14"/>
                <a:gd name="T47" fmla="*/ 6 w 6"/>
                <a:gd name="T48" fmla="*/ 14 h 1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14">
                  <a:moveTo>
                    <a:pt x="2" y="0"/>
                  </a:moveTo>
                  <a:lnTo>
                    <a:pt x="2" y="0"/>
                  </a:lnTo>
                  <a:lnTo>
                    <a:pt x="2" y="12"/>
                  </a:lnTo>
                  <a:lnTo>
                    <a:pt x="0" y="12"/>
                  </a:lnTo>
                  <a:lnTo>
                    <a:pt x="4" y="14"/>
                  </a:lnTo>
                  <a:lnTo>
                    <a:pt x="4" y="10"/>
                  </a:lnTo>
                  <a:lnTo>
                    <a:pt x="6" y="8"/>
                  </a:lnTo>
                  <a:lnTo>
                    <a:pt x="4" y="2"/>
                  </a:lnTo>
                  <a:lnTo>
                    <a:pt x="4" y="0"/>
                  </a:lnTo>
                  <a:lnTo>
                    <a:pt x="2" y="0"/>
                  </a:lnTo>
                  <a:close/>
                </a:path>
              </a:pathLst>
            </a:custGeom>
            <a:solidFill>
              <a:srgbClr val="B7BCBE"/>
            </a:solidFill>
            <a:ln w="3175" cmpd="sng">
              <a:solidFill>
                <a:schemeClr val="bg1"/>
              </a:solidFill>
              <a:prstDash val="solid"/>
              <a:round/>
            </a:ln>
          </p:spPr>
          <p:txBody>
            <a:bodyPr/>
            <a:lstStyle/>
            <a:p>
              <a:endParaRPr lang="en-GB"/>
            </a:p>
          </p:txBody>
        </p:sp>
        <p:sp>
          <p:nvSpPr>
            <p:cNvPr id="370" name="Freeform 666"/>
            <p:cNvSpPr/>
            <p:nvPr/>
          </p:nvSpPr>
          <p:spPr bwMode="auto">
            <a:xfrm>
              <a:off x="5187658" y="3038036"/>
              <a:ext cx="17346" cy="19380"/>
            </a:xfrm>
            <a:custGeom>
              <a:gdLst>
                <a:gd name="T0" fmla="*/ 4 w 6"/>
                <a:gd name="T1" fmla="*/ 0 h 6"/>
                <a:gd name="T2" fmla="*/ 4 w 6"/>
                <a:gd name="T3" fmla="*/ 0 h 6"/>
                <a:gd name="T4" fmla="*/ 0 w 6"/>
                <a:gd name="T5" fmla="*/ 4 h 6"/>
                <a:gd name="T6" fmla="*/ 0 w 6"/>
                <a:gd name="T7" fmla="*/ 6 h 6"/>
                <a:gd name="T8" fmla="*/ 4 w 6"/>
                <a:gd name="T9" fmla="*/ 6 h 6"/>
                <a:gd name="T10" fmla="*/ 4 w 6"/>
                <a:gd name="T11" fmla="*/ 6 h 6"/>
                <a:gd name="T12" fmla="*/ 6 w 6"/>
                <a:gd name="T13" fmla="*/ 2 h 6"/>
                <a:gd name="T14" fmla="*/ 6 w 6"/>
                <a:gd name="T15" fmla="*/ 0 h 6"/>
                <a:gd name="T16" fmla="*/ 4 w 6"/>
                <a:gd name="T17" fmla="*/ 0 h 6"/>
                <a:gd name="T18" fmla="*/ 4 w 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4" y="0"/>
                  </a:moveTo>
                  <a:lnTo>
                    <a:pt x="4" y="0"/>
                  </a:lnTo>
                  <a:lnTo>
                    <a:pt x="0" y="4"/>
                  </a:lnTo>
                  <a:lnTo>
                    <a:pt x="0" y="6"/>
                  </a:lnTo>
                  <a:lnTo>
                    <a:pt x="4" y="6"/>
                  </a:lnTo>
                  <a:lnTo>
                    <a:pt x="6" y="2"/>
                  </a:lnTo>
                  <a:lnTo>
                    <a:pt x="6"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71" name="Freeform 670"/>
            <p:cNvSpPr/>
            <p:nvPr/>
          </p:nvSpPr>
          <p:spPr bwMode="auto">
            <a:xfrm>
              <a:off x="5182704" y="2723129"/>
              <a:ext cx="22301" cy="36335"/>
            </a:xfrm>
            <a:custGeom>
              <a:gdLst>
                <a:gd name="T0" fmla="*/ 4 w 8"/>
                <a:gd name="T1" fmla="*/ 0 h 12"/>
                <a:gd name="T2" fmla="*/ 4 w 8"/>
                <a:gd name="T3" fmla="*/ 0 h 12"/>
                <a:gd name="T4" fmla="*/ 2 w 8"/>
                <a:gd name="T5" fmla="*/ 2 h 12"/>
                <a:gd name="T6" fmla="*/ 0 w 8"/>
                <a:gd name="T7" fmla="*/ 6 h 12"/>
                <a:gd name="T8" fmla="*/ 0 w 8"/>
                <a:gd name="T9" fmla="*/ 6 h 12"/>
                <a:gd name="T10" fmla="*/ 0 w 8"/>
                <a:gd name="T11" fmla="*/ 10 h 12"/>
                <a:gd name="T12" fmla="*/ 2 w 8"/>
                <a:gd name="T13" fmla="*/ 12 h 12"/>
                <a:gd name="T14" fmla="*/ 4 w 8"/>
                <a:gd name="T15" fmla="*/ 10 h 12"/>
                <a:gd name="T16" fmla="*/ 6 w 8"/>
                <a:gd name="T17" fmla="*/ 8 h 12"/>
                <a:gd name="T18" fmla="*/ 8 w 8"/>
                <a:gd name="T19" fmla="*/ 2 h 12"/>
                <a:gd name="T20" fmla="*/ 8 w 8"/>
                <a:gd name="T21" fmla="*/ 0 h 12"/>
                <a:gd name="T22" fmla="*/ 4 w 8"/>
                <a:gd name="T23" fmla="*/ 0 h 12"/>
                <a:gd name="T24" fmla="*/ 4 w 8"/>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12"/>
                <a:gd name="T41" fmla="*/ 8 w 8"/>
                <a:gd name="T42" fmla="*/ 12 h 1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12">
                  <a:moveTo>
                    <a:pt x="4" y="0"/>
                  </a:moveTo>
                  <a:lnTo>
                    <a:pt x="4" y="0"/>
                  </a:lnTo>
                  <a:lnTo>
                    <a:pt x="2" y="2"/>
                  </a:lnTo>
                  <a:lnTo>
                    <a:pt x="0" y="6"/>
                  </a:lnTo>
                  <a:lnTo>
                    <a:pt x="0" y="10"/>
                  </a:lnTo>
                  <a:lnTo>
                    <a:pt x="2" y="12"/>
                  </a:lnTo>
                  <a:lnTo>
                    <a:pt x="4" y="10"/>
                  </a:lnTo>
                  <a:lnTo>
                    <a:pt x="6" y="8"/>
                  </a:lnTo>
                  <a:lnTo>
                    <a:pt x="8" y="2"/>
                  </a:lnTo>
                  <a:lnTo>
                    <a:pt x="8"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72" name="Freeform 671"/>
            <p:cNvSpPr/>
            <p:nvPr/>
          </p:nvSpPr>
          <p:spPr bwMode="auto">
            <a:xfrm>
              <a:off x="5264477" y="2689216"/>
              <a:ext cx="9911" cy="12111"/>
            </a:xfrm>
            <a:custGeom>
              <a:gdLst>
                <a:gd name="T0" fmla="*/ 0 w 4"/>
                <a:gd name="T1" fmla="*/ 0 h 4"/>
                <a:gd name="T2" fmla="*/ 2 w 4"/>
                <a:gd name="T3" fmla="*/ 4 h 4"/>
                <a:gd name="T4" fmla="*/ 2 w 4"/>
                <a:gd name="T5" fmla="*/ 4 h 4"/>
                <a:gd name="T6" fmla="*/ 4 w 4"/>
                <a:gd name="T7" fmla="*/ 4 h 4"/>
                <a:gd name="T8" fmla="*/ 2 w 4"/>
                <a:gd name="T9" fmla="*/ 2 h 4"/>
                <a:gd name="T10" fmla="*/ 0 w 4"/>
                <a:gd name="T11" fmla="*/ 0 h 4"/>
                <a:gd name="T12" fmla="*/ 0 w 4"/>
                <a:gd name="T13" fmla="*/ 0 h 4"/>
                <a:gd name="T14" fmla="*/ 0 60000 65536"/>
                <a:gd name="T15" fmla="*/ 0 60000 65536"/>
                <a:gd name="T16" fmla="*/ 0 60000 65536"/>
                <a:gd name="T17" fmla="*/ 0 60000 65536"/>
                <a:gd name="T18" fmla="*/ 0 60000 65536"/>
                <a:gd name="T19" fmla="*/ 0 60000 65536"/>
                <a:gd name="T20" fmla="*/ 0 60000 65536"/>
                <a:gd name="T21" fmla="*/ 0 w 4"/>
                <a:gd name="T22" fmla="*/ 0 h 4"/>
                <a:gd name="T23" fmla="*/ 4 w 4"/>
                <a:gd name="T24" fmla="*/ 4 h 4"/>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4" h="4">
                  <a:moveTo>
                    <a:pt x="0" y="0"/>
                  </a:moveTo>
                  <a:lnTo>
                    <a:pt x="2" y="4"/>
                  </a:lnTo>
                  <a:lnTo>
                    <a:pt x="4"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73" name="Freeform 672"/>
            <p:cNvSpPr/>
            <p:nvPr/>
          </p:nvSpPr>
          <p:spPr bwMode="auto">
            <a:xfrm>
              <a:off x="5294213" y="2684371"/>
              <a:ext cx="9911" cy="16955"/>
            </a:xfrm>
            <a:custGeom>
              <a:gdLst>
                <a:gd name="T0" fmla="*/ 0 w 4"/>
                <a:gd name="T1" fmla="*/ 0 h 6"/>
                <a:gd name="T2" fmla="*/ 0 w 4"/>
                <a:gd name="T3" fmla="*/ 0 h 6"/>
                <a:gd name="T4" fmla="*/ 2 w 4"/>
                <a:gd name="T5" fmla="*/ 6 h 6"/>
                <a:gd name="T6" fmla="*/ 2 w 4"/>
                <a:gd name="T7" fmla="*/ 6 h 6"/>
                <a:gd name="T8" fmla="*/ 4 w 4"/>
                <a:gd name="T9" fmla="*/ 6 h 6"/>
                <a:gd name="T10" fmla="*/ 4 w 4"/>
                <a:gd name="T11" fmla="*/ 4 h 6"/>
                <a:gd name="T12" fmla="*/ 4 w 4"/>
                <a:gd name="T13" fmla="*/ 2 h 6"/>
                <a:gd name="T14" fmla="*/ 0 w 4"/>
                <a:gd name="T15" fmla="*/ 0 h 6"/>
                <a:gd name="T16" fmla="*/ 0 w 4"/>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0" y="0"/>
                  </a:moveTo>
                  <a:lnTo>
                    <a:pt x="0" y="0"/>
                  </a:lnTo>
                  <a:lnTo>
                    <a:pt x="2" y="6"/>
                  </a:lnTo>
                  <a:lnTo>
                    <a:pt x="4" y="6"/>
                  </a:lnTo>
                  <a:lnTo>
                    <a:pt x="4" y="4"/>
                  </a:lnTo>
                  <a:lnTo>
                    <a:pt x="4"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74" name="Freeform 673"/>
            <p:cNvSpPr/>
            <p:nvPr/>
          </p:nvSpPr>
          <p:spPr bwMode="auto">
            <a:xfrm>
              <a:off x="5011713" y="2672262"/>
              <a:ext cx="81778" cy="58135"/>
            </a:xfrm>
            <a:custGeom>
              <a:gdLst>
                <a:gd name="T0" fmla="*/ 24 w 28"/>
                <a:gd name="T1" fmla="*/ 0 h 20"/>
                <a:gd name="T2" fmla="*/ 24 w 28"/>
                <a:gd name="T3" fmla="*/ 0 h 20"/>
                <a:gd name="T4" fmla="*/ 20 w 28"/>
                <a:gd name="T5" fmla="*/ 6 h 20"/>
                <a:gd name="T6" fmla="*/ 20 w 28"/>
                <a:gd name="T7" fmla="*/ 6 h 20"/>
                <a:gd name="T8" fmla="*/ 12 w 28"/>
                <a:gd name="T9" fmla="*/ 8 h 20"/>
                <a:gd name="T10" fmla="*/ 4 w 28"/>
                <a:gd name="T11" fmla="*/ 12 h 20"/>
                <a:gd name="T12" fmla="*/ 4 w 28"/>
                <a:gd name="T13" fmla="*/ 12 h 20"/>
                <a:gd name="T14" fmla="*/ 2 w 28"/>
                <a:gd name="T15" fmla="*/ 14 h 20"/>
                <a:gd name="T16" fmla="*/ 0 w 28"/>
                <a:gd name="T17" fmla="*/ 18 h 20"/>
                <a:gd name="T18" fmla="*/ 4 w 28"/>
                <a:gd name="T19" fmla="*/ 18 h 20"/>
                <a:gd name="T20" fmla="*/ 4 w 28"/>
                <a:gd name="T21" fmla="*/ 18 h 20"/>
                <a:gd name="T22" fmla="*/ 6 w 28"/>
                <a:gd name="T23" fmla="*/ 18 h 20"/>
                <a:gd name="T24" fmla="*/ 8 w 28"/>
                <a:gd name="T25" fmla="*/ 20 h 20"/>
                <a:gd name="T26" fmla="*/ 8 w 28"/>
                <a:gd name="T27" fmla="*/ 20 h 20"/>
                <a:gd name="T28" fmla="*/ 10 w 28"/>
                <a:gd name="T29" fmla="*/ 14 h 20"/>
                <a:gd name="T30" fmla="*/ 10 w 28"/>
                <a:gd name="T31" fmla="*/ 14 h 20"/>
                <a:gd name="T32" fmla="*/ 16 w 28"/>
                <a:gd name="T33" fmla="*/ 14 h 20"/>
                <a:gd name="T34" fmla="*/ 20 w 28"/>
                <a:gd name="T35" fmla="*/ 14 h 20"/>
                <a:gd name="T36" fmla="*/ 20 w 28"/>
                <a:gd name="T37" fmla="*/ 14 h 20"/>
                <a:gd name="T38" fmla="*/ 22 w 28"/>
                <a:gd name="T39" fmla="*/ 6 h 20"/>
                <a:gd name="T40" fmla="*/ 22 w 28"/>
                <a:gd name="T41" fmla="*/ 6 h 20"/>
                <a:gd name="T42" fmla="*/ 24 w 28"/>
                <a:gd name="T43" fmla="*/ 4 h 20"/>
                <a:gd name="T44" fmla="*/ 28 w 28"/>
                <a:gd name="T45" fmla="*/ 4 h 20"/>
                <a:gd name="T46" fmla="*/ 28 w 28"/>
                <a:gd name="T47" fmla="*/ 4 h 20"/>
                <a:gd name="T48" fmla="*/ 26 w 28"/>
                <a:gd name="T49" fmla="*/ 2 h 20"/>
                <a:gd name="T50" fmla="*/ 26 w 28"/>
                <a:gd name="T51" fmla="*/ 0 h 20"/>
                <a:gd name="T52" fmla="*/ 24 w 28"/>
                <a:gd name="T53" fmla="*/ 0 h 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
                <a:gd name="T82" fmla="*/ 0 h 20"/>
                <a:gd name="T83" fmla="*/ 28 w 28"/>
                <a:gd name="T84" fmla="*/ 20 h 2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 h="20">
                  <a:moveTo>
                    <a:pt x="24" y="0"/>
                  </a:moveTo>
                  <a:lnTo>
                    <a:pt x="24" y="0"/>
                  </a:lnTo>
                  <a:lnTo>
                    <a:pt x="20" y="6"/>
                  </a:lnTo>
                  <a:lnTo>
                    <a:pt x="12" y="8"/>
                  </a:lnTo>
                  <a:lnTo>
                    <a:pt x="4" y="12"/>
                  </a:lnTo>
                  <a:lnTo>
                    <a:pt x="2" y="14"/>
                  </a:lnTo>
                  <a:lnTo>
                    <a:pt x="0" y="18"/>
                  </a:lnTo>
                  <a:lnTo>
                    <a:pt x="4" y="18"/>
                  </a:lnTo>
                  <a:lnTo>
                    <a:pt x="6" y="18"/>
                  </a:lnTo>
                  <a:lnTo>
                    <a:pt x="8" y="20"/>
                  </a:lnTo>
                  <a:lnTo>
                    <a:pt x="10" y="14"/>
                  </a:lnTo>
                  <a:lnTo>
                    <a:pt x="16" y="14"/>
                  </a:lnTo>
                  <a:lnTo>
                    <a:pt x="20" y="14"/>
                  </a:lnTo>
                  <a:lnTo>
                    <a:pt x="22" y="6"/>
                  </a:lnTo>
                  <a:lnTo>
                    <a:pt x="24" y="4"/>
                  </a:lnTo>
                  <a:lnTo>
                    <a:pt x="28" y="4"/>
                  </a:lnTo>
                  <a:lnTo>
                    <a:pt x="26" y="2"/>
                  </a:lnTo>
                  <a:lnTo>
                    <a:pt x="26" y="0"/>
                  </a:lnTo>
                  <a:lnTo>
                    <a:pt x="24" y="0"/>
                  </a:lnTo>
                  <a:close/>
                </a:path>
              </a:pathLst>
            </a:custGeom>
            <a:solidFill>
              <a:srgbClr val="B7BCBE"/>
            </a:solidFill>
            <a:ln w="3175" cmpd="sng">
              <a:solidFill>
                <a:schemeClr val="bg1"/>
              </a:solidFill>
              <a:prstDash val="solid"/>
              <a:round/>
            </a:ln>
          </p:spPr>
          <p:txBody>
            <a:bodyPr/>
            <a:lstStyle/>
            <a:p>
              <a:endParaRPr lang="en-GB"/>
            </a:p>
          </p:txBody>
        </p:sp>
        <p:sp>
          <p:nvSpPr>
            <p:cNvPr id="375" name="Freeform 678"/>
            <p:cNvSpPr/>
            <p:nvPr/>
          </p:nvSpPr>
          <p:spPr bwMode="auto">
            <a:xfrm>
              <a:off x="4942329" y="2524498"/>
              <a:ext cx="185853" cy="147763"/>
            </a:xfrm>
            <a:custGeom>
              <a:gdLst>
                <a:gd name="T0" fmla="*/ 12 w 64"/>
                <a:gd name="T1" fmla="*/ 0 h 52"/>
                <a:gd name="T2" fmla="*/ 12 w 64"/>
                <a:gd name="T3" fmla="*/ 0 h 52"/>
                <a:gd name="T4" fmla="*/ 10 w 64"/>
                <a:gd name="T5" fmla="*/ 14 h 52"/>
                <a:gd name="T6" fmla="*/ 12 w 64"/>
                <a:gd name="T7" fmla="*/ 30 h 52"/>
                <a:gd name="T8" fmla="*/ 12 w 64"/>
                <a:gd name="T9" fmla="*/ 30 h 52"/>
                <a:gd name="T10" fmla="*/ 6 w 64"/>
                <a:gd name="T11" fmla="*/ 32 h 52"/>
                <a:gd name="T12" fmla="*/ 0 w 64"/>
                <a:gd name="T13" fmla="*/ 34 h 52"/>
                <a:gd name="T14" fmla="*/ 0 w 64"/>
                <a:gd name="T15" fmla="*/ 34 h 52"/>
                <a:gd name="T16" fmla="*/ 0 w 64"/>
                <a:gd name="T17" fmla="*/ 44 h 52"/>
                <a:gd name="T18" fmla="*/ 0 w 64"/>
                <a:gd name="T19" fmla="*/ 44 h 52"/>
                <a:gd name="T20" fmla="*/ 4 w 64"/>
                <a:gd name="T21" fmla="*/ 44 h 52"/>
                <a:gd name="T22" fmla="*/ 6 w 64"/>
                <a:gd name="T23" fmla="*/ 42 h 52"/>
                <a:gd name="T24" fmla="*/ 6 w 64"/>
                <a:gd name="T25" fmla="*/ 42 h 52"/>
                <a:gd name="T26" fmla="*/ 12 w 64"/>
                <a:gd name="T27" fmla="*/ 42 h 52"/>
                <a:gd name="T28" fmla="*/ 12 w 64"/>
                <a:gd name="T29" fmla="*/ 42 h 52"/>
                <a:gd name="T30" fmla="*/ 12 w 64"/>
                <a:gd name="T31" fmla="*/ 52 h 52"/>
                <a:gd name="T32" fmla="*/ 12 w 64"/>
                <a:gd name="T33" fmla="*/ 52 h 52"/>
                <a:gd name="T34" fmla="*/ 16 w 64"/>
                <a:gd name="T35" fmla="*/ 52 h 52"/>
                <a:gd name="T36" fmla="*/ 20 w 64"/>
                <a:gd name="T37" fmla="*/ 52 h 52"/>
                <a:gd name="T38" fmla="*/ 20 w 64"/>
                <a:gd name="T39" fmla="*/ 52 h 52"/>
                <a:gd name="T40" fmla="*/ 26 w 64"/>
                <a:gd name="T41" fmla="*/ 42 h 52"/>
                <a:gd name="T42" fmla="*/ 26 w 64"/>
                <a:gd name="T43" fmla="*/ 42 h 52"/>
                <a:gd name="T44" fmla="*/ 26 w 64"/>
                <a:gd name="T45" fmla="*/ 32 h 52"/>
                <a:gd name="T46" fmla="*/ 28 w 64"/>
                <a:gd name="T47" fmla="*/ 28 h 52"/>
                <a:gd name="T48" fmla="*/ 28 w 64"/>
                <a:gd name="T49" fmla="*/ 26 h 52"/>
                <a:gd name="T50" fmla="*/ 32 w 64"/>
                <a:gd name="T51" fmla="*/ 26 h 52"/>
                <a:gd name="T52" fmla="*/ 36 w 64"/>
                <a:gd name="T53" fmla="*/ 26 h 52"/>
                <a:gd name="T54" fmla="*/ 36 w 64"/>
                <a:gd name="T55" fmla="*/ 26 h 52"/>
                <a:gd name="T56" fmla="*/ 38 w 64"/>
                <a:gd name="T57" fmla="*/ 28 h 52"/>
                <a:gd name="T58" fmla="*/ 38 w 64"/>
                <a:gd name="T59" fmla="*/ 30 h 52"/>
                <a:gd name="T60" fmla="*/ 38 w 64"/>
                <a:gd name="T61" fmla="*/ 30 h 52"/>
                <a:gd name="T62" fmla="*/ 40 w 64"/>
                <a:gd name="T63" fmla="*/ 32 h 52"/>
                <a:gd name="T64" fmla="*/ 38 w 64"/>
                <a:gd name="T65" fmla="*/ 34 h 52"/>
                <a:gd name="T66" fmla="*/ 36 w 64"/>
                <a:gd name="T67" fmla="*/ 38 h 52"/>
                <a:gd name="T68" fmla="*/ 36 w 64"/>
                <a:gd name="T69" fmla="*/ 38 h 52"/>
                <a:gd name="T70" fmla="*/ 60 w 64"/>
                <a:gd name="T71" fmla="*/ 44 h 52"/>
                <a:gd name="T72" fmla="*/ 60 w 64"/>
                <a:gd name="T73" fmla="*/ 44 h 52"/>
                <a:gd name="T74" fmla="*/ 60 w 64"/>
                <a:gd name="T75" fmla="*/ 40 h 52"/>
                <a:gd name="T76" fmla="*/ 64 w 64"/>
                <a:gd name="T77" fmla="*/ 36 h 52"/>
                <a:gd name="T78" fmla="*/ 60 w 64"/>
                <a:gd name="T79" fmla="*/ 30 h 52"/>
                <a:gd name="T80" fmla="*/ 60 w 64"/>
                <a:gd name="T81" fmla="*/ 30 h 52"/>
                <a:gd name="T82" fmla="*/ 54 w 64"/>
                <a:gd name="T83" fmla="*/ 32 h 52"/>
                <a:gd name="T84" fmla="*/ 50 w 64"/>
                <a:gd name="T85" fmla="*/ 34 h 52"/>
                <a:gd name="T86" fmla="*/ 50 w 64"/>
                <a:gd name="T87" fmla="*/ 30 h 52"/>
                <a:gd name="T88" fmla="*/ 50 w 64"/>
                <a:gd name="T89" fmla="*/ 30 h 52"/>
                <a:gd name="T90" fmla="*/ 46 w 64"/>
                <a:gd name="T91" fmla="*/ 24 h 52"/>
                <a:gd name="T92" fmla="*/ 38 w 64"/>
                <a:gd name="T93" fmla="*/ 16 h 52"/>
                <a:gd name="T94" fmla="*/ 30 w 64"/>
                <a:gd name="T95" fmla="*/ 10 h 52"/>
                <a:gd name="T96" fmla="*/ 26 w 64"/>
                <a:gd name="T97" fmla="*/ 8 h 52"/>
                <a:gd name="T98" fmla="*/ 20 w 64"/>
                <a:gd name="T99" fmla="*/ 8 h 52"/>
                <a:gd name="T100" fmla="*/ 20 w 64"/>
                <a:gd name="T101" fmla="*/ 8 h 52"/>
                <a:gd name="T102" fmla="*/ 20 w 64"/>
                <a:gd name="T103" fmla="*/ 10 h 52"/>
                <a:gd name="T104" fmla="*/ 18 w 64"/>
                <a:gd name="T105" fmla="*/ 12 h 52"/>
                <a:gd name="T106" fmla="*/ 18 w 64"/>
                <a:gd name="T107" fmla="*/ 12 h 52"/>
                <a:gd name="T108" fmla="*/ 16 w 64"/>
                <a:gd name="T109" fmla="*/ 8 h 52"/>
                <a:gd name="T110" fmla="*/ 18 w 64"/>
                <a:gd name="T111" fmla="*/ 6 h 52"/>
                <a:gd name="T112" fmla="*/ 20 w 64"/>
                <a:gd name="T113" fmla="*/ 2 h 52"/>
                <a:gd name="T114" fmla="*/ 20 w 64"/>
                <a:gd name="T115" fmla="*/ 2 h 52"/>
                <a:gd name="T116" fmla="*/ 12 w 64"/>
                <a:gd name="T117" fmla="*/ 0 h 52"/>
                <a:gd name="T118" fmla="*/ 12 w 64"/>
                <a:gd name="T119" fmla="*/ 0 h 5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
                <a:gd name="T181" fmla="*/ 0 h 52"/>
                <a:gd name="T182" fmla="*/ 64 w 64"/>
                <a:gd name="T183" fmla="*/ 52 h 52"/>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 h="52">
                  <a:moveTo>
                    <a:pt x="12" y="0"/>
                  </a:moveTo>
                  <a:lnTo>
                    <a:pt x="12" y="0"/>
                  </a:lnTo>
                  <a:lnTo>
                    <a:pt x="10" y="14"/>
                  </a:lnTo>
                  <a:lnTo>
                    <a:pt x="12" y="30"/>
                  </a:lnTo>
                  <a:lnTo>
                    <a:pt x="6" y="32"/>
                  </a:lnTo>
                  <a:lnTo>
                    <a:pt x="0" y="34"/>
                  </a:lnTo>
                  <a:lnTo>
                    <a:pt x="0" y="44"/>
                  </a:lnTo>
                  <a:lnTo>
                    <a:pt x="4" y="44"/>
                  </a:lnTo>
                  <a:lnTo>
                    <a:pt x="6" y="42"/>
                  </a:lnTo>
                  <a:lnTo>
                    <a:pt x="12" y="42"/>
                  </a:lnTo>
                  <a:lnTo>
                    <a:pt x="12" y="52"/>
                  </a:lnTo>
                  <a:lnTo>
                    <a:pt x="16" y="52"/>
                  </a:lnTo>
                  <a:lnTo>
                    <a:pt x="20" y="52"/>
                  </a:lnTo>
                  <a:lnTo>
                    <a:pt x="26" y="42"/>
                  </a:lnTo>
                  <a:lnTo>
                    <a:pt x="26" y="32"/>
                  </a:lnTo>
                  <a:lnTo>
                    <a:pt x="28" y="28"/>
                  </a:lnTo>
                  <a:lnTo>
                    <a:pt x="28" y="26"/>
                  </a:lnTo>
                  <a:lnTo>
                    <a:pt x="32" y="26"/>
                  </a:lnTo>
                  <a:lnTo>
                    <a:pt x="36" y="26"/>
                  </a:lnTo>
                  <a:lnTo>
                    <a:pt x="38" y="28"/>
                  </a:lnTo>
                  <a:lnTo>
                    <a:pt x="38" y="30"/>
                  </a:lnTo>
                  <a:lnTo>
                    <a:pt x="40" y="32"/>
                  </a:lnTo>
                  <a:lnTo>
                    <a:pt x="38" y="34"/>
                  </a:lnTo>
                  <a:lnTo>
                    <a:pt x="36" y="38"/>
                  </a:lnTo>
                  <a:lnTo>
                    <a:pt x="60" y="44"/>
                  </a:lnTo>
                  <a:lnTo>
                    <a:pt x="60" y="40"/>
                  </a:lnTo>
                  <a:lnTo>
                    <a:pt x="64" y="36"/>
                  </a:lnTo>
                  <a:lnTo>
                    <a:pt x="60" y="30"/>
                  </a:lnTo>
                  <a:lnTo>
                    <a:pt x="54" y="32"/>
                  </a:lnTo>
                  <a:lnTo>
                    <a:pt x="50" y="34"/>
                  </a:lnTo>
                  <a:lnTo>
                    <a:pt x="50" y="30"/>
                  </a:lnTo>
                  <a:lnTo>
                    <a:pt x="46" y="24"/>
                  </a:lnTo>
                  <a:lnTo>
                    <a:pt x="38" y="16"/>
                  </a:lnTo>
                  <a:lnTo>
                    <a:pt x="30" y="10"/>
                  </a:lnTo>
                  <a:lnTo>
                    <a:pt x="26" y="8"/>
                  </a:lnTo>
                  <a:lnTo>
                    <a:pt x="20" y="8"/>
                  </a:lnTo>
                  <a:lnTo>
                    <a:pt x="20" y="10"/>
                  </a:lnTo>
                  <a:lnTo>
                    <a:pt x="18" y="12"/>
                  </a:lnTo>
                  <a:lnTo>
                    <a:pt x="16" y="8"/>
                  </a:lnTo>
                  <a:lnTo>
                    <a:pt x="18" y="6"/>
                  </a:lnTo>
                  <a:lnTo>
                    <a:pt x="20" y="2"/>
                  </a:lnTo>
                  <a:lnTo>
                    <a:pt x="12" y="0"/>
                  </a:lnTo>
                  <a:close/>
                </a:path>
              </a:pathLst>
            </a:custGeom>
            <a:solidFill>
              <a:srgbClr val="B7BCBE"/>
            </a:solidFill>
            <a:ln w="3175" cmpd="sng">
              <a:solidFill>
                <a:schemeClr val="bg1"/>
              </a:solidFill>
              <a:prstDash val="solid"/>
              <a:round/>
            </a:ln>
          </p:spPr>
          <p:txBody>
            <a:bodyPr/>
            <a:lstStyle/>
            <a:p>
              <a:endParaRPr lang="en-GB"/>
            </a:p>
          </p:txBody>
        </p:sp>
        <p:sp>
          <p:nvSpPr>
            <p:cNvPr id="376" name="Freeform 679"/>
            <p:cNvSpPr/>
            <p:nvPr/>
          </p:nvSpPr>
          <p:spPr bwMode="auto">
            <a:xfrm>
              <a:off x="4989415" y="2507539"/>
              <a:ext cx="17346" cy="16955"/>
            </a:xfrm>
            <a:custGeom>
              <a:gdLst>
                <a:gd name="T0" fmla="*/ 0 w 6"/>
                <a:gd name="T1" fmla="*/ 0 h 6"/>
                <a:gd name="T2" fmla="*/ 4 w 6"/>
                <a:gd name="T3" fmla="*/ 6 h 6"/>
                <a:gd name="T4" fmla="*/ 4 w 6"/>
                <a:gd name="T5" fmla="*/ 6 h 6"/>
                <a:gd name="T6" fmla="*/ 4 w 6"/>
                <a:gd name="T7" fmla="*/ 6 h 6"/>
                <a:gd name="T8" fmla="*/ 6 w 6"/>
                <a:gd name="T9" fmla="*/ 4 h 6"/>
                <a:gd name="T10" fmla="*/ 4 w 6"/>
                <a:gd name="T11" fmla="*/ 0 h 6"/>
                <a:gd name="T12" fmla="*/ 4 w 6"/>
                <a:gd name="T13" fmla="*/ 0 h 6"/>
                <a:gd name="T14" fmla="*/ 0 w 6"/>
                <a:gd name="T15" fmla="*/ 0 h 6"/>
                <a:gd name="T16" fmla="*/ 0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0" y="0"/>
                  </a:moveTo>
                  <a:lnTo>
                    <a:pt x="4" y="6"/>
                  </a:lnTo>
                  <a:lnTo>
                    <a:pt x="6" y="4"/>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77" name="Freeform 680"/>
            <p:cNvSpPr/>
            <p:nvPr/>
          </p:nvSpPr>
          <p:spPr bwMode="auto">
            <a:xfrm>
              <a:off x="4999326" y="2449404"/>
              <a:ext cx="29736" cy="21801"/>
            </a:xfrm>
            <a:custGeom>
              <a:gdLst>
                <a:gd name="T0" fmla="*/ 4 w 10"/>
                <a:gd name="T1" fmla="*/ 0 h 8"/>
                <a:gd name="T2" fmla="*/ 4 w 10"/>
                <a:gd name="T3" fmla="*/ 0 h 8"/>
                <a:gd name="T4" fmla="*/ 8 w 10"/>
                <a:gd name="T5" fmla="*/ 0 h 8"/>
                <a:gd name="T6" fmla="*/ 10 w 10"/>
                <a:gd name="T7" fmla="*/ 4 h 8"/>
                <a:gd name="T8" fmla="*/ 8 w 10"/>
                <a:gd name="T9" fmla="*/ 6 h 8"/>
                <a:gd name="T10" fmla="*/ 4 w 10"/>
                <a:gd name="T11" fmla="*/ 8 h 8"/>
                <a:gd name="T12" fmla="*/ 4 w 10"/>
                <a:gd name="T13" fmla="*/ 4 h 8"/>
                <a:gd name="T14" fmla="*/ 4 w 10"/>
                <a:gd name="T15" fmla="*/ 4 h 8"/>
                <a:gd name="T16" fmla="*/ 0 w 10"/>
                <a:gd name="T17" fmla="*/ 4 h 8"/>
                <a:gd name="T18" fmla="*/ 0 w 10"/>
                <a:gd name="T19" fmla="*/ 4 h 8"/>
                <a:gd name="T20" fmla="*/ 0 w 10"/>
                <a:gd name="T21" fmla="*/ 4 h 8"/>
                <a:gd name="T22" fmla="*/ 0 w 10"/>
                <a:gd name="T23" fmla="*/ 4 h 8"/>
                <a:gd name="T24" fmla="*/ 2 w 10"/>
                <a:gd name="T25" fmla="*/ 0 h 8"/>
                <a:gd name="T26" fmla="*/ 4 w 10"/>
                <a:gd name="T27" fmla="*/ 0 h 8"/>
                <a:gd name="T28" fmla="*/ 4 w 10"/>
                <a:gd name="T29" fmla="*/ 0 h 8"/>
                <a:gd name="T30" fmla="*/ 4 w 10"/>
                <a:gd name="T31" fmla="*/ 0 h 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
                <a:gd name="T49" fmla="*/ 0 h 8"/>
                <a:gd name="T50" fmla="*/ 10 w 10"/>
                <a:gd name="T51" fmla="*/ 8 h 8"/>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 h="8">
                  <a:moveTo>
                    <a:pt x="4" y="0"/>
                  </a:moveTo>
                  <a:lnTo>
                    <a:pt x="4" y="0"/>
                  </a:lnTo>
                  <a:lnTo>
                    <a:pt x="8" y="0"/>
                  </a:lnTo>
                  <a:lnTo>
                    <a:pt x="10" y="4"/>
                  </a:lnTo>
                  <a:lnTo>
                    <a:pt x="8" y="6"/>
                  </a:lnTo>
                  <a:lnTo>
                    <a:pt x="4" y="8"/>
                  </a:lnTo>
                  <a:lnTo>
                    <a:pt x="4" y="4"/>
                  </a:lnTo>
                  <a:lnTo>
                    <a:pt x="0" y="4"/>
                  </a:lnTo>
                  <a:lnTo>
                    <a:pt x="2" y="0"/>
                  </a:lnTo>
                  <a:lnTo>
                    <a:pt x="4" y="0"/>
                  </a:lnTo>
                  <a:close/>
                </a:path>
              </a:pathLst>
            </a:custGeom>
            <a:solidFill>
              <a:srgbClr val="B7BCBE"/>
            </a:solidFill>
            <a:ln w="3175" cmpd="sng">
              <a:solidFill>
                <a:schemeClr val="bg1"/>
              </a:solidFill>
              <a:prstDash val="solid"/>
              <a:round/>
            </a:ln>
          </p:spPr>
          <p:txBody>
            <a:bodyPr/>
            <a:lstStyle/>
            <a:p>
              <a:endParaRPr lang="en-GB"/>
            </a:p>
          </p:txBody>
        </p:sp>
        <p:sp>
          <p:nvSpPr>
            <p:cNvPr id="378" name="Freeform 682"/>
            <p:cNvSpPr/>
            <p:nvPr/>
          </p:nvSpPr>
          <p:spPr bwMode="auto">
            <a:xfrm>
              <a:off x="4942329" y="2386420"/>
              <a:ext cx="4957" cy="12111"/>
            </a:xfrm>
            <a:custGeom>
              <a:gdLst>
                <a:gd name="T0" fmla="*/ 0 w 2"/>
                <a:gd name="T1" fmla="*/ 0 h 4"/>
                <a:gd name="T2" fmla="*/ 2 w 2"/>
                <a:gd name="T3" fmla="*/ 4 h 4"/>
                <a:gd name="T4" fmla="*/ 2 w 2"/>
                <a:gd name="T5" fmla="*/ 4 h 4"/>
                <a:gd name="T6" fmla="*/ 2 w 2"/>
                <a:gd name="T7" fmla="*/ 2 h 4"/>
                <a:gd name="T8" fmla="*/ 0 w 2"/>
                <a:gd name="T9" fmla="*/ 0 h 4"/>
                <a:gd name="T10" fmla="*/ 0 w 2"/>
                <a:gd name="T11" fmla="*/ 0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cxnLst>
                <a:cxn ang="T12">
                  <a:pos x="T0" y="T1"/>
                </a:cxn>
                <a:cxn ang="T13">
                  <a:pos x="T2" y="T3"/>
                </a:cxn>
                <a:cxn ang="T14">
                  <a:pos x="T4" y="T5"/>
                </a:cxn>
                <a:cxn ang="T15">
                  <a:pos x="T6" y="T7"/>
                </a:cxn>
                <a:cxn ang="T16">
                  <a:pos x="T8" y="T9"/>
                </a:cxn>
                <a:cxn ang="T17">
                  <a:pos x="T10" y="T11"/>
                </a:cxn>
              </a:cxnLst>
              <a:rect l="T18" t="T19" r="T20" b="T21"/>
              <a:pathLst>
                <a:path w="2" h="4">
                  <a:moveTo>
                    <a:pt x="0" y="0"/>
                  </a:moveTo>
                  <a:lnTo>
                    <a:pt x="2" y="4"/>
                  </a:lnTo>
                  <a:lnTo>
                    <a:pt x="2" y="2"/>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79" name="Freeform 683"/>
            <p:cNvSpPr/>
            <p:nvPr/>
          </p:nvSpPr>
          <p:spPr bwMode="auto">
            <a:xfrm>
              <a:off x="4471497" y="1504686"/>
              <a:ext cx="37170" cy="38759"/>
            </a:xfrm>
            <a:custGeom>
              <a:gdLst>
                <a:gd name="T0" fmla="*/ 0 w 12"/>
                <a:gd name="T1" fmla="*/ 0 h 14"/>
                <a:gd name="T2" fmla="*/ 0 w 12"/>
                <a:gd name="T3" fmla="*/ 0 h 14"/>
                <a:gd name="T4" fmla="*/ 2 w 12"/>
                <a:gd name="T5" fmla="*/ 6 h 14"/>
                <a:gd name="T6" fmla="*/ 2 w 12"/>
                <a:gd name="T7" fmla="*/ 10 h 14"/>
                <a:gd name="T8" fmla="*/ 2 w 12"/>
                <a:gd name="T9" fmla="*/ 10 h 14"/>
                <a:gd name="T10" fmla="*/ 8 w 12"/>
                <a:gd name="T11" fmla="*/ 14 h 14"/>
                <a:gd name="T12" fmla="*/ 12 w 12"/>
                <a:gd name="T13" fmla="*/ 14 h 14"/>
                <a:gd name="T14" fmla="*/ 10 w 12"/>
                <a:gd name="T15" fmla="*/ 12 h 14"/>
                <a:gd name="T16" fmla="*/ 10 w 12"/>
                <a:gd name="T17" fmla="*/ 12 h 14"/>
                <a:gd name="T18" fmla="*/ 6 w 12"/>
                <a:gd name="T19" fmla="*/ 2 h 14"/>
                <a:gd name="T20" fmla="*/ 6 w 12"/>
                <a:gd name="T21" fmla="*/ 2 h 14"/>
                <a:gd name="T22" fmla="*/ 4 w 12"/>
                <a:gd name="T23" fmla="*/ 0 h 14"/>
                <a:gd name="T24" fmla="*/ 0 w 12"/>
                <a:gd name="T25" fmla="*/ 0 h 14"/>
                <a:gd name="T26" fmla="*/ 0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4"/>
                <a:gd name="T44" fmla="*/ 12 w 12"/>
                <a:gd name="T45" fmla="*/ 14 h 14"/>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4">
                  <a:moveTo>
                    <a:pt x="0" y="0"/>
                  </a:moveTo>
                  <a:lnTo>
                    <a:pt x="0" y="0"/>
                  </a:lnTo>
                  <a:lnTo>
                    <a:pt x="2" y="6"/>
                  </a:lnTo>
                  <a:lnTo>
                    <a:pt x="2" y="10"/>
                  </a:lnTo>
                  <a:lnTo>
                    <a:pt x="8" y="14"/>
                  </a:lnTo>
                  <a:lnTo>
                    <a:pt x="12" y="14"/>
                  </a:lnTo>
                  <a:lnTo>
                    <a:pt x="10" y="12"/>
                  </a:lnTo>
                  <a:lnTo>
                    <a:pt x="6" y="2"/>
                  </a:lnTo>
                  <a:lnTo>
                    <a:pt x="4" y="0"/>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80" name="Freeform 685"/>
            <p:cNvSpPr>
              <a:spLocks noEditPoints="1"/>
            </p:cNvSpPr>
            <p:nvPr/>
          </p:nvSpPr>
          <p:spPr bwMode="auto">
            <a:xfrm>
              <a:off x="3557095" y="1262448"/>
              <a:ext cx="2326898" cy="1472791"/>
            </a:xfrm>
            <a:custGeom>
              <a:gdLst>
                <a:gd name="T0" fmla="*/ 566 w 794"/>
                <a:gd name="T1" fmla="*/ 294 h 514"/>
                <a:gd name="T2" fmla="*/ 698 w 794"/>
                <a:gd name="T3" fmla="*/ 418 h 514"/>
                <a:gd name="T4" fmla="*/ 572 w 794"/>
                <a:gd name="T5" fmla="*/ 352 h 514"/>
                <a:gd name="T6" fmla="*/ 684 w 794"/>
                <a:gd name="T7" fmla="*/ 334 h 514"/>
                <a:gd name="T8" fmla="*/ 568 w 794"/>
                <a:gd name="T9" fmla="*/ 278 h 514"/>
                <a:gd name="T10" fmla="*/ 556 w 794"/>
                <a:gd name="T11" fmla="*/ 216 h 514"/>
                <a:gd name="T12" fmla="*/ 284 w 794"/>
                <a:gd name="T13" fmla="*/ 362 h 514"/>
                <a:gd name="T14" fmla="*/ 342 w 794"/>
                <a:gd name="T15" fmla="*/ 372 h 514"/>
                <a:gd name="T16" fmla="*/ 120 w 794"/>
                <a:gd name="T17" fmla="*/ 256 h 514"/>
                <a:gd name="T18" fmla="*/ 84 w 794"/>
                <a:gd name="T19" fmla="*/ 312 h 514"/>
                <a:gd name="T20" fmla="*/ 142 w 794"/>
                <a:gd name="T21" fmla="*/ 368 h 514"/>
                <a:gd name="T22" fmla="*/ 266 w 794"/>
                <a:gd name="T23" fmla="*/ 342 h 514"/>
                <a:gd name="T24" fmla="*/ 244 w 794"/>
                <a:gd name="T25" fmla="*/ 294 h 514"/>
                <a:gd name="T26" fmla="*/ 198 w 794"/>
                <a:gd name="T27" fmla="*/ 262 h 514"/>
                <a:gd name="T28" fmla="*/ 292 w 794"/>
                <a:gd name="T29" fmla="*/ 250 h 514"/>
                <a:gd name="T30" fmla="*/ 352 w 794"/>
                <a:gd name="T31" fmla="*/ 290 h 514"/>
                <a:gd name="T32" fmla="*/ 16 w 794"/>
                <a:gd name="T33" fmla="*/ 310 h 514"/>
                <a:gd name="T34" fmla="*/ 338 w 794"/>
                <a:gd name="T35" fmla="*/ 222 h 514"/>
                <a:gd name="T36" fmla="*/ 354 w 794"/>
                <a:gd name="T37" fmla="*/ 198 h 514"/>
                <a:gd name="T38" fmla="*/ 424 w 794"/>
                <a:gd name="T39" fmla="*/ 166 h 514"/>
                <a:gd name="T40" fmla="*/ 274 w 794"/>
                <a:gd name="T41" fmla="*/ 182 h 514"/>
                <a:gd name="T42" fmla="*/ 292 w 794"/>
                <a:gd name="T43" fmla="*/ 190 h 514"/>
                <a:gd name="T44" fmla="*/ 320 w 794"/>
                <a:gd name="T45" fmla="*/ 170 h 514"/>
                <a:gd name="T46" fmla="*/ 408 w 794"/>
                <a:gd name="T47" fmla="*/ 206 h 514"/>
                <a:gd name="T48" fmla="*/ 552 w 794"/>
                <a:gd name="T49" fmla="*/ 226 h 514"/>
                <a:gd name="T50" fmla="*/ 438 w 794"/>
                <a:gd name="T51" fmla="*/ 190 h 514"/>
                <a:gd name="T52" fmla="*/ 154 w 794"/>
                <a:gd name="T53" fmla="*/ 188 h 514"/>
                <a:gd name="T54" fmla="*/ 132 w 794"/>
                <a:gd name="T55" fmla="*/ 200 h 514"/>
                <a:gd name="T56" fmla="*/ 236 w 794"/>
                <a:gd name="T57" fmla="*/ 202 h 514"/>
                <a:gd name="T58" fmla="*/ 396 w 794"/>
                <a:gd name="T59" fmla="*/ 148 h 514"/>
                <a:gd name="T60" fmla="*/ 66 w 794"/>
                <a:gd name="T61" fmla="*/ 148 h 514"/>
                <a:gd name="T62" fmla="*/ 68 w 794"/>
                <a:gd name="T63" fmla="*/ 182 h 514"/>
                <a:gd name="T64" fmla="*/ 170 w 794"/>
                <a:gd name="T65" fmla="*/ 138 h 514"/>
                <a:gd name="T66" fmla="*/ 158 w 794"/>
                <a:gd name="T67" fmla="*/ 134 h 514"/>
                <a:gd name="T68" fmla="*/ 372 w 794"/>
                <a:gd name="T69" fmla="*/ 144 h 514"/>
                <a:gd name="T70" fmla="*/ 302 w 794"/>
                <a:gd name="T71" fmla="*/ 142 h 514"/>
                <a:gd name="T72" fmla="*/ 512 w 794"/>
                <a:gd name="T73" fmla="*/ 112 h 514"/>
                <a:gd name="T74" fmla="*/ 488 w 794"/>
                <a:gd name="T75" fmla="*/ 76 h 514"/>
                <a:gd name="T76" fmla="*/ 388 w 794"/>
                <a:gd name="T77" fmla="*/ 68 h 514"/>
                <a:gd name="T78" fmla="*/ 404 w 794"/>
                <a:gd name="T79" fmla="*/ 134 h 514"/>
                <a:gd name="T80" fmla="*/ 500 w 794"/>
                <a:gd name="T81" fmla="*/ 128 h 514"/>
                <a:gd name="T82" fmla="*/ 464 w 794"/>
                <a:gd name="T83" fmla="*/ 178 h 514"/>
                <a:gd name="T84" fmla="*/ 576 w 794"/>
                <a:gd name="T85" fmla="*/ 166 h 514"/>
                <a:gd name="T86" fmla="*/ 586 w 794"/>
                <a:gd name="T87" fmla="*/ 110 h 514"/>
                <a:gd name="T88" fmla="*/ 686 w 794"/>
                <a:gd name="T89" fmla="*/ 78 h 514"/>
                <a:gd name="T90" fmla="*/ 730 w 794"/>
                <a:gd name="T91" fmla="*/ 6 h 514"/>
                <a:gd name="T92" fmla="*/ 592 w 794"/>
                <a:gd name="T93" fmla="*/ 12 h 514"/>
                <a:gd name="T94" fmla="*/ 488 w 794"/>
                <a:gd name="T95" fmla="*/ 28 h 514"/>
                <a:gd name="T96" fmla="*/ 436 w 794"/>
                <a:gd name="T97" fmla="*/ 58 h 514"/>
                <a:gd name="T98" fmla="*/ 574 w 794"/>
                <a:gd name="T99" fmla="*/ 66 h 514"/>
                <a:gd name="T100" fmla="*/ 764 w 794"/>
                <a:gd name="T101" fmla="*/ 402 h 514"/>
                <a:gd name="T102" fmla="*/ 706 w 794"/>
                <a:gd name="T103" fmla="*/ 352 h 514"/>
                <a:gd name="T104" fmla="*/ 682 w 794"/>
                <a:gd name="T105" fmla="*/ 320 h 514"/>
                <a:gd name="T106" fmla="*/ 630 w 794"/>
                <a:gd name="T107" fmla="*/ 274 h 514"/>
                <a:gd name="T108" fmla="*/ 492 w 794"/>
                <a:gd name="T109" fmla="*/ 276 h 514"/>
                <a:gd name="T110" fmla="*/ 478 w 794"/>
                <a:gd name="T111" fmla="*/ 242 h 514"/>
                <a:gd name="T112" fmla="*/ 524 w 794"/>
                <a:gd name="T113" fmla="*/ 332 h 514"/>
                <a:gd name="T114" fmla="*/ 600 w 794"/>
                <a:gd name="T115" fmla="*/ 334 h 514"/>
                <a:gd name="T116" fmla="*/ 648 w 794"/>
                <a:gd name="T117" fmla="*/ 402 h 514"/>
                <a:gd name="T118" fmla="*/ 644 w 794"/>
                <a:gd name="T119" fmla="*/ 476 h 514"/>
                <a:gd name="T120" fmla="*/ 720 w 794"/>
                <a:gd name="T121" fmla="*/ 494 h 514"/>
                <a:gd name="T122" fmla="*/ 716 w 794"/>
                <a:gd name="T123" fmla="*/ 438 h 514"/>
                <a:gd name="T124" fmla="*/ 778 w 794"/>
                <a:gd name="T125" fmla="*/ 438 h 5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94"/>
                <a:gd name="T190" fmla="*/ 0 h 514"/>
                <a:gd name="T191" fmla="*/ 794 w 794"/>
                <a:gd name="T192" fmla="*/ 514 h 514"/>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94" h="514">
                  <a:moveTo>
                    <a:pt x="622" y="104"/>
                  </a:moveTo>
                  <a:lnTo>
                    <a:pt x="622" y="104"/>
                  </a:lnTo>
                  <a:lnTo>
                    <a:pt x="622" y="112"/>
                  </a:lnTo>
                  <a:lnTo>
                    <a:pt x="626" y="112"/>
                  </a:lnTo>
                  <a:lnTo>
                    <a:pt x="632" y="114"/>
                  </a:lnTo>
                  <a:lnTo>
                    <a:pt x="636" y="114"/>
                  </a:lnTo>
                  <a:lnTo>
                    <a:pt x="636" y="110"/>
                  </a:lnTo>
                  <a:lnTo>
                    <a:pt x="636" y="108"/>
                  </a:lnTo>
                  <a:lnTo>
                    <a:pt x="636" y="106"/>
                  </a:lnTo>
                  <a:lnTo>
                    <a:pt x="622" y="104"/>
                  </a:lnTo>
                  <a:close/>
                  <a:moveTo>
                    <a:pt x="746" y="44"/>
                  </a:moveTo>
                  <a:lnTo>
                    <a:pt x="746" y="44"/>
                  </a:lnTo>
                  <a:lnTo>
                    <a:pt x="748" y="44"/>
                  </a:lnTo>
                  <a:lnTo>
                    <a:pt x="748" y="46"/>
                  </a:lnTo>
                  <a:lnTo>
                    <a:pt x="740" y="52"/>
                  </a:lnTo>
                  <a:lnTo>
                    <a:pt x="734" y="52"/>
                  </a:lnTo>
                  <a:lnTo>
                    <a:pt x="730" y="50"/>
                  </a:lnTo>
                  <a:lnTo>
                    <a:pt x="744" y="48"/>
                  </a:lnTo>
                  <a:lnTo>
                    <a:pt x="744" y="46"/>
                  </a:lnTo>
                  <a:lnTo>
                    <a:pt x="746" y="44"/>
                  </a:lnTo>
                  <a:close/>
                  <a:moveTo>
                    <a:pt x="700" y="20"/>
                  </a:moveTo>
                  <a:lnTo>
                    <a:pt x="700" y="20"/>
                  </a:lnTo>
                  <a:lnTo>
                    <a:pt x="704" y="20"/>
                  </a:lnTo>
                  <a:lnTo>
                    <a:pt x="704" y="22"/>
                  </a:lnTo>
                  <a:lnTo>
                    <a:pt x="700" y="24"/>
                  </a:lnTo>
                  <a:lnTo>
                    <a:pt x="694" y="24"/>
                  </a:lnTo>
                  <a:lnTo>
                    <a:pt x="694" y="22"/>
                  </a:lnTo>
                  <a:lnTo>
                    <a:pt x="696" y="22"/>
                  </a:lnTo>
                  <a:lnTo>
                    <a:pt x="700" y="20"/>
                  </a:lnTo>
                  <a:close/>
                  <a:moveTo>
                    <a:pt x="648" y="300"/>
                  </a:moveTo>
                  <a:lnTo>
                    <a:pt x="650" y="304"/>
                  </a:lnTo>
                  <a:lnTo>
                    <a:pt x="650" y="302"/>
                  </a:lnTo>
                  <a:lnTo>
                    <a:pt x="648" y="300"/>
                  </a:lnTo>
                  <a:close/>
                  <a:moveTo>
                    <a:pt x="568" y="286"/>
                  </a:moveTo>
                  <a:lnTo>
                    <a:pt x="568" y="286"/>
                  </a:lnTo>
                  <a:lnTo>
                    <a:pt x="570" y="290"/>
                  </a:lnTo>
                  <a:lnTo>
                    <a:pt x="568" y="294"/>
                  </a:lnTo>
                  <a:lnTo>
                    <a:pt x="566" y="294"/>
                  </a:lnTo>
                  <a:lnTo>
                    <a:pt x="566" y="290"/>
                  </a:lnTo>
                  <a:lnTo>
                    <a:pt x="566" y="286"/>
                  </a:lnTo>
                  <a:lnTo>
                    <a:pt x="568" y="286"/>
                  </a:lnTo>
                  <a:close/>
                  <a:moveTo>
                    <a:pt x="668" y="510"/>
                  </a:moveTo>
                  <a:lnTo>
                    <a:pt x="670" y="514"/>
                  </a:lnTo>
                  <a:lnTo>
                    <a:pt x="672" y="514"/>
                  </a:lnTo>
                  <a:lnTo>
                    <a:pt x="672" y="512"/>
                  </a:lnTo>
                  <a:lnTo>
                    <a:pt x="668" y="510"/>
                  </a:lnTo>
                  <a:close/>
                  <a:moveTo>
                    <a:pt x="758" y="492"/>
                  </a:moveTo>
                  <a:lnTo>
                    <a:pt x="758" y="492"/>
                  </a:lnTo>
                  <a:lnTo>
                    <a:pt x="750" y="494"/>
                  </a:lnTo>
                  <a:lnTo>
                    <a:pt x="748" y="496"/>
                  </a:lnTo>
                  <a:lnTo>
                    <a:pt x="750" y="498"/>
                  </a:lnTo>
                  <a:lnTo>
                    <a:pt x="756" y="502"/>
                  </a:lnTo>
                  <a:lnTo>
                    <a:pt x="760" y="496"/>
                  </a:lnTo>
                  <a:lnTo>
                    <a:pt x="760" y="494"/>
                  </a:lnTo>
                  <a:lnTo>
                    <a:pt x="760" y="492"/>
                  </a:lnTo>
                  <a:lnTo>
                    <a:pt x="758" y="492"/>
                  </a:lnTo>
                  <a:close/>
                  <a:moveTo>
                    <a:pt x="664" y="448"/>
                  </a:moveTo>
                  <a:lnTo>
                    <a:pt x="664" y="448"/>
                  </a:lnTo>
                  <a:lnTo>
                    <a:pt x="670" y="448"/>
                  </a:lnTo>
                  <a:lnTo>
                    <a:pt x="674" y="452"/>
                  </a:lnTo>
                  <a:lnTo>
                    <a:pt x="676" y="454"/>
                  </a:lnTo>
                  <a:lnTo>
                    <a:pt x="678" y="458"/>
                  </a:lnTo>
                  <a:lnTo>
                    <a:pt x="678" y="466"/>
                  </a:lnTo>
                  <a:lnTo>
                    <a:pt x="678" y="468"/>
                  </a:lnTo>
                  <a:lnTo>
                    <a:pt x="676" y="468"/>
                  </a:lnTo>
                  <a:lnTo>
                    <a:pt x="662" y="466"/>
                  </a:lnTo>
                  <a:lnTo>
                    <a:pt x="664" y="462"/>
                  </a:lnTo>
                  <a:lnTo>
                    <a:pt x="666" y="460"/>
                  </a:lnTo>
                  <a:lnTo>
                    <a:pt x="664" y="454"/>
                  </a:lnTo>
                  <a:lnTo>
                    <a:pt x="662" y="450"/>
                  </a:lnTo>
                  <a:lnTo>
                    <a:pt x="662" y="448"/>
                  </a:lnTo>
                  <a:lnTo>
                    <a:pt x="664" y="448"/>
                  </a:lnTo>
                  <a:close/>
                  <a:moveTo>
                    <a:pt x="672" y="402"/>
                  </a:moveTo>
                  <a:lnTo>
                    <a:pt x="672" y="402"/>
                  </a:lnTo>
                  <a:lnTo>
                    <a:pt x="678" y="410"/>
                  </a:lnTo>
                  <a:lnTo>
                    <a:pt x="682" y="410"/>
                  </a:lnTo>
                  <a:lnTo>
                    <a:pt x="686" y="410"/>
                  </a:lnTo>
                  <a:lnTo>
                    <a:pt x="692" y="412"/>
                  </a:lnTo>
                  <a:lnTo>
                    <a:pt x="698" y="418"/>
                  </a:lnTo>
                  <a:lnTo>
                    <a:pt x="698" y="422"/>
                  </a:lnTo>
                  <a:lnTo>
                    <a:pt x="694" y="422"/>
                  </a:lnTo>
                  <a:lnTo>
                    <a:pt x="690" y="422"/>
                  </a:lnTo>
                  <a:lnTo>
                    <a:pt x="688" y="424"/>
                  </a:lnTo>
                  <a:lnTo>
                    <a:pt x="682" y="424"/>
                  </a:lnTo>
                  <a:lnTo>
                    <a:pt x="676" y="430"/>
                  </a:lnTo>
                  <a:lnTo>
                    <a:pt x="670" y="420"/>
                  </a:lnTo>
                  <a:lnTo>
                    <a:pt x="668" y="416"/>
                  </a:lnTo>
                  <a:lnTo>
                    <a:pt x="668" y="410"/>
                  </a:lnTo>
                  <a:lnTo>
                    <a:pt x="672" y="402"/>
                  </a:lnTo>
                  <a:close/>
                  <a:moveTo>
                    <a:pt x="628" y="382"/>
                  </a:moveTo>
                  <a:lnTo>
                    <a:pt x="628" y="388"/>
                  </a:lnTo>
                  <a:lnTo>
                    <a:pt x="632" y="386"/>
                  </a:lnTo>
                  <a:lnTo>
                    <a:pt x="634" y="386"/>
                  </a:lnTo>
                  <a:lnTo>
                    <a:pt x="632" y="384"/>
                  </a:lnTo>
                  <a:lnTo>
                    <a:pt x="628" y="382"/>
                  </a:lnTo>
                  <a:close/>
                  <a:moveTo>
                    <a:pt x="610" y="376"/>
                  </a:moveTo>
                  <a:lnTo>
                    <a:pt x="610" y="376"/>
                  </a:lnTo>
                  <a:lnTo>
                    <a:pt x="602" y="382"/>
                  </a:lnTo>
                  <a:lnTo>
                    <a:pt x="604" y="396"/>
                  </a:lnTo>
                  <a:lnTo>
                    <a:pt x="616" y="394"/>
                  </a:lnTo>
                  <a:lnTo>
                    <a:pt x="616" y="388"/>
                  </a:lnTo>
                  <a:lnTo>
                    <a:pt x="618" y="382"/>
                  </a:lnTo>
                  <a:lnTo>
                    <a:pt x="614" y="380"/>
                  </a:lnTo>
                  <a:lnTo>
                    <a:pt x="610" y="376"/>
                  </a:lnTo>
                  <a:close/>
                  <a:moveTo>
                    <a:pt x="634" y="372"/>
                  </a:moveTo>
                  <a:lnTo>
                    <a:pt x="632" y="376"/>
                  </a:lnTo>
                  <a:lnTo>
                    <a:pt x="634" y="376"/>
                  </a:lnTo>
                  <a:lnTo>
                    <a:pt x="632" y="378"/>
                  </a:lnTo>
                  <a:lnTo>
                    <a:pt x="636" y="378"/>
                  </a:lnTo>
                  <a:lnTo>
                    <a:pt x="636" y="374"/>
                  </a:lnTo>
                  <a:lnTo>
                    <a:pt x="634" y="372"/>
                  </a:lnTo>
                  <a:close/>
                  <a:moveTo>
                    <a:pt x="572" y="352"/>
                  </a:moveTo>
                  <a:lnTo>
                    <a:pt x="574" y="356"/>
                  </a:lnTo>
                  <a:lnTo>
                    <a:pt x="574" y="354"/>
                  </a:lnTo>
                  <a:lnTo>
                    <a:pt x="572" y="352"/>
                  </a:lnTo>
                  <a:close/>
                  <a:moveTo>
                    <a:pt x="604" y="350"/>
                  </a:moveTo>
                  <a:lnTo>
                    <a:pt x="604" y="350"/>
                  </a:lnTo>
                  <a:lnTo>
                    <a:pt x="602" y="350"/>
                  </a:lnTo>
                  <a:lnTo>
                    <a:pt x="604" y="352"/>
                  </a:lnTo>
                  <a:lnTo>
                    <a:pt x="608" y="354"/>
                  </a:lnTo>
                  <a:lnTo>
                    <a:pt x="610" y="352"/>
                  </a:lnTo>
                  <a:lnTo>
                    <a:pt x="608" y="350"/>
                  </a:lnTo>
                  <a:lnTo>
                    <a:pt x="604" y="350"/>
                  </a:lnTo>
                  <a:close/>
                  <a:moveTo>
                    <a:pt x="296" y="348"/>
                  </a:moveTo>
                  <a:lnTo>
                    <a:pt x="296" y="348"/>
                  </a:lnTo>
                  <a:lnTo>
                    <a:pt x="298" y="352"/>
                  </a:lnTo>
                  <a:lnTo>
                    <a:pt x="298" y="350"/>
                  </a:lnTo>
                  <a:lnTo>
                    <a:pt x="296" y="348"/>
                  </a:lnTo>
                  <a:close/>
                  <a:moveTo>
                    <a:pt x="578" y="346"/>
                  </a:moveTo>
                  <a:lnTo>
                    <a:pt x="578" y="350"/>
                  </a:lnTo>
                  <a:lnTo>
                    <a:pt x="582" y="350"/>
                  </a:lnTo>
                  <a:lnTo>
                    <a:pt x="580" y="348"/>
                  </a:lnTo>
                  <a:lnTo>
                    <a:pt x="580" y="346"/>
                  </a:lnTo>
                  <a:lnTo>
                    <a:pt x="578" y="346"/>
                  </a:lnTo>
                  <a:close/>
                  <a:moveTo>
                    <a:pt x="568" y="340"/>
                  </a:moveTo>
                  <a:lnTo>
                    <a:pt x="564" y="344"/>
                  </a:lnTo>
                  <a:lnTo>
                    <a:pt x="554" y="344"/>
                  </a:lnTo>
                  <a:lnTo>
                    <a:pt x="556" y="348"/>
                  </a:lnTo>
                  <a:lnTo>
                    <a:pt x="560" y="348"/>
                  </a:lnTo>
                  <a:lnTo>
                    <a:pt x="568" y="350"/>
                  </a:lnTo>
                  <a:lnTo>
                    <a:pt x="572" y="344"/>
                  </a:lnTo>
                  <a:lnTo>
                    <a:pt x="572" y="342"/>
                  </a:lnTo>
                  <a:lnTo>
                    <a:pt x="568" y="340"/>
                  </a:lnTo>
                  <a:close/>
                  <a:moveTo>
                    <a:pt x="688" y="338"/>
                  </a:moveTo>
                  <a:lnTo>
                    <a:pt x="688" y="338"/>
                  </a:lnTo>
                  <a:lnTo>
                    <a:pt x="696" y="342"/>
                  </a:lnTo>
                  <a:lnTo>
                    <a:pt x="690" y="342"/>
                  </a:lnTo>
                  <a:lnTo>
                    <a:pt x="688" y="340"/>
                  </a:lnTo>
                  <a:lnTo>
                    <a:pt x="686" y="338"/>
                  </a:lnTo>
                  <a:lnTo>
                    <a:pt x="688" y="338"/>
                  </a:lnTo>
                  <a:close/>
                  <a:moveTo>
                    <a:pt x="684" y="330"/>
                  </a:moveTo>
                  <a:lnTo>
                    <a:pt x="684" y="334"/>
                  </a:lnTo>
                  <a:lnTo>
                    <a:pt x="682" y="334"/>
                  </a:lnTo>
                  <a:lnTo>
                    <a:pt x="684" y="330"/>
                  </a:lnTo>
                  <a:close/>
                  <a:moveTo>
                    <a:pt x="530" y="324"/>
                  </a:moveTo>
                  <a:lnTo>
                    <a:pt x="530" y="324"/>
                  </a:lnTo>
                  <a:lnTo>
                    <a:pt x="532" y="326"/>
                  </a:lnTo>
                  <a:lnTo>
                    <a:pt x="532" y="328"/>
                  </a:lnTo>
                  <a:lnTo>
                    <a:pt x="530" y="326"/>
                  </a:lnTo>
                  <a:lnTo>
                    <a:pt x="528" y="324"/>
                  </a:lnTo>
                  <a:lnTo>
                    <a:pt x="530" y="324"/>
                  </a:lnTo>
                  <a:close/>
                  <a:moveTo>
                    <a:pt x="676" y="316"/>
                  </a:moveTo>
                  <a:lnTo>
                    <a:pt x="676" y="316"/>
                  </a:lnTo>
                  <a:lnTo>
                    <a:pt x="678" y="326"/>
                  </a:lnTo>
                  <a:lnTo>
                    <a:pt x="674" y="326"/>
                  </a:lnTo>
                  <a:lnTo>
                    <a:pt x="674" y="320"/>
                  </a:lnTo>
                  <a:lnTo>
                    <a:pt x="674" y="318"/>
                  </a:lnTo>
                  <a:lnTo>
                    <a:pt x="676" y="316"/>
                  </a:lnTo>
                  <a:close/>
                  <a:moveTo>
                    <a:pt x="540" y="250"/>
                  </a:moveTo>
                  <a:lnTo>
                    <a:pt x="540" y="250"/>
                  </a:lnTo>
                  <a:lnTo>
                    <a:pt x="542" y="252"/>
                  </a:lnTo>
                  <a:lnTo>
                    <a:pt x="542" y="254"/>
                  </a:lnTo>
                  <a:lnTo>
                    <a:pt x="542" y="256"/>
                  </a:lnTo>
                  <a:lnTo>
                    <a:pt x="542" y="258"/>
                  </a:lnTo>
                  <a:lnTo>
                    <a:pt x="540" y="266"/>
                  </a:lnTo>
                  <a:lnTo>
                    <a:pt x="552" y="270"/>
                  </a:lnTo>
                  <a:lnTo>
                    <a:pt x="560" y="272"/>
                  </a:lnTo>
                  <a:lnTo>
                    <a:pt x="570" y="272"/>
                  </a:lnTo>
                  <a:lnTo>
                    <a:pt x="570" y="270"/>
                  </a:lnTo>
                  <a:lnTo>
                    <a:pt x="572" y="270"/>
                  </a:lnTo>
                  <a:lnTo>
                    <a:pt x="574" y="270"/>
                  </a:lnTo>
                  <a:lnTo>
                    <a:pt x="574" y="276"/>
                  </a:lnTo>
                  <a:lnTo>
                    <a:pt x="588" y="282"/>
                  </a:lnTo>
                  <a:lnTo>
                    <a:pt x="572" y="278"/>
                  </a:lnTo>
                  <a:lnTo>
                    <a:pt x="572" y="284"/>
                  </a:lnTo>
                  <a:lnTo>
                    <a:pt x="570" y="286"/>
                  </a:lnTo>
                  <a:lnTo>
                    <a:pt x="568" y="286"/>
                  </a:lnTo>
                  <a:lnTo>
                    <a:pt x="568" y="284"/>
                  </a:lnTo>
                  <a:lnTo>
                    <a:pt x="568" y="278"/>
                  </a:lnTo>
                  <a:lnTo>
                    <a:pt x="560" y="280"/>
                  </a:lnTo>
                  <a:lnTo>
                    <a:pt x="562" y="282"/>
                  </a:lnTo>
                  <a:lnTo>
                    <a:pt x="560" y="282"/>
                  </a:lnTo>
                  <a:lnTo>
                    <a:pt x="556" y="282"/>
                  </a:lnTo>
                  <a:lnTo>
                    <a:pt x="558" y="280"/>
                  </a:lnTo>
                  <a:lnTo>
                    <a:pt x="556" y="278"/>
                  </a:lnTo>
                  <a:lnTo>
                    <a:pt x="554" y="278"/>
                  </a:lnTo>
                  <a:lnTo>
                    <a:pt x="550" y="278"/>
                  </a:lnTo>
                  <a:lnTo>
                    <a:pt x="546" y="284"/>
                  </a:lnTo>
                  <a:lnTo>
                    <a:pt x="548" y="286"/>
                  </a:lnTo>
                  <a:lnTo>
                    <a:pt x="550" y="286"/>
                  </a:lnTo>
                  <a:lnTo>
                    <a:pt x="550" y="288"/>
                  </a:lnTo>
                  <a:lnTo>
                    <a:pt x="548" y="290"/>
                  </a:lnTo>
                  <a:lnTo>
                    <a:pt x="540" y="290"/>
                  </a:lnTo>
                  <a:lnTo>
                    <a:pt x="538" y="290"/>
                  </a:lnTo>
                  <a:lnTo>
                    <a:pt x="538" y="288"/>
                  </a:lnTo>
                  <a:lnTo>
                    <a:pt x="540" y="288"/>
                  </a:lnTo>
                  <a:lnTo>
                    <a:pt x="540" y="280"/>
                  </a:lnTo>
                  <a:lnTo>
                    <a:pt x="542" y="282"/>
                  </a:lnTo>
                  <a:lnTo>
                    <a:pt x="542" y="280"/>
                  </a:lnTo>
                  <a:lnTo>
                    <a:pt x="542" y="278"/>
                  </a:lnTo>
                  <a:lnTo>
                    <a:pt x="540" y="278"/>
                  </a:lnTo>
                  <a:lnTo>
                    <a:pt x="540" y="276"/>
                  </a:lnTo>
                  <a:lnTo>
                    <a:pt x="542" y="274"/>
                  </a:lnTo>
                  <a:lnTo>
                    <a:pt x="540" y="272"/>
                  </a:lnTo>
                  <a:lnTo>
                    <a:pt x="540" y="270"/>
                  </a:lnTo>
                  <a:lnTo>
                    <a:pt x="538" y="268"/>
                  </a:lnTo>
                  <a:lnTo>
                    <a:pt x="536" y="266"/>
                  </a:lnTo>
                  <a:lnTo>
                    <a:pt x="536" y="264"/>
                  </a:lnTo>
                  <a:lnTo>
                    <a:pt x="536" y="260"/>
                  </a:lnTo>
                  <a:lnTo>
                    <a:pt x="538" y="258"/>
                  </a:lnTo>
                  <a:lnTo>
                    <a:pt x="538" y="256"/>
                  </a:lnTo>
                  <a:lnTo>
                    <a:pt x="540" y="250"/>
                  </a:lnTo>
                  <a:close/>
                  <a:moveTo>
                    <a:pt x="556" y="216"/>
                  </a:moveTo>
                  <a:lnTo>
                    <a:pt x="558" y="220"/>
                  </a:lnTo>
                  <a:lnTo>
                    <a:pt x="562" y="220"/>
                  </a:lnTo>
                  <a:lnTo>
                    <a:pt x="562" y="218"/>
                  </a:lnTo>
                  <a:lnTo>
                    <a:pt x="562" y="216"/>
                  </a:lnTo>
                  <a:lnTo>
                    <a:pt x="556" y="216"/>
                  </a:lnTo>
                  <a:close/>
                  <a:moveTo>
                    <a:pt x="564" y="184"/>
                  </a:moveTo>
                  <a:lnTo>
                    <a:pt x="564" y="184"/>
                  </a:lnTo>
                  <a:lnTo>
                    <a:pt x="560" y="186"/>
                  </a:lnTo>
                  <a:lnTo>
                    <a:pt x="558" y="190"/>
                  </a:lnTo>
                  <a:lnTo>
                    <a:pt x="560" y="192"/>
                  </a:lnTo>
                  <a:lnTo>
                    <a:pt x="564" y="194"/>
                  </a:lnTo>
                  <a:lnTo>
                    <a:pt x="568" y="188"/>
                  </a:lnTo>
                  <a:lnTo>
                    <a:pt x="568" y="186"/>
                  </a:lnTo>
                  <a:lnTo>
                    <a:pt x="564" y="184"/>
                  </a:lnTo>
                  <a:close/>
                  <a:moveTo>
                    <a:pt x="538" y="150"/>
                  </a:moveTo>
                  <a:lnTo>
                    <a:pt x="538" y="150"/>
                  </a:lnTo>
                  <a:lnTo>
                    <a:pt x="546" y="154"/>
                  </a:lnTo>
                  <a:lnTo>
                    <a:pt x="548" y="154"/>
                  </a:lnTo>
                  <a:lnTo>
                    <a:pt x="542" y="154"/>
                  </a:lnTo>
                  <a:lnTo>
                    <a:pt x="538" y="152"/>
                  </a:lnTo>
                  <a:lnTo>
                    <a:pt x="536" y="150"/>
                  </a:lnTo>
                  <a:lnTo>
                    <a:pt x="538" y="150"/>
                  </a:lnTo>
                  <a:close/>
                  <a:moveTo>
                    <a:pt x="568" y="32"/>
                  </a:moveTo>
                  <a:lnTo>
                    <a:pt x="568" y="32"/>
                  </a:lnTo>
                  <a:lnTo>
                    <a:pt x="570" y="32"/>
                  </a:lnTo>
                  <a:lnTo>
                    <a:pt x="572" y="32"/>
                  </a:lnTo>
                  <a:lnTo>
                    <a:pt x="570" y="36"/>
                  </a:lnTo>
                  <a:lnTo>
                    <a:pt x="566" y="34"/>
                  </a:lnTo>
                  <a:lnTo>
                    <a:pt x="566" y="32"/>
                  </a:lnTo>
                  <a:lnTo>
                    <a:pt x="568" y="32"/>
                  </a:lnTo>
                  <a:close/>
                  <a:moveTo>
                    <a:pt x="604" y="24"/>
                  </a:moveTo>
                  <a:lnTo>
                    <a:pt x="604" y="24"/>
                  </a:lnTo>
                  <a:lnTo>
                    <a:pt x="606" y="24"/>
                  </a:lnTo>
                  <a:lnTo>
                    <a:pt x="606" y="26"/>
                  </a:lnTo>
                  <a:lnTo>
                    <a:pt x="606" y="28"/>
                  </a:lnTo>
                  <a:lnTo>
                    <a:pt x="602" y="30"/>
                  </a:lnTo>
                  <a:lnTo>
                    <a:pt x="602" y="26"/>
                  </a:lnTo>
                  <a:lnTo>
                    <a:pt x="602" y="24"/>
                  </a:lnTo>
                  <a:lnTo>
                    <a:pt x="604" y="24"/>
                  </a:lnTo>
                  <a:close/>
                  <a:moveTo>
                    <a:pt x="244" y="368"/>
                  </a:moveTo>
                  <a:lnTo>
                    <a:pt x="244" y="368"/>
                  </a:lnTo>
                  <a:lnTo>
                    <a:pt x="242" y="368"/>
                  </a:lnTo>
                  <a:lnTo>
                    <a:pt x="244" y="370"/>
                  </a:lnTo>
                  <a:lnTo>
                    <a:pt x="252" y="372"/>
                  </a:lnTo>
                  <a:lnTo>
                    <a:pt x="250" y="368"/>
                  </a:lnTo>
                  <a:lnTo>
                    <a:pt x="248" y="368"/>
                  </a:lnTo>
                  <a:lnTo>
                    <a:pt x="244" y="368"/>
                  </a:lnTo>
                  <a:close/>
                  <a:moveTo>
                    <a:pt x="284" y="362"/>
                  </a:moveTo>
                  <a:lnTo>
                    <a:pt x="284" y="362"/>
                  </a:lnTo>
                  <a:lnTo>
                    <a:pt x="282" y="362"/>
                  </a:lnTo>
                  <a:lnTo>
                    <a:pt x="282" y="364"/>
                  </a:lnTo>
                  <a:lnTo>
                    <a:pt x="284" y="366"/>
                  </a:lnTo>
                  <a:lnTo>
                    <a:pt x="286" y="368"/>
                  </a:lnTo>
                  <a:lnTo>
                    <a:pt x="288" y="366"/>
                  </a:lnTo>
                  <a:lnTo>
                    <a:pt x="288" y="364"/>
                  </a:lnTo>
                  <a:lnTo>
                    <a:pt x="288" y="362"/>
                  </a:lnTo>
                  <a:lnTo>
                    <a:pt x="284" y="362"/>
                  </a:lnTo>
                  <a:close/>
                  <a:moveTo>
                    <a:pt x="302" y="356"/>
                  </a:moveTo>
                  <a:lnTo>
                    <a:pt x="302" y="356"/>
                  </a:lnTo>
                  <a:lnTo>
                    <a:pt x="300" y="358"/>
                  </a:lnTo>
                  <a:lnTo>
                    <a:pt x="298" y="360"/>
                  </a:lnTo>
                  <a:lnTo>
                    <a:pt x="300" y="360"/>
                  </a:lnTo>
                  <a:lnTo>
                    <a:pt x="302" y="360"/>
                  </a:lnTo>
                  <a:lnTo>
                    <a:pt x="304" y="362"/>
                  </a:lnTo>
                  <a:lnTo>
                    <a:pt x="306" y="358"/>
                  </a:lnTo>
                  <a:lnTo>
                    <a:pt x="306" y="356"/>
                  </a:lnTo>
                  <a:lnTo>
                    <a:pt x="302" y="356"/>
                  </a:lnTo>
                  <a:close/>
                  <a:moveTo>
                    <a:pt x="332" y="338"/>
                  </a:moveTo>
                  <a:lnTo>
                    <a:pt x="332" y="340"/>
                  </a:lnTo>
                  <a:lnTo>
                    <a:pt x="328" y="344"/>
                  </a:lnTo>
                  <a:lnTo>
                    <a:pt x="324" y="348"/>
                  </a:lnTo>
                  <a:lnTo>
                    <a:pt x="324" y="354"/>
                  </a:lnTo>
                  <a:lnTo>
                    <a:pt x="320" y="354"/>
                  </a:lnTo>
                  <a:lnTo>
                    <a:pt x="316" y="356"/>
                  </a:lnTo>
                  <a:lnTo>
                    <a:pt x="316" y="358"/>
                  </a:lnTo>
                  <a:lnTo>
                    <a:pt x="316" y="362"/>
                  </a:lnTo>
                  <a:lnTo>
                    <a:pt x="320" y="362"/>
                  </a:lnTo>
                  <a:lnTo>
                    <a:pt x="322" y="362"/>
                  </a:lnTo>
                  <a:lnTo>
                    <a:pt x="324" y="364"/>
                  </a:lnTo>
                  <a:lnTo>
                    <a:pt x="326" y="364"/>
                  </a:lnTo>
                  <a:lnTo>
                    <a:pt x="326" y="362"/>
                  </a:lnTo>
                  <a:lnTo>
                    <a:pt x="328" y="360"/>
                  </a:lnTo>
                  <a:lnTo>
                    <a:pt x="330" y="360"/>
                  </a:lnTo>
                  <a:lnTo>
                    <a:pt x="330" y="364"/>
                  </a:lnTo>
                  <a:lnTo>
                    <a:pt x="330" y="368"/>
                  </a:lnTo>
                  <a:lnTo>
                    <a:pt x="336" y="370"/>
                  </a:lnTo>
                  <a:lnTo>
                    <a:pt x="342" y="374"/>
                  </a:lnTo>
                  <a:lnTo>
                    <a:pt x="342" y="372"/>
                  </a:lnTo>
                  <a:lnTo>
                    <a:pt x="344" y="370"/>
                  </a:lnTo>
                  <a:lnTo>
                    <a:pt x="344" y="368"/>
                  </a:lnTo>
                  <a:lnTo>
                    <a:pt x="348" y="368"/>
                  </a:lnTo>
                  <a:lnTo>
                    <a:pt x="350" y="370"/>
                  </a:lnTo>
                  <a:lnTo>
                    <a:pt x="364" y="366"/>
                  </a:lnTo>
                  <a:lnTo>
                    <a:pt x="362" y="364"/>
                  </a:lnTo>
                  <a:lnTo>
                    <a:pt x="358" y="364"/>
                  </a:lnTo>
                  <a:lnTo>
                    <a:pt x="358" y="356"/>
                  </a:lnTo>
                  <a:lnTo>
                    <a:pt x="358" y="350"/>
                  </a:lnTo>
                  <a:lnTo>
                    <a:pt x="354" y="346"/>
                  </a:lnTo>
                  <a:lnTo>
                    <a:pt x="346" y="342"/>
                  </a:lnTo>
                  <a:lnTo>
                    <a:pt x="338" y="340"/>
                  </a:lnTo>
                  <a:lnTo>
                    <a:pt x="332" y="338"/>
                  </a:lnTo>
                  <a:close/>
                  <a:moveTo>
                    <a:pt x="470" y="332"/>
                  </a:moveTo>
                  <a:lnTo>
                    <a:pt x="470" y="332"/>
                  </a:lnTo>
                  <a:lnTo>
                    <a:pt x="472" y="340"/>
                  </a:lnTo>
                  <a:lnTo>
                    <a:pt x="474" y="344"/>
                  </a:lnTo>
                  <a:lnTo>
                    <a:pt x="476" y="344"/>
                  </a:lnTo>
                  <a:lnTo>
                    <a:pt x="478" y="344"/>
                  </a:lnTo>
                  <a:lnTo>
                    <a:pt x="482" y="344"/>
                  </a:lnTo>
                  <a:lnTo>
                    <a:pt x="482" y="342"/>
                  </a:lnTo>
                  <a:lnTo>
                    <a:pt x="476" y="338"/>
                  </a:lnTo>
                  <a:lnTo>
                    <a:pt x="470" y="332"/>
                  </a:lnTo>
                  <a:close/>
                  <a:moveTo>
                    <a:pt x="300" y="318"/>
                  </a:moveTo>
                  <a:lnTo>
                    <a:pt x="300" y="318"/>
                  </a:lnTo>
                  <a:lnTo>
                    <a:pt x="298" y="320"/>
                  </a:lnTo>
                  <a:lnTo>
                    <a:pt x="296" y="322"/>
                  </a:lnTo>
                  <a:lnTo>
                    <a:pt x="296" y="324"/>
                  </a:lnTo>
                  <a:lnTo>
                    <a:pt x="300" y="326"/>
                  </a:lnTo>
                  <a:lnTo>
                    <a:pt x="302" y="320"/>
                  </a:lnTo>
                  <a:lnTo>
                    <a:pt x="302" y="318"/>
                  </a:lnTo>
                  <a:lnTo>
                    <a:pt x="300" y="318"/>
                  </a:lnTo>
                  <a:close/>
                  <a:moveTo>
                    <a:pt x="346" y="252"/>
                  </a:moveTo>
                  <a:lnTo>
                    <a:pt x="346" y="256"/>
                  </a:lnTo>
                  <a:lnTo>
                    <a:pt x="350" y="256"/>
                  </a:lnTo>
                  <a:lnTo>
                    <a:pt x="348" y="254"/>
                  </a:lnTo>
                  <a:lnTo>
                    <a:pt x="348" y="252"/>
                  </a:lnTo>
                  <a:lnTo>
                    <a:pt x="346" y="252"/>
                  </a:lnTo>
                  <a:close/>
                  <a:moveTo>
                    <a:pt x="126" y="248"/>
                  </a:moveTo>
                  <a:lnTo>
                    <a:pt x="126" y="248"/>
                  </a:lnTo>
                  <a:lnTo>
                    <a:pt x="120" y="256"/>
                  </a:lnTo>
                  <a:lnTo>
                    <a:pt x="116" y="260"/>
                  </a:lnTo>
                  <a:lnTo>
                    <a:pt x="112" y="262"/>
                  </a:lnTo>
                  <a:lnTo>
                    <a:pt x="106" y="262"/>
                  </a:lnTo>
                  <a:lnTo>
                    <a:pt x="100" y="262"/>
                  </a:lnTo>
                  <a:lnTo>
                    <a:pt x="96" y="264"/>
                  </a:lnTo>
                  <a:lnTo>
                    <a:pt x="92" y="268"/>
                  </a:lnTo>
                  <a:lnTo>
                    <a:pt x="88" y="268"/>
                  </a:lnTo>
                  <a:lnTo>
                    <a:pt x="86" y="268"/>
                  </a:lnTo>
                  <a:lnTo>
                    <a:pt x="84" y="270"/>
                  </a:lnTo>
                  <a:lnTo>
                    <a:pt x="84" y="274"/>
                  </a:lnTo>
                  <a:lnTo>
                    <a:pt x="84" y="278"/>
                  </a:lnTo>
                  <a:lnTo>
                    <a:pt x="84" y="280"/>
                  </a:lnTo>
                  <a:lnTo>
                    <a:pt x="82" y="280"/>
                  </a:lnTo>
                  <a:lnTo>
                    <a:pt x="74" y="286"/>
                  </a:lnTo>
                  <a:lnTo>
                    <a:pt x="68" y="294"/>
                  </a:lnTo>
                  <a:lnTo>
                    <a:pt x="66" y="296"/>
                  </a:lnTo>
                  <a:lnTo>
                    <a:pt x="66" y="298"/>
                  </a:lnTo>
                  <a:lnTo>
                    <a:pt x="72" y="300"/>
                  </a:lnTo>
                  <a:lnTo>
                    <a:pt x="76" y="300"/>
                  </a:lnTo>
                  <a:lnTo>
                    <a:pt x="80" y="300"/>
                  </a:lnTo>
                  <a:lnTo>
                    <a:pt x="82" y="298"/>
                  </a:lnTo>
                  <a:lnTo>
                    <a:pt x="84" y="296"/>
                  </a:lnTo>
                  <a:lnTo>
                    <a:pt x="84" y="298"/>
                  </a:lnTo>
                  <a:lnTo>
                    <a:pt x="84" y="300"/>
                  </a:lnTo>
                  <a:lnTo>
                    <a:pt x="88" y="302"/>
                  </a:lnTo>
                  <a:lnTo>
                    <a:pt x="82" y="302"/>
                  </a:lnTo>
                  <a:lnTo>
                    <a:pt x="80" y="304"/>
                  </a:lnTo>
                  <a:lnTo>
                    <a:pt x="80" y="306"/>
                  </a:lnTo>
                  <a:lnTo>
                    <a:pt x="86" y="306"/>
                  </a:lnTo>
                  <a:lnTo>
                    <a:pt x="92" y="306"/>
                  </a:lnTo>
                  <a:lnTo>
                    <a:pt x="92" y="300"/>
                  </a:lnTo>
                  <a:lnTo>
                    <a:pt x="122" y="298"/>
                  </a:lnTo>
                  <a:lnTo>
                    <a:pt x="124" y="302"/>
                  </a:lnTo>
                  <a:lnTo>
                    <a:pt x="112" y="304"/>
                  </a:lnTo>
                  <a:lnTo>
                    <a:pt x="100" y="306"/>
                  </a:lnTo>
                  <a:lnTo>
                    <a:pt x="98" y="310"/>
                  </a:lnTo>
                  <a:lnTo>
                    <a:pt x="90" y="310"/>
                  </a:lnTo>
                  <a:lnTo>
                    <a:pt x="84" y="312"/>
                  </a:lnTo>
                  <a:lnTo>
                    <a:pt x="84" y="318"/>
                  </a:lnTo>
                  <a:lnTo>
                    <a:pt x="86" y="318"/>
                  </a:lnTo>
                  <a:lnTo>
                    <a:pt x="88" y="320"/>
                  </a:lnTo>
                  <a:lnTo>
                    <a:pt x="106" y="320"/>
                  </a:lnTo>
                  <a:lnTo>
                    <a:pt x="126" y="320"/>
                  </a:lnTo>
                  <a:lnTo>
                    <a:pt x="136" y="316"/>
                  </a:lnTo>
                  <a:lnTo>
                    <a:pt x="138" y="318"/>
                  </a:lnTo>
                  <a:lnTo>
                    <a:pt x="140" y="318"/>
                  </a:lnTo>
                  <a:lnTo>
                    <a:pt x="142" y="320"/>
                  </a:lnTo>
                  <a:lnTo>
                    <a:pt x="148" y="314"/>
                  </a:lnTo>
                  <a:lnTo>
                    <a:pt x="150" y="314"/>
                  </a:lnTo>
                  <a:lnTo>
                    <a:pt x="150" y="316"/>
                  </a:lnTo>
                  <a:lnTo>
                    <a:pt x="154" y="320"/>
                  </a:lnTo>
                  <a:lnTo>
                    <a:pt x="160" y="318"/>
                  </a:lnTo>
                  <a:lnTo>
                    <a:pt x="166" y="318"/>
                  </a:lnTo>
                  <a:lnTo>
                    <a:pt x="162" y="324"/>
                  </a:lnTo>
                  <a:lnTo>
                    <a:pt x="158" y="328"/>
                  </a:lnTo>
                  <a:lnTo>
                    <a:pt x="148" y="330"/>
                  </a:lnTo>
                  <a:lnTo>
                    <a:pt x="142" y="328"/>
                  </a:lnTo>
                  <a:lnTo>
                    <a:pt x="134" y="326"/>
                  </a:lnTo>
                  <a:lnTo>
                    <a:pt x="126" y="326"/>
                  </a:lnTo>
                  <a:lnTo>
                    <a:pt x="116" y="332"/>
                  </a:lnTo>
                  <a:lnTo>
                    <a:pt x="108" y="334"/>
                  </a:lnTo>
                  <a:lnTo>
                    <a:pt x="98" y="332"/>
                  </a:lnTo>
                  <a:lnTo>
                    <a:pt x="98" y="346"/>
                  </a:lnTo>
                  <a:lnTo>
                    <a:pt x="102" y="346"/>
                  </a:lnTo>
                  <a:lnTo>
                    <a:pt x="106" y="348"/>
                  </a:lnTo>
                  <a:lnTo>
                    <a:pt x="106" y="352"/>
                  </a:lnTo>
                  <a:lnTo>
                    <a:pt x="112" y="354"/>
                  </a:lnTo>
                  <a:lnTo>
                    <a:pt x="120" y="354"/>
                  </a:lnTo>
                  <a:lnTo>
                    <a:pt x="128" y="356"/>
                  </a:lnTo>
                  <a:lnTo>
                    <a:pt x="134" y="358"/>
                  </a:lnTo>
                  <a:lnTo>
                    <a:pt x="134" y="364"/>
                  </a:lnTo>
                  <a:lnTo>
                    <a:pt x="134" y="370"/>
                  </a:lnTo>
                  <a:lnTo>
                    <a:pt x="136" y="370"/>
                  </a:lnTo>
                  <a:lnTo>
                    <a:pt x="138" y="368"/>
                  </a:lnTo>
                  <a:lnTo>
                    <a:pt x="140" y="368"/>
                  </a:lnTo>
                  <a:lnTo>
                    <a:pt x="142" y="368"/>
                  </a:lnTo>
                  <a:lnTo>
                    <a:pt x="142" y="372"/>
                  </a:lnTo>
                  <a:lnTo>
                    <a:pt x="168" y="370"/>
                  </a:lnTo>
                  <a:lnTo>
                    <a:pt x="180" y="368"/>
                  </a:lnTo>
                  <a:lnTo>
                    <a:pt x="190" y="366"/>
                  </a:lnTo>
                  <a:lnTo>
                    <a:pt x="192" y="362"/>
                  </a:lnTo>
                  <a:lnTo>
                    <a:pt x="206" y="356"/>
                  </a:lnTo>
                  <a:lnTo>
                    <a:pt x="210" y="356"/>
                  </a:lnTo>
                  <a:lnTo>
                    <a:pt x="214" y="356"/>
                  </a:lnTo>
                  <a:lnTo>
                    <a:pt x="224" y="348"/>
                  </a:lnTo>
                  <a:lnTo>
                    <a:pt x="232" y="340"/>
                  </a:lnTo>
                  <a:lnTo>
                    <a:pt x="238" y="340"/>
                  </a:lnTo>
                  <a:lnTo>
                    <a:pt x="236" y="346"/>
                  </a:lnTo>
                  <a:lnTo>
                    <a:pt x="234" y="350"/>
                  </a:lnTo>
                  <a:lnTo>
                    <a:pt x="248" y="354"/>
                  </a:lnTo>
                  <a:lnTo>
                    <a:pt x="248" y="360"/>
                  </a:lnTo>
                  <a:lnTo>
                    <a:pt x="252" y="358"/>
                  </a:lnTo>
                  <a:lnTo>
                    <a:pt x="254" y="356"/>
                  </a:lnTo>
                  <a:lnTo>
                    <a:pt x="256" y="360"/>
                  </a:lnTo>
                  <a:lnTo>
                    <a:pt x="266" y="360"/>
                  </a:lnTo>
                  <a:lnTo>
                    <a:pt x="266" y="362"/>
                  </a:lnTo>
                  <a:lnTo>
                    <a:pt x="270" y="362"/>
                  </a:lnTo>
                  <a:lnTo>
                    <a:pt x="272" y="360"/>
                  </a:lnTo>
                  <a:lnTo>
                    <a:pt x="272" y="358"/>
                  </a:lnTo>
                  <a:lnTo>
                    <a:pt x="278" y="358"/>
                  </a:lnTo>
                  <a:lnTo>
                    <a:pt x="282" y="358"/>
                  </a:lnTo>
                  <a:lnTo>
                    <a:pt x="286" y="358"/>
                  </a:lnTo>
                  <a:lnTo>
                    <a:pt x="288" y="354"/>
                  </a:lnTo>
                  <a:lnTo>
                    <a:pt x="290" y="352"/>
                  </a:lnTo>
                  <a:lnTo>
                    <a:pt x="284" y="348"/>
                  </a:lnTo>
                  <a:lnTo>
                    <a:pt x="280" y="346"/>
                  </a:lnTo>
                  <a:lnTo>
                    <a:pt x="278" y="350"/>
                  </a:lnTo>
                  <a:lnTo>
                    <a:pt x="274" y="350"/>
                  </a:lnTo>
                  <a:lnTo>
                    <a:pt x="270" y="350"/>
                  </a:lnTo>
                  <a:lnTo>
                    <a:pt x="270" y="346"/>
                  </a:lnTo>
                  <a:lnTo>
                    <a:pt x="268" y="344"/>
                  </a:lnTo>
                  <a:lnTo>
                    <a:pt x="266" y="342"/>
                  </a:lnTo>
                  <a:lnTo>
                    <a:pt x="272" y="342"/>
                  </a:lnTo>
                  <a:lnTo>
                    <a:pt x="286" y="344"/>
                  </a:lnTo>
                  <a:lnTo>
                    <a:pt x="288" y="344"/>
                  </a:lnTo>
                  <a:lnTo>
                    <a:pt x="282" y="342"/>
                  </a:lnTo>
                  <a:lnTo>
                    <a:pt x="282" y="338"/>
                  </a:lnTo>
                  <a:lnTo>
                    <a:pt x="284" y="338"/>
                  </a:lnTo>
                  <a:lnTo>
                    <a:pt x="286" y="338"/>
                  </a:lnTo>
                  <a:lnTo>
                    <a:pt x="288" y="336"/>
                  </a:lnTo>
                  <a:lnTo>
                    <a:pt x="290" y="336"/>
                  </a:lnTo>
                  <a:lnTo>
                    <a:pt x="290" y="340"/>
                  </a:lnTo>
                  <a:lnTo>
                    <a:pt x="296" y="340"/>
                  </a:lnTo>
                  <a:lnTo>
                    <a:pt x="296" y="346"/>
                  </a:lnTo>
                  <a:lnTo>
                    <a:pt x="300" y="346"/>
                  </a:lnTo>
                  <a:lnTo>
                    <a:pt x="302" y="344"/>
                  </a:lnTo>
                  <a:lnTo>
                    <a:pt x="302" y="340"/>
                  </a:lnTo>
                  <a:lnTo>
                    <a:pt x="300" y="340"/>
                  </a:lnTo>
                  <a:lnTo>
                    <a:pt x="300" y="338"/>
                  </a:lnTo>
                  <a:lnTo>
                    <a:pt x="300" y="334"/>
                  </a:lnTo>
                  <a:lnTo>
                    <a:pt x="300" y="330"/>
                  </a:lnTo>
                  <a:lnTo>
                    <a:pt x="300" y="328"/>
                  </a:lnTo>
                  <a:lnTo>
                    <a:pt x="292" y="328"/>
                  </a:lnTo>
                  <a:lnTo>
                    <a:pt x="284" y="328"/>
                  </a:lnTo>
                  <a:lnTo>
                    <a:pt x="276" y="326"/>
                  </a:lnTo>
                  <a:lnTo>
                    <a:pt x="274" y="324"/>
                  </a:lnTo>
                  <a:lnTo>
                    <a:pt x="272" y="322"/>
                  </a:lnTo>
                  <a:lnTo>
                    <a:pt x="272" y="318"/>
                  </a:lnTo>
                  <a:lnTo>
                    <a:pt x="272" y="316"/>
                  </a:lnTo>
                  <a:lnTo>
                    <a:pt x="268" y="316"/>
                  </a:lnTo>
                  <a:lnTo>
                    <a:pt x="270" y="322"/>
                  </a:lnTo>
                  <a:lnTo>
                    <a:pt x="270" y="324"/>
                  </a:lnTo>
                  <a:lnTo>
                    <a:pt x="268" y="322"/>
                  </a:lnTo>
                  <a:lnTo>
                    <a:pt x="258" y="320"/>
                  </a:lnTo>
                  <a:lnTo>
                    <a:pt x="258" y="316"/>
                  </a:lnTo>
                  <a:lnTo>
                    <a:pt x="256" y="312"/>
                  </a:lnTo>
                  <a:lnTo>
                    <a:pt x="254" y="308"/>
                  </a:lnTo>
                  <a:lnTo>
                    <a:pt x="252" y="300"/>
                  </a:lnTo>
                  <a:lnTo>
                    <a:pt x="248" y="298"/>
                  </a:lnTo>
                  <a:lnTo>
                    <a:pt x="246" y="298"/>
                  </a:lnTo>
                  <a:lnTo>
                    <a:pt x="244" y="294"/>
                  </a:lnTo>
                  <a:lnTo>
                    <a:pt x="244" y="290"/>
                  </a:lnTo>
                  <a:lnTo>
                    <a:pt x="242" y="286"/>
                  </a:lnTo>
                  <a:lnTo>
                    <a:pt x="240" y="282"/>
                  </a:lnTo>
                  <a:lnTo>
                    <a:pt x="240" y="280"/>
                  </a:lnTo>
                  <a:lnTo>
                    <a:pt x="232" y="280"/>
                  </a:lnTo>
                  <a:lnTo>
                    <a:pt x="234" y="278"/>
                  </a:lnTo>
                  <a:lnTo>
                    <a:pt x="236" y="278"/>
                  </a:lnTo>
                  <a:lnTo>
                    <a:pt x="236" y="274"/>
                  </a:lnTo>
                  <a:lnTo>
                    <a:pt x="236" y="270"/>
                  </a:lnTo>
                  <a:lnTo>
                    <a:pt x="218" y="250"/>
                  </a:lnTo>
                  <a:lnTo>
                    <a:pt x="212" y="254"/>
                  </a:lnTo>
                  <a:lnTo>
                    <a:pt x="214" y="266"/>
                  </a:lnTo>
                  <a:lnTo>
                    <a:pt x="216" y="272"/>
                  </a:lnTo>
                  <a:lnTo>
                    <a:pt x="222" y="274"/>
                  </a:lnTo>
                  <a:lnTo>
                    <a:pt x="232" y="278"/>
                  </a:lnTo>
                  <a:lnTo>
                    <a:pt x="230" y="280"/>
                  </a:lnTo>
                  <a:lnTo>
                    <a:pt x="228" y="280"/>
                  </a:lnTo>
                  <a:lnTo>
                    <a:pt x="226" y="280"/>
                  </a:lnTo>
                  <a:lnTo>
                    <a:pt x="224" y="278"/>
                  </a:lnTo>
                  <a:lnTo>
                    <a:pt x="222" y="282"/>
                  </a:lnTo>
                  <a:lnTo>
                    <a:pt x="218" y="282"/>
                  </a:lnTo>
                  <a:lnTo>
                    <a:pt x="218" y="280"/>
                  </a:lnTo>
                  <a:lnTo>
                    <a:pt x="214" y="278"/>
                  </a:lnTo>
                  <a:lnTo>
                    <a:pt x="212" y="284"/>
                  </a:lnTo>
                  <a:lnTo>
                    <a:pt x="210" y="288"/>
                  </a:lnTo>
                  <a:lnTo>
                    <a:pt x="208" y="292"/>
                  </a:lnTo>
                  <a:lnTo>
                    <a:pt x="202" y="294"/>
                  </a:lnTo>
                  <a:lnTo>
                    <a:pt x="202" y="290"/>
                  </a:lnTo>
                  <a:lnTo>
                    <a:pt x="204" y="282"/>
                  </a:lnTo>
                  <a:lnTo>
                    <a:pt x="206" y="278"/>
                  </a:lnTo>
                  <a:lnTo>
                    <a:pt x="206" y="276"/>
                  </a:lnTo>
                  <a:lnTo>
                    <a:pt x="206" y="274"/>
                  </a:lnTo>
                  <a:lnTo>
                    <a:pt x="202" y="272"/>
                  </a:lnTo>
                  <a:lnTo>
                    <a:pt x="200" y="266"/>
                  </a:lnTo>
                  <a:lnTo>
                    <a:pt x="198" y="262"/>
                  </a:lnTo>
                  <a:lnTo>
                    <a:pt x="196" y="262"/>
                  </a:lnTo>
                  <a:lnTo>
                    <a:pt x="196" y="264"/>
                  </a:lnTo>
                  <a:lnTo>
                    <a:pt x="194" y="264"/>
                  </a:lnTo>
                  <a:lnTo>
                    <a:pt x="188" y="260"/>
                  </a:lnTo>
                  <a:lnTo>
                    <a:pt x="182" y="274"/>
                  </a:lnTo>
                  <a:lnTo>
                    <a:pt x="176" y="274"/>
                  </a:lnTo>
                  <a:lnTo>
                    <a:pt x="170" y="264"/>
                  </a:lnTo>
                  <a:lnTo>
                    <a:pt x="166" y="260"/>
                  </a:lnTo>
                  <a:lnTo>
                    <a:pt x="162" y="258"/>
                  </a:lnTo>
                  <a:lnTo>
                    <a:pt x="158" y="258"/>
                  </a:lnTo>
                  <a:lnTo>
                    <a:pt x="156" y="258"/>
                  </a:lnTo>
                  <a:lnTo>
                    <a:pt x="156" y="270"/>
                  </a:lnTo>
                  <a:lnTo>
                    <a:pt x="158" y="280"/>
                  </a:lnTo>
                  <a:lnTo>
                    <a:pt x="152" y="282"/>
                  </a:lnTo>
                  <a:lnTo>
                    <a:pt x="136" y="274"/>
                  </a:lnTo>
                  <a:lnTo>
                    <a:pt x="136" y="262"/>
                  </a:lnTo>
                  <a:lnTo>
                    <a:pt x="136" y="250"/>
                  </a:lnTo>
                  <a:lnTo>
                    <a:pt x="134" y="250"/>
                  </a:lnTo>
                  <a:lnTo>
                    <a:pt x="132" y="250"/>
                  </a:lnTo>
                  <a:lnTo>
                    <a:pt x="126" y="248"/>
                  </a:lnTo>
                  <a:close/>
                  <a:moveTo>
                    <a:pt x="324" y="240"/>
                  </a:moveTo>
                  <a:lnTo>
                    <a:pt x="324" y="240"/>
                  </a:lnTo>
                  <a:lnTo>
                    <a:pt x="328" y="240"/>
                  </a:lnTo>
                  <a:lnTo>
                    <a:pt x="328" y="242"/>
                  </a:lnTo>
                  <a:lnTo>
                    <a:pt x="324" y="244"/>
                  </a:lnTo>
                  <a:lnTo>
                    <a:pt x="322" y="244"/>
                  </a:lnTo>
                  <a:lnTo>
                    <a:pt x="320" y="244"/>
                  </a:lnTo>
                  <a:lnTo>
                    <a:pt x="324" y="240"/>
                  </a:lnTo>
                  <a:close/>
                  <a:moveTo>
                    <a:pt x="328" y="230"/>
                  </a:moveTo>
                  <a:lnTo>
                    <a:pt x="328" y="234"/>
                  </a:lnTo>
                  <a:lnTo>
                    <a:pt x="310" y="240"/>
                  </a:lnTo>
                  <a:lnTo>
                    <a:pt x="312" y="242"/>
                  </a:lnTo>
                  <a:lnTo>
                    <a:pt x="314" y="244"/>
                  </a:lnTo>
                  <a:lnTo>
                    <a:pt x="304" y="244"/>
                  </a:lnTo>
                  <a:lnTo>
                    <a:pt x="300" y="242"/>
                  </a:lnTo>
                  <a:lnTo>
                    <a:pt x="292" y="246"/>
                  </a:lnTo>
                  <a:lnTo>
                    <a:pt x="292" y="250"/>
                  </a:lnTo>
                  <a:lnTo>
                    <a:pt x="290" y="250"/>
                  </a:lnTo>
                  <a:lnTo>
                    <a:pt x="290" y="252"/>
                  </a:lnTo>
                  <a:lnTo>
                    <a:pt x="292" y="256"/>
                  </a:lnTo>
                  <a:lnTo>
                    <a:pt x="298" y="258"/>
                  </a:lnTo>
                  <a:lnTo>
                    <a:pt x="304" y="258"/>
                  </a:lnTo>
                  <a:lnTo>
                    <a:pt x="304" y="266"/>
                  </a:lnTo>
                  <a:lnTo>
                    <a:pt x="304" y="268"/>
                  </a:lnTo>
                  <a:lnTo>
                    <a:pt x="304" y="270"/>
                  </a:lnTo>
                  <a:lnTo>
                    <a:pt x="302" y="272"/>
                  </a:lnTo>
                  <a:lnTo>
                    <a:pt x="292" y="270"/>
                  </a:lnTo>
                  <a:lnTo>
                    <a:pt x="282" y="268"/>
                  </a:lnTo>
                  <a:lnTo>
                    <a:pt x="280" y="262"/>
                  </a:lnTo>
                  <a:lnTo>
                    <a:pt x="276" y="264"/>
                  </a:lnTo>
                  <a:lnTo>
                    <a:pt x="272" y="264"/>
                  </a:lnTo>
                  <a:lnTo>
                    <a:pt x="272" y="270"/>
                  </a:lnTo>
                  <a:lnTo>
                    <a:pt x="274" y="272"/>
                  </a:lnTo>
                  <a:lnTo>
                    <a:pt x="274" y="274"/>
                  </a:lnTo>
                  <a:lnTo>
                    <a:pt x="280" y="278"/>
                  </a:lnTo>
                  <a:lnTo>
                    <a:pt x="286" y="282"/>
                  </a:lnTo>
                  <a:lnTo>
                    <a:pt x="288" y="284"/>
                  </a:lnTo>
                  <a:lnTo>
                    <a:pt x="290" y="282"/>
                  </a:lnTo>
                  <a:lnTo>
                    <a:pt x="296" y="278"/>
                  </a:lnTo>
                  <a:lnTo>
                    <a:pt x="302" y="288"/>
                  </a:lnTo>
                  <a:lnTo>
                    <a:pt x="306" y="290"/>
                  </a:lnTo>
                  <a:lnTo>
                    <a:pt x="310" y="290"/>
                  </a:lnTo>
                  <a:lnTo>
                    <a:pt x="312" y="294"/>
                  </a:lnTo>
                  <a:lnTo>
                    <a:pt x="314" y="298"/>
                  </a:lnTo>
                  <a:lnTo>
                    <a:pt x="314" y="302"/>
                  </a:lnTo>
                  <a:lnTo>
                    <a:pt x="316" y="306"/>
                  </a:lnTo>
                  <a:lnTo>
                    <a:pt x="320" y="306"/>
                  </a:lnTo>
                  <a:lnTo>
                    <a:pt x="322" y="308"/>
                  </a:lnTo>
                  <a:lnTo>
                    <a:pt x="328" y="302"/>
                  </a:lnTo>
                  <a:lnTo>
                    <a:pt x="338" y="298"/>
                  </a:lnTo>
                  <a:lnTo>
                    <a:pt x="340" y="294"/>
                  </a:lnTo>
                  <a:lnTo>
                    <a:pt x="346" y="294"/>
                  </a:lnTo>
                  <a:lnTo>
                    <a:pt x="350" y="292"/>
                  </a:lnTo>
                  <a:lnTo>
                    <a:pt x="352" y="290"/>
                  </a:lnTo>
                  <a:lnTo>
                    <a:pt x="354" y="286"/>
                  </a:lnTo>
                  <a:lnTo>
                    <a:pt x="352" y="272"/>
                  </a:lnTo>
                  <a:lnTo>
                    <a:pt x="356" y="270"/>
                  </a:lnTo>
                  <a:lnTo>
                    <a:pt x="354" y="270"/>
                  </a:lnTo>
                  <a:lnTo>
                    <a:pt x="350" y="268"/>
                  </a:lnTo>
                  <a:lnTo>
                    <a:pt x="346" y="270"/>
                  </a:lnTo>
                  <a:lnTo>
                    <a:pt x="344" y="274"/>
                  </a:lnTo>
                  <a:lnTo>
                    <a:pt x="340" y="264"/>
                  </a:lnTo>
                  <a:lnTo>
                    <a:pt x="332" y="262"/>
                  </a:lnTo>
                  <a:lnTo>
                    <a:pt x="330" y="254"/>
                  </a:lnTo>
                  <a:lnTo>
                    <a:pt x="340" y="252"/>
                  </a:lnTo>
                  <a:lnTo>
                    <a:pt x="342" y="250"/>
                  </a:lnTo>
                  <a:lnTo>
                    <a:pt x="336" y="240"/>
                  </a:lnTo>
                  <a:lnTo>
                    <a:pt x="330" y="240"/>
                  </a:lnTo>
                  <a:lnTo>
                    <a:pt x="332" y="234"/>
                  </a:lnTo>
                  <a:lnTo>
                    <a:pt x="334" y="230"/>
                  </a:lnTo>
                  <a:lnTo>
                    <a:pt x="332" y="230"/>
                  </a:lnTo>
                  <a:lnTo>
                    <a:pt x="328" y="230"/>
                  </a:lnTo>
                  <a:close/>
                  <a:moveTo>
                    <a:pt x="42" y="224"/>
                  </a:moveTo>
                  <a:lnTo>
                    <a:pt x="42" y="224"/>
                  </a:lnTo>
                  <a:lnTo>
                    <a:pt x="36" y="226"/>
                  </a:lnTo>
                  <a:lnTo>
                    <a:pt x="32" y="230"/>
                  </a:lnTo>
                  <a:lnTo>
                    <a:pt x="18" y="232"/>
                  </a:lnTo>
                  <a:lnTo>
                    <a:pt x="6" y="236"/>
                  </a:lnTo>
                  <a:lnTo>
                    <a:pt x="6" y="252"/>
                  </a:lnTo>
                  <a:lnTo>
                    <a:pt x="6" y="258"/>
                  </a:lnTo>
                  <a:lnTo>
                    <a:pt x="10" y="264"/>
                  </a:lnTo>
                  <a:lnTo>
                    <a:pt x="6" y="266"/>
                  </a:lnTo>
                  <a:lnTo>
                    <a:pt x="4" y="266"/>
                  </a:lnTo>
                  <a:lnTo>
                    <a:pt x="4" y="270"/>
                  </a:lnTo>
                  <a:lnTo>
                    <a:pt x="8" y="274"/>
                  </a:lnTo>
                  <a:lnTo>
                    <a:pt x="0" y="290"/>
                  </a:lnTo>
                  <a:lnTo>
                    <a:pt x="6" y="294"/>
                  </a:lnTo>
                  <a:lnTo>
                    <a:pt x="12" y="298"/>
                  </a:lnTo>
                  <a:lnTo>
                    <a:pt x="14" y="304"/>
                  </a:lnTo>
                  <a:lnTo>
                    <a:pt x="14" y="308"/>
                  </a:lnTo>
                  <a:lnTo>
                    <a:pt x="16" y="310"/>
                  </a:lnTo>
                  <a:lnTo>
                    <a:pt x="22" y="310"/>
                  </a:lnTo>
                  <a:lnTo>
                    <a:pt x="26" y="310"/>
                  </a:lnTo>
                  <a:lnTo>
                    <a:pt x="36" y="296"/>
                  </a:lnTo>
                  <a:lnTo>
                    <a:pt x="38" y="296"/>
                  </a:lnTo>
                  <a:lnTo>
                    <a:pt x="40" y="296"/>
                  </a:lnTo>
                  <a:lnTo>
                    <a:pt x="38" y="298"/>
                  </a:lnTo>
                  <a:lnTo>
                    <a:pt x="40" y="298"/>
                  </a:lnTo>
                  <a:lnTo>
                    <a:pt x="42" y="300"/>
                  </a:lnTo>
                  <a:lnTo>
                    <a:pt x="40" y="300"/>
                  </a:lnTo>
                  <a:lnTo>
                    <a:pt x="52" y="298"/>
                  </a:lnTo>
                  <a:lnTo>
                    <a:pt x="58" y="298"/>
                  </a:lnTo>
                  <a:lnTo>
                    <a:pt x="60" y="294"/>
                  </a:lnTo>
                  <a:lnTo>
                    <a:pt x="60" y="290"/>
                  </a:lnTo>
                  <a:lnTo>
                    <a:pt x="62" y="286"/>
                  </a:lnTo>
                  <a:lnTo>
                    <a:pt x="64" y="280"/>
                  </a:lnTo>
                  <a:lnTo>
                    <a:pt x="70" y="272"/>
                  </a:lnTo>
                  <a:lnTo>
                    <a:pt x="84" y="264"/>
                  </a:lnTo>
                  <a:lnTo>
                    <a:pt x="98" y="256"/>
                  </a:lnTo>
                  <a:lnTo>
                    <a:pt x="110" y="252"/>
                  </a:lnTo>
                  <a:lnTo>
                    <a:pt x="112" y="254"/>
                  </a:lnTo>
                  <a:lnTo>
                    <a:pt x="114" y="254"/>
                  </a:lnTo>
                  <a:lnTo>
                    <a:pt x="116" y="252"/>
                  </a:lnTo>
                  <a:lnTo>
                    <a:pt x="118" y="250"/>
                  </a:lnTo>
                  <a:lnTo>
                    <a:pt x="118" y="246"/>
                  </a:lnTo>
                  <a:lnTo>
                    <a:pt x="110" y="244"/>
                  </a:lnTo>
                  <a:lnTo>
                    <a:pt x="108" y="240"/>
                  </a:lnTo>
                  <a:lnTo>
                    <a:pt x="106" y="236"/>
                  </a:lnTo>
                  <a:lnTo>
                    <a:pt x="94" y="234"/>
                  </a:lnTo>
                  <a:lnTo>
                    <a:pt x="86" y="234"/>
                  </a:lnTo>
                  <a:lnTo>
                    <a:pt x="78" y="236"/>
                  </a:lnTo>
                  <a:lnTo>
                    <a:pt x="70" y="236"/>
                  </a:lnTo>
                  <a:lnTo>
                    <a:pt x="66" y="232"/>
                  </a:lnTo>
                  <a:lnTo>
                    <a:pt x="56" y="230"/>
                  </a:lnTo>
                  <a:lnTo>
                    <a:pt x="46" y="228"/>
                  </a:lnTo>
                  <a:lnTo>
                    <a:pt x="44" y="224"/>
                  </a:lnTo>
                  <a:lnTo>
                    <a:pt x="42" y="224"/>
                  </a:lnTo>
                  <a:close/>
                  <a:moveTo>
                    <a:pt x="338" y="222"/>
                  </a:moveTo>
                  <a:lnTo>
                    <a:pt x="338" y="222"/>
                  </a:lnTo>
                  <a:lnTo>
                    <a:pt x="336" y="222"/>
                  </a:lnTo>
                  <a:lnTo>
                    <a:pt x="336" y="224"/>
                  </a:lnTo>
                  <a:lnTo>
                    <a:pt x="340" y="226"/>
                  </a:lnTo>
                  <a:lnTo>
                    <a:pt x="340" y="222"/>
                  </a:lnTo>
                  <a:lnTo>
                    <a:pt x="338" y="222"/>
                  </a:lnTo>
                  <a:close/>
                  <a:moveTo>
                    <a:pt x="256" y="204"/>
                  </a:moveTo>
                  <a:lnTo>
                    <a:pt x="256" y="204"/>
                  </a:lnTo>
                  <a:lnTo>
                    <a:pt x="256" y="214"/>
                  </a:lnTo>
                  <a:lnTo>
                    <a:pt x="260" y="214"/>
                  </a:lnTo>
                  <a:lnTo>
                    <a:pt x="260" y="210"/>
                  </a:lnTo>
                  <a:lnTo>
                    <a:pt x="258" y="206"/>
                  </a:lnTo>
                  <a:lnTo>
                    <a:pt x="256" y="204"/>
                  </a:lnTo>
                  <a:close/>
                  <a:moveTo>
                    <a:pt x="364" y="196"/>
                  </a:moveTo>
                  <a:lnTo>
                    <a:pt x="364" y="196"/>
                  </a:lnTo>
                  <a:lnTo>
                    <a:pt x="362" y="200"/>
                  </a:lnTo>
                  <a:lnTo>
                    <a:pt x="360" y="206"/>
                  </a:lnTo>
                  <a:lnTo>
                    <a:pt x="356" y="206"/>
                  </a:lnTo>
                  <a:lnTo>
                    <a:pt x="354" y="212"/>
                  </a:lnTo>
                  <a:lnTo>
                    <a:pt x="352" y="218"/>
                  </a:lnTo>
                  <a:lnTo>
                    <a:pt x="356" y="218"/>
                  </a:lnTo>
                  <a:lnTo>
                    <a:pt x="360" y="218"/>
                  </a:lnTo>
                  <a:lnTo>
                    <a:pt x="362" y="222"/>
                  </a:lnTo>
                  <a:lnTo>
                    <a:pt x="366" y="224"/>
                  </a:lnTo>
                  <a:lnTo>
                    <a:pt x="370" y="224"/>
                  </a:lnTo>
                  <a:lnTo>
                    <a:pt x="376" y="224"/>
                  </a:lnTo>
                  <a:lnTo>
                    <a:pt x="378" y="226"/>
                  </a:lnTo>
                  <a:lnTo>
                    <a:pt x="380" y="228"/>
                  </a:lnTo>
                  <a:lnTo>
                    <a:pt x="382" y="222"/>
                  </a:lnTo>
                  <a:lnTo>
                    <a:pt x="386" y="218"/>
                  </a:lnTo>
                  <a:lnTo>
                    <a:pt x="386" y="212"/>
                  </a:lnTo>
                  <a:lnTo>
                    <a:pt x="384" y="206"/>
                  </a:lnTo>
                  <a:lnTo>
                    <a:pt x="378" y="196"/>
                  </a:lnTo>
                  <a:lnTo>
                    <a:pt x="372" y="198"/>
                  </a:lnTo>
                  <a:lnTo>
                    <a:pt x="368" y="198"/>
                  </a:lnTo>
                  <a:lnTo>
                    <a:pt x="366" y="196"/>
                  </a:lnTo>
                  <a:lnTo>
                    <a:pt x="364" y="196"/>
                  </a:lnTo>
                  <a:close/>
                  <a:moveTo>
                    <a:pt x="356" y="194"/>
                  </a:moveTo>
                  <a:lnTo>
                    <a:pt x="356" y="194"/>
                  </a:lnTo>
                  <a:lnTo>
                    <a:pt x="354" y="198"/>
                  </a:lnTo>
                  <a:lnTo>
                    <a:pt x="348" y="200"/>
                  </a:lnTo>
                  <a:lnTo>
                    <a:pt x="350" y="202"/>
                  </a:lnTo>
                  <a:lnTo>
                    <a:pt x="350" y="204"/>
                  </a:lnTo>
                  <a:lnTo>
                    <a:pt x="358" y="198"/>
                  </a:lnTo>
                  <a:lnTo>
                    <a:pt x="360" y="194"/>
                  </a:lnTo>
                  <a:lnTo>
                    <a:pt x="358" y="194"/>
                  </a:lnTo>
                  <a:lnTo>
                    <a:pt x="356" y="194"/>
                  </a:lnTo>
                  <a:close/>
                  <a:moveTo>
                    <a:pt x="84" y="184"/>
                  </a:moveTo>
                  <a:lnTo>
                    <a:pt x="84" y="184"/>
                  </a:lnTo>
                  <a:lnTo>
                    <a:pt x="82" y="186"/>
                  </a:lnTo>
                  <a:lnTo>
                    <a:pt x="82" y="188"/>
                  </a:lnTo>
                  <a:lnTo>
                    <a:pt x="82" y="192"/>
                  </a:lnTo>
                  <a:lnTo>
                    <a:pt x="78" y="196"/>
                  </a:lnTo>
                  <a:lnTo>
                    <a:pt x="72" y="198"/>
                  </a:lnTo>
                  <a:lnTo>
                    <a:pt x="72" y="202"/>
                  </a:lnTo>
                  <a:lnTo>
                    <a:pt x="72" y="206"/>
                  </a:lnTo>
                  <a:lnTo>
                    <a:pt x="78" y="206"/>
                  </a:lnTo>
                  <a:lnTo>
                    <a:pt x="82" y="206"/>
                  </a:lnTo>
                  <a:lnTo>
                    <a:pt x="86" y="194"/>
                  </a:lnTo>
                  <a:lnTo>
                    <a:pt x="88" y="186"/>
                  </a:lnTo>
                  <a:lnTo>
                    <a:pt x="86" y="184"/>
                  </a:lnTo>
                  <a:lnTo>
                    <a:pt x="84" y="184"/>
                  </a:lnTo>
                  <a:close/>
                  <a:moveTo>
                    <a:pt x="110" y="176"/>
                  </a:moveTo>
                  <a:lnTo>
                    <a:pt x="110" y="182"/>
                  </a:lnTo>
                  <a:lnTo>
                    <a:pt x="112" y="182"/>
                  </a:lnTo>
                  <a:lnTo>
                    <a:pt x="112" y="180"/>
                  </a:lnTo>
                  <a:lnTo>
                    <a:pt x="112" y="178"/>
                  </a:lnTo>
                  <a:lnTo>
                    <a:pt x="112" y="176"/>
                  </a:lnTo>
                  <a:lnTo>
                    <a:pt x="110" y="176"/>
                  </a:lnTo>
                  <a:close/>
                  <a:moveTo>
                    <a:pt x="516" y="168"/>
                  </a:moveTo>
                  <a:lnTo>
                    <a:pt x="516" y="168"/>
                  </a:lnTo>
                  <a:lnTo>
                    <a:pt x="520" y="174"/>
                  </a:lnTo>
                  <a:lnTo>
                    <a:pt x="520" y="176"/>
                  </a:lnTo>
                  <a:lnTo>
                    <a:pt x="518" y="176"/>
                  </a:lnTo>
                  <a:lnTo>
                    <a:pt x="516" y="170"/>
                  </a:lnTo>
                  <a:lnTo>
                    <a:pt x="514" y="168"/>
                  </a:lnTo>
                  <a:lnTo>
                    <a:pt x="516" y="168"/>
                  </a:lnTo>
                  <a:close/>
                  <a:moveTo>
                    <a:pt x="424" y="166"/>
                  </a:moveTo>
                  <a:lnTo>
                    <a:pt x="424" y="166"/>
                  </a:lnTo>
                  <a:lnTo>
                    <a:pt x="424" y="168"/>
                  </a:lnTo>
                  <a:lnTo>
                    <a:pt x="420" y="168"/>
                  </a:lnTo>
                  <a:lnTo>
                    <a:pt x="422" y="172"/>
                  </a:lnTo>
                  <a:lnTo>
                    <a:pt x="426" y="176"/>
                  </a:lnTo>
                  <a:lnTo>
                    <a:pt x="428" y="174"/>
                  </a:lnTo>
                  <a:lnTo>
                    <a:pt x="430" y="172"/>
                  </a:lnTo>
                  <a:lnTo>
                    <a:pt x="430" y="166"/>
                  </a:lnTo>
                  <a:lnTo>
                    <a:pt x="424" y="166"/>
                  </a:lnTo>
                  <a:close/>
                  <a:moveTo>
                    <a:pt x="256" y="166"/>
                  </a:moveTo>
                  <a:lnTo>
                    <a:pt x="256" y="166"/>
                  </a:lnTo>
                  <a:lnTo>
                    <a:pt x="254" y="170"/>
                  </a:lnTo>
                  <a:lnTo>
                    <a:pt x="254" y="174"/>
                  </a:lnTo>
                  <a:lnTo>
                    <a:pt x="256" y="176"/>
                  </a:lnTo>
                  <a:lnTo>
                    <a:pt x="256" y="178"/>
                  </a:lnTo>
                  <a:lnTo>
                    <a:pt x="254" y="180"/>
                  </a:lnTo>
                  <a:lnTo>
                    <a:pt x="254" y="184"/>
                  </a:lnTo>
                  <a:lnTo>
                    <a:pt x="264" y="182"/>
                  </a:lnTo>
                  <a:lnTo>
                    <a:pt x="268" y="184"/>
                  </a:lnTo>
                  <a:lnTo>
                    <a:pt x="270" y="184"/>
                  </a:lnTo>
                  <a:lnTo>
                    <a:pt x="260" y="188"/>
                  </a:lnTo>
                  <a:lnTo>
                    <a:pt x="258" y="192"/>
                  </a:lnTo>
                  <a:lnTo>
                    <a:pt x="262" y="192"/>
                  </a:lnTo>
                  <a:lnTo>
                    <a:pt x="266" y="190"/>
                  </a:lnTo>
                  <a:lnTo>
                    <a:pt x="264" y="192"/>
                  </a:lnTo>
                  <a:lnTo>
                    <a:pt x="264" y="196"/>
                  </a:lnTo>
                  <a:lnTo>
                    <a:pt x="260" y="200"/>
                  </a:lnTo>
                  <a:lnTo>
                    <a:pt x="260" y="202"/>
                  </a:lnTo>
                  <a:lnTo>
                    <a:pt x="262" y="202"/>
                  </a:lnTo>
                  <a:lnTo>
                    <a:pt x="268" y="202"/>
                  </a:lnTo>
                  <a:lnTo>
                    <a:pt x="272" y="200"/>
                  </a:lnTo>
                  <a:lnTo>
                    <a:pt x="282" y="192"/>
                  </a:lnTo>
                  <a:lnTo>
                    <a:pt x="280" y="190"/>
                  </a:lnTo>
                  <a:lnTo>
                    <a:pt x="282" y="186"/>
                  </a:lnTo>
                  <a:lnTo>
                    <a:pt x="280" y="182"/>
                  </a:lnTo>
                  <a:lnTo>
                    <a:pt x="274" y="182"/>
                  </a:lnTo>
                  <a:lnTo>
                    <a:pt x="274" y="174"/>
                  </a:lnTo>
                  <a:lnTo>
                    <a:pt x="266" y="174"/>
                  </a:lnTo>
                  <a:lnTo>
                    <a:pt x="264" y="174"/>
                  </a:lnTo>
                  <a:lnTo>
                    <a:pt x="266" y="174"/>
                  </a:lnTo>
                  <a:lnTo>
                    <a:pt x="264" y="174"/>
                  </a:lnTo>
                  <a:lnTo>
                    <a:pt x="266" y="168"/>
                  </a:lnTo>
                  <a:lnTo>
                    <a:pt x="262" y="166"/>
                  </a:lnTo>
                  <a:lnTo>
                    <a:pt x="256" y="166"/>
                  </a:lnTo>
                  <a:close/>
                  <a:moveTo>
                    <a:pt x="308" y="164"/>
                  </a:moveTo>
                  <a:lnTo>
                    <a:pt x="308" y="164"/>
                  </a:lnTo>
                  <a:lnTo>
                    <a:pt x="304" y="166"/>
                  </a:lnTo>
                  <a:lnTo>
                    <a:pt x="302" y="168"/>
                  </a:lnTo>
                  <a:lnTo>
                    <a:pt x="304" y="170"/>
                  </a:lnTo>
                  <a:lnTo>
                    <a:pt x="310" y="172"/>
                  </a:lnTo>
                  <a:lnTo>
                    <a:pt x="310" y="176"/>
                  </a:lnTo>
                  <a:lnTo>
                    <a:pt x="306" y="176"/>
                  </a:lnTo>
                  <a:lnTo>
                    <a:pt x="302" y="176"/>
                  </a:lnTo>
                  <a:lnTo>
                    <a:pt x="304" y="180"/>
                  </a:lnTo>
                  <a:lnTo>
                    <a:pt x="306" y="182"/>
                  </a:lnTo>
                  <a:lnTo>
                    <a:pt x="308" y="182"/>
                  </a:lnTo>
                  <a:lnTo>
                    <a:pt x="308" y="184"/>
                  </a:lnTo>
                  <a:lnTo>
                    <a:pt x="306" y="186"/>
                  </a:lnTo>
                  <a:lnTo>
                    <a:pt x="306" y="188"/>
                  </a:lnTo>
                  <a:lnTo>
                    <a:pt x="310" y="190"/>
                  </a:lnTo>
                  <a:lnTo>
                    <a:pt x="312" y="192"/>
                  </a:lnTo>
                  <a:lnTo>
                    <a:pt x="310" y="192"/>
                  </a:lnTo>
                  <a:lnTo>
                    <a:pt x="308" y="192"/>
                  </a:lnTo>
                  <a:lnTo>
                    <a:pt x="308" y="194"/>
                  </a:lnTo>
                  <a:lnTo>
                    <a:pt x="302" y="194"/>
                  </a:lnTo>
                  <a:lnTo>
                    <a:pt x="304" y="188"/>
                  </a:lnTo>
                  <a:lnTo>
                    <a:pt x="298" y="182"/>
                  </a:lnTo>
                  <a:lnTo>
                    <a:pt x="292" y="174"/>
                  </a:lnTo>
                  <a:lnTo>
                    <a:pt x="286" y="174"/>
                  </a:lnTo>
                  <a:lnTo>
                    <a:pt x="284" y="180"/>
                  </a:lnTo>
                  <a:lnTo>
                    <a:pt x="288" y="180"/>
                  </a:lnTo>
                  <a:lnTo>
                    <a:pt x="288" y="182"/>
                  </a:lnTo>
                  <a:lnTo>
                    <a:pt x="286" y="186"/>
                  </a:lnTo>
                  <a:lnTo>
                    <a:pt x="292" y="190"/>
                  </a:lnTo>
                  <a:lnTo>
                    <a:pt x="292" y="198"/>
                  </a:lnTo>
                  <a:lnTo>
                    <a:pt x="278" y="198"/>
                  </a:lnTo>
                  <a:lnTo>
                    <a:pt x="278" y="202"/>
                  </a:lnTo>
                  <a:lnTo>
                    <a:pt x="276" y="202"/>
                  </a:lnTo>
                  <a:lnTo>
                    <a:pt x="278" y="206"/>
                  </a:lnTo>
                  <a:lnTo>
                    <a:pt x="278" y="210"/>
                  </a:lnTo>
                  <a:lnTo>
                    <a:pt x="292" y="204"/>
                  </a:lnTo>
                  <a:lnTo>
                    <a:pt x="306" y="200"/>
                  </a:lnTo>
                  <a:lnTo>
                    <a:pt x="310" y="200"/>
                  </a:lnTo>
                  <a:lnTo>
                    <a:pt x="312" y="202"/>
                  </a:lnTo>
                  <a:lnTo>
                    <a:pt x="310" y="202"/>
                  </a:lnTo>
                  <a:lnTo>
                    <a:pt x="302" y="208"/>
                  </a:lnTo>
                  <a:lnTo>
                    <a:pt x="302" y="218"/>
                  </a:lnTo>
                  <a:lnTo>
                    <a:pt x="308" y="218"/>
                  </a:lnTo>
                  <a:lnTo>
                    <a:pt x="314" y="218"/>
                  </a:lnTo>
                  <a:lnTo>
                    <a:pt x="326" y="216"/>
                  </a:lnTo>
                  <a:lnTo>
                    <a:pt x="336" y="216"/>
                  </a:lnTo>
                  <a:lnTo>
                    <a:pt x="342" y="216"/>
                  </a:lnTo>
                  <a:lnTo>
                    <a:pt x="342" y="212"/>
                  </a:lnTo>
                  <a:lnTo>
                    <a:pt x="344" y="210"/>
                  </a:lnTo>
                  <a:lnTo>
                    <a:pt x="342" y="206"/>
                  </a:lnTo>
                  <a:lnTo>
                    <a:pt x="340" y="204"/>
                  </a:lnTo>
                  <a:lnTo>
                    <a:pt x="340" y="206"/>
                  </a:lnTo>
                  <a:lnTo>
                    <a:pt x="340" y="200"/>
                  </a:lnTo>
                  <a:lnTo>
                    <a:pt x="342" y="196"/>
                  </a:lnTo>
                  <a:lnTo>
                    <a:pt x="336" y="196"/>
                  </a:lnTo>
                  <a:lnTo>
                    <a:pt x="334" y="190"/>
                  </a:lnTo>
                  <a:lnTo>
                    <a:pt x="336" y="186"/>
                  </a:lnTo>
                  <a:lnTo>
                    <a:pt x="336" y="180"/>
                  </a:lnTo>
                  <a:lnTo>
                    <a:pt x="334" y="176"/>
                  </a:lnTo>
                  <a:lnTo>
                    <a:pt x="326" y="174"/>
                  </a:lnTo>
                  <a:lnTo>
                    <a:pt x="326" y="172"/>
                  </a:lnTo>
                  <a:lnTo>
                    <a:pt x="326" y="170"/>
                  </a:lnTo>
                  <a:lnTo>
                    <a:pt x="324" y="168"/>
                  </a:lnTo>
                  <a:lnTo>
                    <a:pt x="324" y="166"/>
                  </a:lnTo>
                  <a:lnTo>
                    <a:pt x="322" y="166"/>
                  </a:lnTo>
                  <a:lnTo>
                    <a:pt x="320" y="170"/>
                  </a:lnTo>
                  <a:lnTo>
                    <a:pt x="320" y="172"/>
                  </a:lnTo>
                  <a:lnTo>
                    <a:pt x="320" y="174"/>
                  </a:lnTo>
                  <a:lnTo>
                    <a:pt x="322" y="174"/>
                  </a:lnTo>
                  <a:lnTo>
                    <a:pt x="324" y="174"/>
                  </a:lnTo>
                  <a:lnTo>
                    <a:pt x="322" y="176"/>
                  </a:lnTo>
                  <a:lnTo>
                    <a:pt x="318" y="176"/>
                  </a:lnTo>
                  <a:lnTo>
                    <a:pt x="314" y="176"/>
                  </a:lnTo>
                  <a:lnTo>
                    <a:pt x="314" y="174"/>
                  </a:lnTo>
                  <a:lnTo>
                    <a:pt x="308" y="164"/>
                  </a:lnTo>
                  <a:close/>
                  <a:moveTo>
                    <a:pt x="120" y="164"/>
                  </a:moveTo>
                  <a:lnTo>
                    <a:pt x="120" y="164"/>
                  </a:lnTo>
                  <a:lnTo>
                    <a:pt x="120" y="166"/>
                  </a:lnTo>
                  <a:lnTo>
                    <a:pt x="118" y="170"/>
                  </a:lnTo>
                  <a:lnTo>
                    <a:pt x="124" y="170"/>
                  </a:lnTo>
                  <a:lnTo>
                    <a:pt x="124" y="168"/>
                  </a:lnTo>
                  <a:lnTo>
                    <a:pt x="124" y="166"/>
                  </a:lnTo>
                  <a:lnTo>
                    <a:pt x="124" y="164"/>
                  </a:lnTo>
                  <a:lnTo>
                    <a:pt x="120" y="164"/>
                  </a:lnTo>
                  <a:close/>
                  <a:moveTo>
                    <a:pt x="358" y="162"/>
                  </a:moveTo>
                  <a:lnTo>
                    <a:pt x="358" y="162"/>
                  </a:lnTo>
                  <a:lnTo>
                    <a:pt x="356" y="166"/>
                  </a:lnTo>
                  <a:lnTo>
                    <a:pt x="352" y="168"/>
                  </a:lnTo>
                  <a:lnTo>
                    <a:pt x="358" y="174"/>
                  </a:lnTo>
                  <a:lnTo>
                    <a:pt x="362" y="178"/>
                  </a:lnTo>
                  <a:lnTo>
                    <a:pt x="364" y="182"/>
                  </a:lnTo>
                  <a:lnTo>
                    <a:pt x="370" y="182"/>
                  </a:lnTo>
                  <a:lnTo>
                    <a:pt x="376" y="182"/>
                  </a:lnTo>
                  <a:lnTo>
                    <a:pt x="380" y="184"/>
                  </a:lnTo>
                  <a:lnTo>
                    <a:pt x="384" y="184"/>
                  </a:lnTo>
                  <a:lnTo>
                    <a:pt x="386" y="184"/>
                  </a:lnTo>
                  <a:lnTo>
                    <a:pt x="388" y="182"/>
                  </a:lnTo>
                  <a:lnTo>
                    <a:pt x="392" y="182"/>
                  </a:lnTo>
                  <a:lnTo>
                    <a:pt x="394" y="184"/>
                  </a:lnTo>
                  <a:lnTo>
                    <a:pt x="400" y="188"/>
                  </a:lnTo>
                  <a:lnTo>
                    <a:pt x="406" y="192"/>
                  </a:lnTo>
                  <a:lnTo>
                    <a:pt x="410" y="194"/>
                  </a:lnTo>
                  <a:lnTo>
                    <a:pt x="410" y="198"/>
                  </a:lnTo>
                  <a:lnTo>
                    <a:pt x="410" y="202"/>
                  </a:lnTo>
                  <a:lnTo>
                    <a:pt x="408" y="206"/>
                  </a:lnTo>
                  <a:lnTo>
                    <a:pt x="406" y="214"/>
                  </a:lnTo>
                  <a:lnTo>
                    <a:pt x="408" y="222"/>
                  </a:lnTo>
                  <a:lnTo>
                    <a:pt x="410" y="230"/>
                  </a:lnTo>
                  <a:lnTo>
                    <a:pt x="416" y="230"/>
                  </a:lnTo>
                  <a:lnTo>
                    <a:pt x="416" y="226"/>
                  </a:lnTo>
                  <a:lnTo>
                    <a:pt x="420" y="226"/>
                  </a:lnTo>
                  <a:lnTo>
                    <a:pt x="420" y="228"/>
                  </a:lnTo>
                  <a:lnTo>
                    <a:pt x="422" y="230"/>
                  </a:lnTo>
                  <a:lnTo>
                    <a:pt x="426" y="230"/>
                  </a:lnTo>
                  <a:lnTo>
                    <a:pt x="428" y="228"/>
                  </a:lnTo>
                  <a:lnTo>
                    <a:pt x="438" y="224"/>
                  </a:lnTo>
                  <a:lnTo>
                    <a:pt x="444" y="218"/>
                  </a:lnTo>
                  <a:lnTo>
                    <a:pt x="446" y="230"/>
                  </a:lnTo>
                  <a:lnTo>
                    <a:pt x="458" y="230"/>
                  </a:lnTo>
                  <a:lnTo>
                    <a:pt x="466" y="230"/>
                  </a:lnTo>
                  <a:lnTo>
                    <a:pt x="470" y="224"/>
                  </a:lnTo>
                  <a:lnTo>
                    <a:pt x="472" y="224"/>
                  </a:lnTo>
                  <a:lnTo>
                    <a:pt x="472" y="226"/>
                  </a:lnTo>
                  <a:lnTo>
                    <a:pt x="474" y="230"/>
                  </a:lnTo>
                  <a:lnTo>
                    <a:pt x="486" y="226"/>
                  </a:lnTo>
                  <a:lnTo>
                    <a:pt x="486" y="228"/>
                  </a:lnTo>
                  <a:lnTo>
                    <a:pt x="488" y="230"/>
                  </a:lnTo>
                  <a:lnTo>
                    <a:pt x="500" y="226"/>
                  </a:lnTo>
                  <a:lnTo>
                    <a:pt x="504" y="226"/>
                  </a:lnTo>
                  <a:lnTo>
                    <a:pt x="510" y="228"/>
                  </a:lnTo>
                  <a:lnTo>
                    <a:pt x="514" y="224"/>
                  </a:lnTo>
                  <a:lnTo>
                    <a:pt x="512" y="222"/>
                  </a:lnTo>
                  <a:lnTo>
                    <a:pt x="512" y="220"/>
                  </a:lnTo>
                  <a:lnTo>
                    <a:pt x="516" y="220"/>
                  </a:lnTo>
                  <a:lnTo>
                    <a:pt x="518" y="224"/>
                  </a:lnTo>
                  <a:lnTo>
                    <a:pt x="520" y="228"/>
                  </a:lnTo>
                  <a:lnTo>
                    <a:pt x="522" y="224"/>
                  </a:lnTo>
                  <a:lnTo>
                    <a:pt x="526" y="224"/>
                  </a:lnTo>
                  <a:lnTo>
                    <a:pt x="526" y="226"/>
                  </a:lnTo>
                  <a:lnTo>
                    <a:pt x="538" y="226"/>
                  </a:lnTo>
                  <a:lnTo>
                    <a:pt x="552" y="226"/>
                  </a:lnTo>
                  <a:lnTo>
                    <a:pt x="552" y="218"/>
                  </a:lnTo>
                  <a:lnTo>
                    <a:pt x="552" y="216"/>
                  </a:lnTo>
                  <a:lnTo>
                    <a:pt x="554" y="214"/>
                  </a:lnTo>
                  <a:lnTo>
                    <a:pt x="558" y="212"/>
                  </a:lnTo>
                  <a:lnTo>
                    <a:pt x="562" y="210"/>
                  </a:lnTo>
                  <a:lnTo>
                    <a:pt x="562" y="206"/>
                  </a:lnTo>
                  <a:lnTo>
                    <a:pt x="562" y="204"/>
                  </a:lnTo>
                  <a:lnTo>
                    <a:pt x="548" y="196"/>
                  </a:lnTo>
                  <a:lnTo>
                    <a:pt x="546" y="196"/>
                  </a:lnTo>
                  <a:lnTo>
                    <a:pt x="542" y="198"/>
                  </a:lnTo>
                  <a:lnTo>
                    <a:pt x="540" y="198"/>
                  </a:lnTo>
                  <a:lnTo>
                    <a:pt x="538" y="198"/>
                  </a:lnTo>
                  <a:lnTo>
                    <a:pt x="534" y="192"/>
                  </a:lnTo>
                  <a:lnTo>
                    <a:pt x="526" y="192"/>
                  </a:lnTo>
                  <a:lnTo>
                    <a:pt x="520" y="190"/>
                  </a:lnTo>
                  <a:lnTo>
                    <a:pt x="518" y="194"/>
                  </a:lnTo>
                  <a:lnTo>
                    <a:pt x="516" y="194"/>
                  </a:lnTo>
                  <a:lnTo>
                    <a:pt x="514" y="194"/>
                  </a:lnTo>
                  <a:lnTo>
                    <a:pt x="512" y="192"/>
                  </a:lnTo>
                  <a:lnTo>
                    <a:pt x="510" y="192"/>
                  </a:lnTo>
                  <a:lnTo>
                    <a:pt x="508" y="192"/>
                  </a:lnTo>
                  <a:lnTo>
                    <a:pt x="504" y="190"/>
                  </a:lnTo>
                  <a:lnTo>
                    <a:pt x="496" y="194"/>
                  </a:lnTo>
                  <a:lnTo>
                    <a:pt x="478" y="198"/>
                  </a:lnTo>
                  <a:lnTo>
                    <a:pt x="472" y="198"/>
                  </a:lnTo>
                  <a:lnTo>
                    <a:pt x="462" y="196"/>
                  </a:lnTo>
                  <a:lnTo>
                    <a:pt x="462" y="202"/>
                  </a:lnTo>
                  <a:lnTo>
                    <a:pt x="460" y="200"/>
                  </a:lnTo>
                  <a:lnTo>
                    <a:pt x="458" y="198"/>
                  </a:lnTo>
                  <a:lnTo>
                    <a:pt x="456" y="198"/>
                  </a:lnTo>
                  <a:lnTo>
                    <a:pt x="454" y="200"/>
                  </a:lnTo>
                  <a:lnTo>
                    <a:pt x="452" y="200"/>
                  </a:lnTo>
                  <a:lnTo>
                    <a:pt x="440" y="194"/>
                  </a:lnTo>
                  <a:lnTo>
                    <a:pt x="440" y="196"/>
                  </a:lnTo>
                  <a:lnTo>
                    <a:pt x="440" y="198"/>
                  </a:lnTo>
                  <a:lnTo>
                    <a:pt x="438" y="198"/>
                  </a:lnTo>
                  <a:lnTo>
                    <a:pt x="438" y="190"/>
                  </a:lnTo>
                  <a:lnTo>
                    <a:pt x="432" y="192"/>
                  </a:lnTo>
                  <a:lnTo>
                    <a:pt x="426" y="192"/>
                  </a:lnTo>
                  <a:lnTo>
                    <a:pt x="426" y="188"/>
                  </a:lnTo>
                  <a:lnTo>
                    <a:pt x="420" y="186"/>
                  </a:lnTo>
                  <a:lnTo>
                    <a:pt x="426" y="188"/>
                  </a:lnTo>
                  <a:lnTo>
                    <a:pt x="430" y="188"/>
                  </a:lnTo>
                  <a:lnTo>
                    <a:pt x="432" y="186"/>
                  </a:lnTo>
                  <a:lnTo>
                    <a:pt x="436" y="184"/>
                  </a:lnTo>
                  <a:lnTo>
                    <a:pt x="436" y="182"/>
                  </a:lnTo>
                  <a:lnTo>
                    <a:pt x="430" y="182"/>
                  </a:lnTo>
                  <a:lnTo>
                    <a:pt x="424" y="180"/>
                  </a:lnTo>
                  <a:lnTo>
                    <a:pt x="418" y="178"/>
                  </a:lnTo>
                  <a:lnTo>
                    <a:pt x="416" y="174"/>
                  </a:lnTo>
                  <a:lnTo>
                    <a:pt x="414" y="170"/>
                  </a:lnTo>
                  <a:lnTo>
                    <a:pt x="410" y="170"/>
                  </a:lnTo>
                  <a:lnTo>
                    <a:pt x="404" y="172"/>
                  </a:lnTo>
                  <a:lnTo>
                    <a:pt x="400" y="174"/>
                  </a:lnTo>
                  <a:lnTo>
                    <a:pt x="394" y="174"/>
                  </a:lnTo>
                  <a:lnTo>
                    <a:pt x="390" y="170"/>
                  </a:lnTo>
                  <a:lnTo>
                    <a:pt x="388" y="166"/>
                  </a:lnTo>
                  <a:lnTo>
                    <a:pt x="372" y="164"/>
                  </a:lnTo>
                  <a:lnTo>
                    <a:pt x="358" y="162"/>
                  </a:lnTo>
                  <a:close/>
                  <a:moveTo>
                    <a:pt x="186" y="162"/>
                  </a:moveTo>
                  <a:lnTo>
                    <a:pt x="186" y="162"/>
                  </a:lnTo>
                  <a:lnTo>
                    <a:pt x="184" y="164"/>
                  </a:lnTo>
                  <a:lnTo>
                    <a:pt x="182" y="164"/>
                  </a:lnTo>
                  <a:lnTo>
                    <a:pt x="182" y="174"/>
                  </a:lnTo>
                  <a:lnTo>
                    <a:pt x="182" y="182"/>
                  </a:lnTo>
                  <a:lnTo>
                    <a:pt x="186" y="184"/>
                  </a:lnTo>
                  <a:lnTo>
                    <a:pt x="190" y="186"/>
                  </a:lnTo>
                  <a:lnTo>
                    <a:pt x="188" y="190"/>
                  </a:lnTo>
                  <a:lnTo>
                    <a:pt x="186" y="192"/>
                  </a:lnTo>
                  <a:lnTo>
                    <a:pt x="186" y="194"/>
                  </a:lnTo>
                  <a:lnTo>
                    <a:pt x="192" y="194"/>
                  </a:lnTo>
                  <a:lnTo>
                    <a:pt x="194" y="200"/>
                  </a:lnTo>
                  <a:lnTo>
                    <a:pt x="180" y="200"/>
                  </a:lnTo>
                  <a:lnTo>
                    <a:pt x="164" y="198"/>
                  </a:lnTo>
                  <a:lnTo>
                    <a:pt x="160" y="194"/>
                  </a:lnTo>
                  <a:lnTo>
                    <a:pt x="154" y="188"/>
                  </a:lnTo>
                  <a:lnTo>
                    <a:pt x="148" y="188"/>
                  </a:lnTo>
                  <a:lnTo>
                    <a:pt x="144" y="188"/>
                  </a:lnTo>
                  <a:lnTo>
                    <a:pt x="134" y="182"/>
                  </a:lnTo>
                  <a:lnTo>
                    <a:pt x="124" y="182"/>
                  </a:lnTo>
                  <a:lnTo>
                    <a:pt x="116" y="182"/>
                  </a:lnTo>
                  <a:lnTo>
                    <a:pt x="114" y="184"/>
                  </a:lnTo>
                  <a:lnTo>
                    <a:pt x="110" y="184"/>
                  </a:lnTo>
                  <a:lnTo>
                    <a:pt x="106" y="182"/>
                  </a:lnTo>
                  <a:lnTo>
                    <a:pt x="106" y="188"/>
                  </a:lnTo>
                  <a:lnTo>
                    <a:pt x="106" y="192"/>
                  </a:lnTo>
                  <a:lnTo>
                    <a:pt x="112" y="192"/>
                  </a:lnTo>
                  <a:lnTo>
                    <a:pt x="110" y="192"/>
                  </a:lnTo>
                  <a:lnTo>
                    <a:pt x="100" y="196"/>
                  </a:lnTo>
                  <a:lnTo>
                    <a:pt x="100" y="202"/>
                  </a:lnTo>
                  <a:lnTo>
                    <a:pt x="110" y="202"/>
                  </a:lnTo>
                  <a:lnTo>
                    <a:pt x="98" y="206"/>
                  </a:lnTo>
                  <a:lnTo>
                    <a:pt x="98" y="212"/>
                  </a:lnTo>
                  <a:lnTo>
                    <a:pt x="106" y="210"/>
                  </a:lnTo>
                  <a:lnTo>
                    <a:pt x="112" y="210"/>
                  </a:lnTo>
                  <a:lnTo>
                    <a:pt x="114" y="212"/>
                  </a:lnTo>
                  <a:lnTo>
                    <a:pt x="114" y="214"/>
                  </a:lnTo>
                  <a:lnTo>
                    <a:pt x="116" y="214"/>
                  </a:lnTo>
                  <a:lnTo>
                    <a:pt x="116" y="208"/>
                  </a:lnTo>
                  <a:lnTo>
                    <a:pt x="120" y="208"/>
                  </a:lnTo>
                  <a:lnTo>
                    <a:pt x="122" y="208"/>
                  </a:lnTo>
                  <a:lnTo>
                    <a:pt x="120" y="210"/>
                  </a:lnTo>
                  <a:lnTo>
                    <a:pt x="118" y="210"/>
                  </a:lnTo>
                  <a:lnTo>
                    <a:pt x="120" y="216"/>
                  </a:lnTo>
                  <a:lnTo>
                    <a:pt x="122" y="214"/>
                  </a:lnTo>
                  <a:lnTo>
                    <a:pt x="124" y="214"/>
                  </a:lnTo>
                  <a:lnTo>
                    <a:pt x="122" y="212"/>
                  </a:lnTo>
                  <a:lnTo>
                    <a:pt x="126" y="212"/>
                  </a:lnTo>
                  <a:lnTo>
                    <a:pt x="126" y="210"/>
                  </a:lnTo>
                  <a:lnTo>
                    <a:pt x="126" y="204"/>
                  </a:lnTo>
                  <a:lnTo>
                    <a:pt x="124" y="200"/>
                  </a:lnTo>
                  <a:lnTo>
                    <a:pt x="126" y="196"/>
                  </a:lnTo>
                  <a:lnTo>
                    <a:pt x="128" y="196"/>
                  </a:lnTo>
                  <a:lnTo>
                    <a:pt x="130" y="196"/>
                  </a:lnTo>
                  <a:lnTo>
                    <a:pt x="132" y="200"/>
                  </a:lnTo>
                  <a:lnTo>
                    <a:pt x="130" y="210"/>
                  </a:lnTo>
                  <a:lnTo>
                    <a:pt x="150" y="208"/>
                  </a:lnTo>
                  <a:lnTo>
                    <a:pt x="150" y="204"/>
                  </a:lnTo>
                  <a:lnTo>
                    <a:pt x="154" y="204"/>
                  </a:lnTo>
                  <a:lnTo>
                    <a:pt x="158" y="206"/>
                  </a:lnTo>
                  <a:lnTo>
                    <a:pt x="162" y="208"/>
                  </a:lnTo>
                  <a:lnTo>
                    <a:pt x="168" y="208"/>
                  </a:lnTo>
                  <a:lnTo>
                    <a:pt x="170" y="206"/>
                  </a:lnTo>
                  <a:lnTo>
                    <a:pt x="174" y="202"/>
                  </a:lnTo>
                  <a:lnTo>
                    <a:pt x="172" y="206"/>
                  </a:lnTo>
                  <a:lnTo>
                    <a:pt x="170" y="210"/>
                  </a:lnTo>
                  <a:lnTo>
                    <a:pt x="164" y="214"/>
                  </a:lnTo>
                  <a:lnTo>
                    <a:pt x="160" y="214"/>
                  </a:lnTo>
                  <a:lnTo>
                    <a:pt x="154" y="214"/>
                  </a:lnTo>
                  <a:lnTo>
                    <a:pt x="146" y="216"/>
                  </a:lnTo>
                  <a:lnTo>
                    <a:pt x="132" y="224"/>
                  </a:lnTo>
                  <a:lnTo>
                    <a:pt x="134" y="226"/>
                  </a:lnTo>
                  <a:lnTo>
                    <a:pt x="134" y="230"/>
                  </a:lnTo>
                  <a:lnTo>
                    <a:pt x="142" y="232"/>
                  </a:lnTo>
                  <a:lnTo>
                    <a:pt x="148" y="232"/>
                  </a:lnTo>
                  <a:lnTo>
                    <a:pt x="154" y="230"/>
                  </a:lnTo>
                  <a:lnTo>
                    <a:pt x="158" y="228"/>
                  </a:lnTo>
                  <a:lnTo>
                    <a:pt x="162" y="224"/>
                  </a:lnTo>
                  <a:lnTo>
                    <a:pt x="164" y="218"/>
                  </a:lnTo>
                  <a:lnTo>
                    <a:pt x="168" y="216"/>
                  </a:lnTo>
                  <a:lnTo>
                    <a:pt x="178" y="218"/>
                  </a:lnTo>
                  <a:lnTo>
                    <a:pt x="192" y="212"/>
                  </a:lnTo>
                  <a:lnTo>
                    <a:pt x="196" y="212"/>
                  </a:lnTo>
                  <a:lnTo>
                    <a:pt x="200" y="214"/>
                  </a:lnTo>
                  <a:lnTo>
                    <a:pt x="204" y="216"/>
                  </a:lnTo>
                  <a:lnTo>
                    <a:pt x="208" y="216"/>
                  </a:lnTo>
                  <a:lnTo>
                    <a:pt x="208" y="210"/>
                  </a:lnTo>
                  <a:lnTo>
                    <a:pt x="212" y="210"/>
                  </a:lnTo>
                  <a:lnTo>
                    <a:pt x="214" y="210"/>
                  </a:lnTo>
                  <a:lnTo>
                    <a:pt x="212" y="212"/>
                  </a:lnTo>
                  <a:lnTo>
                    <a:pt x="224" y="210"/>
                  </a:lnTo>
                  <a:lnTo>
                    <a:pt x="232" y="208"/>
                  </a:lnTo>
                  <a:lnTo>
                    <a:pt x="234" y="206"/>
                  </a:lnTo>
                  <a:lnTo>
                    <a:pt x="236" y="202"/>
                  </a:lnTo>
                  <a:lnTo>
                    <a:pt x="234" y="190"/>
                  </a:lnTo>
                  <a:lnTo>
                    <a:pt x="232" y="184"/>
                  </a:lnTo>
                  <a:lnTo>
                    <a:pt x="228" y="184"/>
                  </a:lnTo>
                  <a:lnTo>
                    <a:pt x="226" y="182"/>
                  </a:lnTo>
                  <a:lnTo>
                    <a:pt x="222" y="182"/>
                  </a:lnTo>
                  <a:lnTo>
                    <a:pt x="224" y="184"/>
                  </a:lnTo>
                  <a:lnTo>
                    <a:pt x="224" y="188"/>
                  </a:lnTo>
                  <a:lnTo>
                    <a:pt x="222" y="194"/>
                  </a:lnTo>
                  <a:lnTo>
                    <a:pt x="222" y="196"/>
                  </a:lnTo>
                  <a:lnTo>
                    <a:pt x="218" y="196"/>
                  </a:lnTo>
                  <a:lnTo>
                    <a:pt x="218" y="194"/>
                  </a:lnTo>
                  <a:lnTo>
                    <a:pt x="220" y="192"/>
                  </a:lnTo>
                  <a:lnTo>
                    <a:pt x="218" y="188"/>
                  </a:lnTo>
                  <a:lnTo>
                    <a:pt x="216" y="188"/>
                  </a:lnTo>
                  <a:lnTo>
                    <a:pt x="212" y="190"/>
                  </a:lnTo>
                  <a:lnTo>
                    <a:pt x="212" y="186"/>
                  </a:lnTo>
                  <a:lnTo>
                    <a:pt x="212" y="182"/>
                  </a:lnTo>
                  <a:lnTo>
                    <a:pt x="206" y="182"/>
                  </a:lnTo>
                  <a:lnTo>
                    <a:pt x="200" y="180"/>
                  </a:lnTo>
                  <a:lnTo>
                    <a:pt x="190" y="172"/>
                  </a:lnTo>
                  <a:lnTo>
                    <a:pt x="192" y="170"/>
                  </a:lnTo>
                  <a:lnTo>
                    <a:pt x="192" y="166"/>
                  </a:lnTo>
                  <a:lnTo>
                    <a:pt x="186" y="162"/>
                  </a:lnTo>
                  <a:close/>
                  <a:moveTo>
                    <a:pt x="382" y="144"/>
                  </a:moveTo>
                  <a:lnTo>
                    <a:pt x="382" y="144"/>
                  </a:lnTo>
                  <a:lnTo>
                    <a:pt x="368" y="150"/>
                  </a:lnTo>
                  <a:lnTo>
                    <a:pt x="364" y="150"/>
                  </a:lnTo>
                  <a:lnTo>
                    <a:pt x="362" y="150"/>
                  </a:lnTo>
                  <a:lnTo>
                    <a:pt x="358" y="148"/>
                  </a:lnTo>
                  <a:lnTo>
                    <a:pt x="356" y="154"/>
                  </a:lnTo>
                  <a:lnTo>
                    <a:pt x="360" y="154"/>
                  </a:lnTo>
                  <a:lnTo>
                    <a:pt x="364" y="152"/>
                  </a:lnTo>
                  <a:lnTo>
                    <a:pt x="372" y="156"/>
                  </a:lnTo>
                  <a:lnTo>
                    <a:pt x="382" y="158"/>
                  </a:lnTo>
                  <a:lnTo>
                    <a:pt x="388" y="158"/>
                  </a:lnTo>
                  <a:lnTo>
                    <a:pt x="394" y="156"/>
                  </a:lnTo>
                  <a:lnTo>
                    <a:pt x="396" y="152"/>
                  </a:lnTo>
                  <a:lnTo>
                    <a:pt x="398" y="150"/>
                  </a:lnTo>
                  <a:lnTo>
                    <a:pt x="396" y="148"/>
                  </a:lnTo>
                  <a:lnTo>
                    <a:pt x="394" y="146"/>
                  </a:lnTo>
                  <a:lnTo>
                    <a:pt x="388" y="144"/>
                  </a:lnTo>
                  <a:lnTo>
                    <a:pt x="382" y="144"/>
                  </a:lnTo>
                  <a:close/>
                  <a:moveTo>
                    <a:pt x="426" y="140"/>
                  </a:moveTo>
                  <a:lnTo>
                    <a:pt x="426" y="140"/>
                  </a:lnTo>
                  <a:lnTo>
                    <a:pt x="420" y="148"/>
                  </a:lnTo>
                  <a:lnTo>
                    <a:pt x="422" y="150"/>
                  </a:lnTo>
                  <a:lnTo>
                    <a:pt x="422" y="154"/>
                  </a:lnTo>
                  <a:lnTo>
                    <a:pt x="428" y="154"/>
                  </a:lnTo>
                  <a:lnTo>
                    <a:pt x="430" y="154"/>
                  </a:lnTo>
                  <a:lnTo>
                    <a:pt x="434" y="144"/>
                  </a:lnTo>
                  <a:lnTo>
                    <a:pt x="426" y="140"/>
                  </a:lnTo>
                  <a:close/>
                  <a:moveTo>
                    <a:pt x="288" y="140"/>
                  </a:moveTo>
                  <a:lnTo>
                    <a:pt x="288" y="140"/>
                  </a:lnTo>
                  <a:lnTo>
                    <a:pt x="284" y="146"/>
                  </a:lnTo>
                  <a:lnTo>
                    <a:pt x="286" y="146"/>
                  </a:lnTo>
                  <a:lnTo>
                    <a:pt x="292" y="150"/>
                  </a:lnTo>
                  <a:lnTo>
                    <a:pt x="292" y="148"/>
                  </a:lnTo>
                  <a:lnTo>
                    <a:pt x="294" y="150"/>
                  </a:lnTo>
                  <a:lnTo>
                    <a:pt x="294" y="148"/>
                  </a:lnTo>
                  <a:lnTo>
                    <a:pt x="296" y="144"/>
                  </a:lnTo>
                  <a:lnTo>
                    <a:pt x="288" y="140"/>
                  </a:lnTo>
                  <a:close/>
                  <a:moveTo>
                    <a:pt x="244" y="140"/>
                  </a:moveTo>
                  <a:lnTo>
                    <a:pt x="244" y="140"/>
                  </a:lnTo>
                  <a:lnTo>
                    <a:pt x="248" y="156"/>
                  </a:lnTo>
                  <a:lnTo>
                    <a:pt x="252" y="156"/>
                  </a:lnTo>
                  <a:lnTo>
                    <a:pt x="252" y="148"/>
                  </a:lnTo>
                  <a:lnTo>
                    <a:pt x="248" y="140"/>
                  </a:lnTo>
                  <a:lnTo>
                    <a:pt x="244" y="140"/>
                  </a:lnTo>
                  <a:close/>
                  <a:moveTo>
                    <a:pt x="96" y="138"/>
                  </a:moveTo>
                  <a:lnTo>
                    <a:pt x="96" y="138"/>
                  </a:lnTo>
                  <a:lnTo>
                    <a:pt x="92" y="142"/>
                  </a:lnTo>
                  <a:lnTo>
                    <a:pt x="90" y="144"/>
                  </a:lnTo>
                  <a:lnTo>
                    <a:pt x="92" y="144"/>
                  </a:lnTo>
                  <a:lnTo>
                    <a:pt x="90" y="146"/>
                  </a:lnTo>
                  <a:lnTo>
                    <a:pt x="88" y="148"/>
                  </a:lnTo>
                  <a:lnTo>
                    <a:pt x="86" y="150"/>
                  </a:lnTo>
                  <a:lnTo>
                    <a:pt x="82" y="150"/>
                  </a:lnTo>
                  <a:lnTo>
                    <a:pt x="76" y="146"/>
                  </a:lnTo>
                  <a:lnTo>
                    <a:pt x="66" y="148"/>
                  </a:lnTo>
                  <a:lnTo>
                    <a:pt x="56" y="150"/>
                  </a:lnTo>
                  <a:lnTo>
                    <a:pt x="48" y="158"/>
                  </a:lnTo>
                  <a:lnTo>
                    <a:pt x="44" y="162"/>
                  </a:lnTo>
                  <a:lnTo>
                    <a:pt x="40" y="164"/>
                  </a:lnTo>
                  <a:lnTo>
                    <a:pt x="38" y="164"/>
                  </a:lnTo>
                  <a:lnTo>
                    <a:pt x="36" y="162"/>
                  </a:lnTo>
                  <a:lnTo>
                    <a:pt x="34" y="162"/>
                  </a:lnTo>
                  <a:lnTo>
                    <a:pt x="32" y="166"/>
                  </a:lnTo>
                  <a:lnTo>
                    <a:pt x="28" y="170"/>
                  </a:lnTo>
                  <a:lnTo>
                    <a:pt x="26" y="170"/>
                  </a:lnTo>
                  <a:lnTo>
                    <a:pt x="26" y="176"/>
                  </a:lnTo>
                  <a:lnTo>
                    <a:pt x="22" y="176"/>
                  </a:lnTo>
                  <a:lnTo>
                    <a:pt x="16" y="176"/>
                  </a:lnTo>
                  <a:lnTo>
                    <a:pt x="8" y="182"/>
                  </a:lnTo>
                  <a:lnTo>
                    <a:pt x="14" y="188"/>
                  </a:lnTo>
                  <a:lnTo>
                    <a:pt x="20" y="196"/>
                  </a:lnTo>
                  <a:lnTo>
                    <a:pt x="32" y="190"/>
                  </a:lnTo>
                  <a:lnTo>
                    <a:pt x="32" y="192"/>
                  </a:lnTo>
                  <a:lnTo>
                    <a:pt x="34" y="194"/>
                  </a:lnTo>
                  <a:lnTo>
                    <a:pt x="36" y="194"/>
                  </a:lnTo>
                  <a:lnTo>
                    <a:pt x="38" y="192"/>
                  </a:lnTo>
                  <a:lnTo>
                    <a:pt x="40" y="192"/>
                  </a:lnTo>
                  <a:lnTo>
                    <a:pt x="40" y="190"/>
                  </a:lnTo>
                  <a:lnTo>
                    <a:pt x="42" y="192"/>
                  </a:lnTo>
                  <a:lnTo>
                    <a:pt x="44" y="192"/>
                  </a:lnTo>
                  <a:lnTo>
                    <a:pt x="44" y="184"/>
                  </a:lnTo>
                  <a:lnTo>
                    <a:pt x="48" y="192"/>
                  </a:lnTo>
                  <a:lnTo>
                    <a:pt x="54" y="194"/>
                  </a:lnTo>
                  <a:lnTo>
                    <a:pt x="60" y="188"/>
                  </a:lnTo>
                  <a:lnTo>
                    <a:pt x="60" y="182"/>
                  </a:lnTo>
                  <a:lnTo>
                    <a:pt x="64" y="184"/>
                  </a:lnTo>
                  <a:lnTo>
                    <a:pt x="64" y="182"/>
                  </a:lnTo>
                  <a:lnTo>
                    <a:pt x="68" y="182"/>
                  </a:lnTo>
                  <a:lnTo>
                    <a:pt x="70" y="178"/>
                  </a:lnTo>
                  <a:lnTo>
                    <a:pt x="70" y="176"/>
                  </a:lnTo>
                  <a:lnTo>
                    <a:pt x="68" y="170"/>
                  </a:lnTo>
                  <a:lnTo>
                    <a:pt x="70" y="168"/>
                  </a:lnTo>
                  <a:lnTo>
                    <a:pt x="72" y="170"/>
                  </a:lnTo>
                  <a:lnTo>
                    <a:pt x="74" y="172"/>
                  </a:lnTo>
                  <a:lnTo>
                    <a:pt x="76" y="164"/>
                  </a:lnTo>
                  <a:lnTo>
                    <a:pt x="82" y="164"/>
                  </a:lnTo>
                  <a:lnTo>
                    <a:pt x="76" y="178"/>
                  </a:lnTo>
                  <a:lnTo>
                    <a:pt x="80" y="178"/>
                  </a:lnTo>
                  <a:lnTo>
                    <a:pt x="84" y="180"/>
                  </a:lnTo>
                  <a:lnTo>
                    <a:pt x="90" y="176"/>
                  </a:lnTo>
                  <a:lnTo>
                    <a:pt x="94" y="170"/>
                  </a:lnTo>
                  <a:lnTo>
                    <a:pt x="98" y="164"/>
                  </a:lnTo>
                  <a:lnTo>
                    <a:pt x="98" y="162"/>
                  </a:lnTo>
                  <a:lnTo>
                    <a:pt x="96" y="160"/>
                  </a:lnTo>
                  <a:lnTo>
                    <a:pt x="100" y="162"/>
                  </a:lnTo>
                  <a:lnTo>
                    <a:pt x="108" y="162"/>
                  </a:lnTo>
                  <a:lnTo>
                    <a:pt x="108" y="160"/>
                  </a:lnTo>
                  <a:lnTo>
                    <a:pt x="106" y="160"/>
                  </a:lnTo>
                  <a:lnTo>
                    <a:pt x="106" y="158"/>
                  </a:lnTo>
                  <a:lnTo>
                    <a:pt x="106" y="156"/>
                  </a:lnTo>
                  <a:lnTo>
                    <a:pt x="110" y="156"/>
                  </a:lnTo>
                  <a:lnTo>
                    <a:pt x="108" y="154"/>
                  </a:lnTo>
                  <a:lnTo>
                    <a:pt x="110" y="152"/>
                  </a:lnTo>
                  <a:lnTo>
                    <a:pt x="110" y="150"/>
                  </a:lnTo>
                  <a:lnTo>
                    <a:pt x="110" y="144"/>
                  </a:lnTo>
                  <a:lnTo>
                    <a:pt x="106" y="142"/>
                  </a:lnTo>
                  <a:lnTo>
                    <a:pt x="96" y="138"/>
                  </a:lnTo>
                  <a:close/>
                  <a:moveTo>
                    <a:pt x="524" y="136"/>
                  </a:moveTo>
                  <a:lnTo>
                    <a:pt x="524" y="136"/>
                  </a:lnTo>
                  <a:lnTo>
                    <a:pt x="524" y="138"/>
                  </a:lnTo>
                  <a:lnTo>
                    <a:pt x="524" y="140"/>
                  </a:lnTo>
                  <a:lnTo>
                    <a:pt x="522" y="140"/>
                  </a:lnTo>
                  <a:lnTo>
                    <a:pt x="522" y="138"/>
                  </a:lnTo>
                  <a:lnTo>
                    <a:pt x="522" y="136"/>
                  </a:lnTo>
                  <a:lnTo>
                    <a:pt x="524" y="136"/>
                  </a:lnTo>
                  <a:close/>
                  <a:moveTo>
                    <a:pt x="174" y="134"/>
                  </a:moveTo>
                  <a:lnTo>
                    <a:pt x="172" y="138"/>
                  </a:lnTo>
                  <a:lnTo>
                    <a:pt x="170" y="138"/>
                  </a:lnTo>
                  <a:lnTo>
                    <a:pt x="164" y="136"/>
                  </a:lnTo>
                  <a:lnTo>
                    <a:pt x="160" y="138"/>
                  </a:lnTo>
                  <a:lnTo>
                    <a:pt x="156" y="142"/>
                  </a:lnTo>
                  <a:lnTo>
                    <a:pt x="152" y="144"/>
                  </a:lnTo>
                  <a:lnTo>
                    <a:pt x="148" y="146"/>
                  </a:lnTo>
                  <a:lnTo>
                    <a:pt x="144" y="146"/>
                  </a:lnTo>
                  <a:lnTo>
                    <a:pt x="142" y="144"/>
                  </a:lnTo>
                  <a:lnTo>
                    <a:pt x="142" y="162"/>
                  </a:lnTo>
                  <a:lnTo>
                    <a:pt x="152" y="166"/>
                  </a:lnTo>
                  <a:lnTo>
                    <a:pt x="164" y="164"/>
                  </a:lnTo>
                  <a:lnTo>
                    <a:pt x="174" y="162"/>
                  </a:lnTo>
                  <a:lnTo>
                    <a:pt x="178" y="158"/>
                  </a:lnTo>
                  <a:lnTo>
                    <a:pt x="180" y="152"/>
                  </a:lnTo>
                  <a:lnTo>
                    <a:pt x="176" y="150"/>
                  </a:lnTo>
                  <a:lnTo>
                    <a:pt x="174" y="146"/>
                  </a:lnTo>
                  <a:lnTo>
                    <a:pt x="178" y="146"/>
                  </a:lnTo>
                  <a:lnTo>
                    <a:pt x="182" y="146"/>
                  </a:lnTo>
                  <a:lnTo>
                    <a:pt x="184" y="146"/>
                  </a:lnTo>
                  <a:lnTo>
                    <a:pt x="186" y="144"/>
                  </a:lnTo>
                  <a:lnTo>
                    <a:pt x="186" y="140"/>
                  </a:lnTo>
                  <a:lnTo>
                    <a:pt x="180" y="136"/>
                  </a:lnTo>
                  <a:lnTo>
                    <a:pt x="174" y="134"/>
                  </a:lnTo>
                  <a:close/>
                  <a:moveTo>
                    <a:pt x="122" y="132"/>
                  </a:moveTo>
                  <a:lnTo>
                    <a:pt x="122" y="132"/>
                  </a:lnTo>
                  <a:lnTo>
                    <a:pt x="114" y="134"/>
                  </a:lnTo>
                  <a:lnTo>
                    <a:pt x="114" y="142"/>
                  </a:lnTo>
                  <a:lnTo>
                    <a:pt x="118" y="144"/>
                  </a:lnTo>
                  <a:lnTo>
                    <a:pt x="118" y="146"/>
                  </a:lnTo>
                  <a:lnTo>
                    <a:pt x="126" y="146"/>
                  </a:lnTo>
                  <a:lnTo>
                    <a:pt x="130" y="138"/>
                  </a:lnTo>
                  <a:lnTo>
                    <a:pt x="122" y="132"/>
                  </a:lnTo>
                  <a:close/>
                  <a:moveTo>
                    <a:pt x="140" y="124"/>
                  </a:moveTo>
                  <a:lnTo>
                    <a:pt x="140" y="124"/>
                  </a:lnTo>
                  <a:lnTo>
                    <a:pt x="136" y="132"/>
                  </a:lnTo>
                  <a:lnTo>
                    <a:pt x="152" y="130"/>
                  </a:lnTo>
                  <a:lnTo>
                    <a:pt x="158" y="134"/>
                  </a:lnTo>
                  <a:lnTo>
                    <a:pt x="164" y="130"/>
                  </a:lnTo>
                  <a:lnTo>
                    <a:pt x="164" y="126"/>
                  </a:lnTo>
                  <a:lnTo>
                    <a:pt x="162" y="124"/>
                  </a:lnTo>
                  <a:lnTo>
                    <a:pt x="140" y="124"/>
                  </a:lnTo>
                  <a:close/>
                  <a:moveTo>
                    <a:pt x="182" y="118"/>
                  </a:moveTo>
                  <a:lnTo>
                    <a:pt x="182" y="118"/>
                  </a:lnTo>
                  <a:lnTo>
                    <a:pt x="176" y="120"/>
                  </a:lnTo>
                  <a:lnTo>
                    <a:pt x="172" y="124"/>
                  </a:lnTo>
                  <a:lnTo>
                    <a:pt x="166" y="124"/>
                  </a:lnTo>
                  <a:lnTo>
                    <a:pt x="168" y="126"/>
                  </a:lnTo>
                  <a:lnTo>
                    <a:pt x="168" y="128"/>
                  </a:lnTo>
                  <a:lnTo>
                    <a:pt x="170" y="130"/>
                  </a:lnTo>
                  <a:lnTo>
                    <a:pt x="176" y="132"/>
                  </a:lnTo>
                  <a:lnTo>
                    <a:pt x="180" y="132"/>
                  </a:lnTo>
                  <a:lnTo>
                    <a:pt x="186" y="134"/>
                  </a:lnTo>
                  <a:lnTo>
                    <a:pt x="190" y="132"/>
                  </a:lnTo>
                  <a:lnTo>
                    <a:pt x="192" y="130"/>
                  </a:lnTo>
                  <a:lnTo>
                    <a:pt x="194" y="124"/>
                  </a:lnTo>
                  <a:lnTo>
                    <a:pt x="190" y="120"/>
                  </a:lnTo>
                  <a:lnTo>
                    <a:pt x="186" y="118"/>
                  </a:lnTo>
                  <a:lnTo>
                    <a:pt x="182" y="118"/>
                  </a:lnTo>
                  <a:close/>
                  <a:moveTo>
                    <a:pt x="484" y="116"/>
                  </a:moveTo>
                  <a:lnTo>
                    <a:pt x="484" y="116"/>
                  </a:lnTo>
                  <a:lnTo>
                    <a:pt x="484" y="118"/>
                  </a:lnTo>
                  <a:lnTo>
                    <a:pt x="482" y="120"/>
                  </a:lnTo>
                  <a:lnTo>
                    <a:pt x="482" y="116"/>
                  </a:lnTo>
                  <a:lnTo>
                    <a:pt x="484" y="116"/>
                  </a:lnTo>
                  <a:close/>
                  <a:moveTo>
                    <a:pt x="330" y="116"/>
                  </a:moveTo>
                  <a:lnTo>
                    <a:pt x="330" y="132"/>
                  </a:lnTo>
                  <a:lnTo>
                    <a:pt x="338" y="132"/>
                  </a:lnTo>
                  <a:lnTo>
                    <a:pt x="344" y="134"/>
                  </a:lnTo>
                  <a:lnTo>
                    <a:pt x="344" y="136"/>
                  </a:lnTo>
                  <a:lnTo>
                    <a:pt x="342" y="136"/>
                  </a:lnTo>
                  <a:lnTo>
                    <a:pt x="340" y="136"/>
                  </a:lnTo>
                  <a:lnTo>
                    <a:pt x="346" y="148"/>
                  </a:lnTo>
                  <a:lnTo>
                    <a:pt x="352" y="148"/>
                  </a:lnTo>
                  <a:lnTo>
                    <a:pt x="360" y="146"/>
                  </a:lnTo>
                  <a:lnTo>
                    <a:pt x="372" y="144"/>
                  </a:lnTo>
                  <a:lnTo>
                    <a:pt x="368" y="132"/>
                  </a:lnTo>
                  <a:lnTo>
                    <a:pt x="366" y="130"/>
                  </a:lnTo>
                  <a:lnTo>
                    <a:pt x="362" y="130"/>
                  </a:lnTo>
                  <a:lnTo>
                    <a:pt x="356" y="130"/>
                  </a:lnTo>
                  <a:lnTo>
                    <a:pt x="350" y="124"/>
                  </a:lnTo>
                  <a:lnTo>
                    <a:pt x="340" y="120"/>
                  </a:lnTo>
                  <a:lnTo>
                    <a:pt x="330" y="116"/>
                  </a:lnTo>
                  <a:close/>
                  <a:moveTo>
                    <a:pt x="236" y="106"/>
                  </a:moveTo>
                  <a:lnTo>
                    <a:pt x="236" y="106"/>
                  </a:lnTo>
                  <a:lnTo>
                    <a:pt x="234" y="108"/>
                  </a:lnTo>
                  <a:lnTo>
                    <a:pt x="232" y="110"/>
                  </a:lnTo>
                  <a:lnTo>
                    <a:pt x="232" y="118"/>
                  </a:lnTo>
                  <a:lnTo>
                    <a:pt x="238" y="116"/>
                  </a:lnTo>
                  <a:lnTo>
                    <a:pt x="238" y="122"/>
                  </a:lnTo>
                  <a:lnTo>
                    <a:pt x="240" y="122"/>
                  </a:lnTo>
                  <a:lnTo>
                    <a:pt x="240" y="120"/>
                  </a:lnTo>
                  <a:lnTo>
                    <a:pt x="244" y="120"/>
                  </a:lnTo>
                  <a:lnTo>
                    <a:pt x="242" y="126"/>
                  </a:lnTo>
                  <a:lnTo>
                    <a:pt x="244" y="126"/>
                  </a:lnTo>
                  <a:lnTo>
                    <a:pt x="246" y="126"/>
                  </a:lnTo>
                  <a:lnTo>
                    <a:pt x="250" y="124"/>
                  </a:lnTo>
                  <a:lnTo>
                    <a:pt x="250" y="126"/>
                  </a:lnTo>
                  <a:lnTo>
                    <a:pt x="248" y="128"/>
                  </a:lnTo>
                  <a:lnTo>
                    <a:pt x="252" y="132"/>
                  </a:lnTo>
                  <a:lnTo>
                    <a:pt x="246" y="132"/>
                  </a:lnTo>
                  <a:lnTo>
                    <a:pt x="244" y="134"/>
                  </a:lnTo>
                  <a:lnTo>
                    <a:pt x="246" y="134"/>
                  </a:lnTo>
                  <a:lnTo>
                    <a:pt x="258" y="132"/>
                  </a:lnTo>
                  <a:lnTo>
                    <a:pt x="268" y="130"/>
                  </a:lnTo>
                  <a:lnTo>
                    <a:pt x="280" y="130"/>
                  </a:lnTo>
                  <a:lnTo>
                    <a:pt x="292" y="134"/>
                  </a:lnTo>
                  <a:lnTo>
                    <a:pt x="294" y="138"/>
                  </a:lnTo>
                  <a:lnTo>
                    <a:pt x="296" y="140"/>
                  </a:lnTo>
                  <a:lnTo>
                    <a:pt x="300" y="142"/>
                  </a:lnTo>
                  <a:lnTo>
                    <a:pt x="302" y="142"/>
                  </a:lnTo>
                  <a:lnTo>
                    <a:pt x="306" y="146"/>
                  </a:lnTo>
                  <a:lnTo>
                    <a:pt x="308" y="150"/>
                  </a:lnTo>
                  <a:lnTo>
                    <a:pt x="312" y="150"/>
                  </a:lnTo>
                  <a:lnTo>
                    <a:pt x="316" y="150"/>
                  </a:lnTo>
                  <a:lnTo>
                    <a:pt x="318" y="148"/>
                  </a:lnTo>
                  <a:lnTo>
                    <a:pt x="320" y="146"/>
                  </a:lnTo>
                  <a:lnTo>
                    <a:pt x="320" y="144"/>
                  </a:lnTo>
                  <a:lnTo>
                    <a:pt x="320" y="138"/>
                  </a:lnTo>
                  <a:lnTo>
                    <a:pt x="316" y="136"/>
                  </a:lnTo>
                  <a:lnTo>
                    <a:pt x="310" y="128"/>
                  </a:lnTo>
                  <a:lnTo>
                    <a:pt x="308" y="128"/>
                  </a:lnTo>
                  <a:lnTo>
                    <a:pt x="306" y="130"/>
                  </a:lnTo>
                  <a:lnTo>
                    <a:pt x="302" y="128"/>
                  </a:lnTo>
                  <a:lnTo>
                    <a:pt x="298" y="128"/>
                  </a:lnTo>
                  <a:lnTo>
                    <a:pt x="290" y="118"/>
                  </a:lnTo>
                  <a:lnTo>
                    <a:pt x="288" y="118"/>
                  </a:lnTo>
                  <a:lnTo>
                    <a:pt x="288" y="120"/>
                  </a:lnTo>
                  <a:lnTo>
                    <a:pt x="286" y="120"/>
                  </a:lnTo>
                  <a:lnTo>
                    <a:pt x="282" y="116"/>
                  </a:lnTo>
                  <a:lnTo>
                    <a:pt x="280" y="114"/>
                  </a:lnTo>
                  <a:lnTo>
                    <a:pt x="276" y="114"/>
                  </a:lnTo>
                  <a:lnTo>
                    <a:pt x="274" y="116"/>
                  </a:lnTo>
                  <a:lnTo>
                    <a:pt x="274" y="118"/>
                  </a:lnTo>
                  <a:lnTo>
                    <a:pt x="270" y="118"/>
                  </a:lnTo>
                  <a:lnTo>
                    <a:pt x="270" y="114"/>
                  </a:lnTo>
                  <a:lnTo>
                    <a:pt x="264" y="112"/>
                  </a:lnTo>
                  <a:lnTo>
                    <a:pt x="258" y="110"/>
                  </a:lnTo>
                  <a:lnTo>
                    <a:pt x="258" y="116"/>
                  </a:lnTo>
                  <a:lnTo>
                    <a:pt x="254" y="118"/>
                  </a:lnTo>
                  <a:lnTo>
                    <a:pt x="252" y="114"/>
                  </a:lnTo>
                  <a:lnTo>
                    <a:pt x="252" y="110"/>
                  </a:lnTo>
                  <a:lnTo>
                    <a:pt x="236" y="106"/>
                  </a:lnTo>
                  <a:close/>
                  <a:moveTo>
                    <a:pt x="496" y="96"/>
                  </a:moveTo>
                  <a:lnTo>
                    <a:pt x="496" y="96"/>
                  </a:lnTo>
                  <a:lnTo>
                    <a:pt x="500" y="102"/>
                  </a:lnTo>
                  <a:lnTo>
                    <a:pt x="502" y="106"/>
                  </a:lnTo>
                  <a:lnTo>
                    <a:pt x="510" y="108"/>
                  </a:lnTo>
                  <a:lnTo>
                    <a:pt x="512" y="112"/>
                  </a:lnTo>
                  <a:lnTo>
                    <a:pt x="502" y="114"/>
                  </a:lnTo>
                  <a:lnTo>
                    <a:pt x="506" y="116"/>
                  </a:lnTo>
                  <a:lnTo>
                    <a:pt x="528" y="116"/>
                  </a:lnTo>
                  <a:lnTo>
                    <a:pt x="528" y="122"/>
                  </a:lnTo>
                  <a:lnTo>
                    <a:pt x="486" y="118"/>
                  </a:lnTo>
                  <a:lnTo>
                    <a:pt x="486" y="114"/>
                  </a:lnTo>
                  <a:lnTo>
                    <a:pt x="498" y="110"/>
                  </a:lnTo>
                  <a:lnTo>
                    <a:pt x="498" y="104"/>
                  </a:lnTo>
                  <a:lnTo>
                    <a:pt x="494" y="100"/>
                  </a:lnTo>
                  <a:lnTo>
                    <a:pt x="496" y="98"/>
                  </a:lnTo>
                  <a:lnTo>
                    <a:pt x="496" y="96"/>
                  </a:lnTo>
                  <a:close/>
                  <a:moveTo>
                    <a:pt x="558" y="74"/>
                  </a:moveTo>
                  <a:lnTo>
                    <a:pt x="558" y="74"/>
                  </a:lnTo>
                  <a:lnTo>
                    <a:pt x="546" y="76"/>
                  </a:lnTo>
                  <a:lnTo>
                    <a:pt x="532" y="80"/>
                  </a:lnTo>
                  <a:lnTo>
                    <a:pt x="534" y="80"/>
                  </a:lnTo>
                  <a:lnTo>
                    <a:pt x="536" y="82"/>
                  </a:lnTo>
                  <a:lnTo>
                    <a:pt x="536" y="86"/>
                  </a:lnTo>
                  <a:lnTo>
                    <a:pt x="536" y="90"/>
                  </a:lnTo>
                  <a:lnTo>
                    <a:pt x="538" y="94"/>
                  </a:lnTo>
                  <a:lnTo>
                    <a:pt x="544" y="94"/>
                  </a:lnTo>
                  <a:lnTo>
                    <a:pt x="548" y="94"/>
                  </a:lnTo>
                  <a:lnTo>
                    <a:pt x="550" y="92"/>
                  </a:lnTo>
                  <a:lnTo>
                    <a:pt x="554" y="92"/>
                  </a:lnTo>
                  <a:lnTo>
                    <a:pt x="554" y="94"/>
                  </a:lnTo>
                  <a:lnTo>
                    <a:pt x="550" y="98"/>
                  </a:lnTo>
                  <a:lnTo>
                    <a:pt x="544" y="98"/>
                  </a:lnTo>
                  <a:lnTo>
                    <a:pt x="538" y="96"/>
                  </a:lnTo>
                  <a:lnTo>
                    <a:pt x="536" y="94"/>
                  </a:lnTo>
                  <a:lnTo>
                    <a:pt x="532" y="90"/>
                  </a:lnTo>
                  <a:lnTo>
                    <a:pt x="530" y="84"/>
                  </a:lnTo>
                  <a:lnTo>
                    <a:pt x="526" y="80"/>
                  </a:lnTo>
                  <a:lnTo>
                    <a:pt x="524" y="78"/>
                  </a:lnTo>
                  <a:lnTo>
                    <a:pt x="516" y="76"/>
                  </a:lnTo>
                  <a:lnTo>
                    <a:pt x="506" y="76"/>
                  </a:lnTo>
                  <a:lnTo>
                    <a:pt x="488" y="76"/>
                  </a:lnTo>
                  <a:lnTo>
                    <a:pt x="486" y="78"/>
                  </a:lnTo>
                  <a:lnTo>
                    <a:pt x="484" y="80"/>
                  </a:lnTo>
                  <a:lnTo>
                    <a:pt x="484" y="82"/>
                  </a:lnTo>
                  <a:lnTo>
                    <a:pt x="486" y="86"/>
                  </a:lnTo>
                  <a:lnTo>
                    <a:pt x="474" y="94"/>
                  </a:lnTo>
                  <a:lnTo>
                    <a:pt x="472" y="92"/>
                  </a:lnTo>
                  <a:lnTo>
                    <a:pt x="474" y="90"/>
                  </a:lnTo>
                  <a:lnTo>
                    <a:pt x="476" y="86"/>
                  </a:lnTo>
                  <a:lnTo>
                    <a:pt x="472" y="82"/>
                  </a:lnTo>
                  <a:lnTo>
                    <a:pt x="470" y="82"/>
                  </a:lnTo>
                  <a:lnTo>
                    <a:pt x="470" y="78"/>
                  </a:lnTo>
                  <a:lnTo>
                    <a:pt x="470" y="76"/>
                  </a:lnTo>
                  <a:lnTo>
                    <a:pt x="468" y="76"/>
                  </a:lnTo>
                  <a:lnTo>
                    <a:pt x="468" y="80"/>
                  </a:lnTo>
                  <a:lnTo>
                    <a:pt x="456" y="76"/>
                  </a:lnTo>
                  <a:lnTo>
                    <a:pt x="456" y="80"/>
                  </a:lnTo>
                  <a:lnTo>
                    <a:pt x="428" y="80"/>
                  </a:lnTo>
                  <a:lnTo>
                    <a:pt x="424" y="76"/>
                  </a:lnTo>
                  <a:lnTo>
                    <a:pt x="418" y="76"/>
                  </a:lnTo>
                  <a:lnTo>
                    <a:pt x="416" y="64"/>
                  </a:lnTo>
                  <a:lnTo>
                    <a:pt x="414" y="60"/>
                  </a:lnTo>
                  <a:lnTo>
                    <a:pt x="410" y="56"/>
                  </a:lnTo>
                  <a:lnTo>
                    <a:pt x="402" y="54"/>
                  </a:lnTo>
                  <a:lnTo>
                    <a:pt x="388" y="50"/>
                  </a:lnTo>
                  <a:lnTo>
                    <a:pt x="360" y="48"/>
                  </a:lnTo>
                  <a:lnTo>
                    <a:pt x="360" y="52"/>
                  </a:lnTo>
                  <a:lnTo>
                    <a:pt x="382" y="54"/>
                  </a:lnTo>
                  <a:lnTo>
                    <a:pt x="380" y="64"/>
                  </a:lnTo>
                  <a:lnTo>
                    <a:pt x="360" y="58"/>
                  </a:lnTo>
                  <a:lnTo>
                    <a:pt x="360" y="66"/>
                  </a:lnTo>
                  <a:lnTo>
                    <a:pt x="376" y="66"/>
                  </a:lnTo>
                  <a:lnTo>
                    <a:pt x="380" y="70"/>
                  </a:lnTo>
                  <a:lnTo>
                    <a:pt x="382" y="70"/>
                  </a:lnTo>
                  <a:lnTo>
                    <a:pt x="384" y="68"/>
                  </a:lnTo>
                  <a:lnTo>
                    <a:pt x="388" y="68"/>
                  </a:lnTo>
                  <a:lnTo>
                    <a:pt x="388" y="66"/>
                  </a:lnTo>
                  <a:lnTo>
                    <a:pt x="390" y="68"/>
                  </a:lnTo>
                  <a:lnTo>
                    <a:pt x="394" y="74"/>
                  </a:lnTo>
                  <a:lnTo>
                    <a:pt x="372" y="76"/>
                  </a:lnTo>
                  <a:lnTo>
                    <a:pt x="374" y="80"/>
                  </a:lnTo>
                  <a:lnTo>
                    <a:pt x="374" y="84"/>
                  </a:lnTo>
                  <a:lnTo>
                    <a:pt x="366" y="84"/>
                  </a:lnTo>
                  <a:lnTo>
                    <a:pt x="384" y="86"/>
                  </a:lnTo>
                  <a:lnTo>
                    <a:pt x="384" y="84"/>
                  </a:lnTo>
                  <a:lnTo>
                    <a:pt x="386" y="84"/>
                  </a:lnTo>
                  <a:lnTo>
                    <a:pt x="386" y="86"/>
                  </a:lnTo>
                  <a:lnTo>
                    <a:pt x="386" y="88"/>
                  </a:lnTo>
                  <a:lnTo>
                    <a:pt x="392" y="88"/>
                  </a:lnTo>
                  <a:lnTo>
                    <a:pt x="396" y="86"/>
                  </a:lnTo>
                  <a:lnTo>
                    <a:pt x="398" y="90"/>
                  </a:lnTo>
                  <a:lnTo>
                    <a:pt x="384" y="90"/>
                  </a:lnTo>
                  <a:lnTo>
                    <a:pt x="372" y="88"/>
                  </a:lnTo>
                  <a:lnTo>
                    <a:pt x="376" y="100"/>
                  </a:lnTo>
                  <a:lnTo>
                    <a:pt x="378" y="104"/>
                  </a:lnTo>
                  <a:lnTo>
                    <a:pt x="384" y="106"/>
                  </a:lnTo>
                  <a:lnTo>
                    <a:pt x="394" y="106"/>
                  </a:lnTo>
                  <a:lnTo>
                    <a:pt x="396" y="106"/>
                  </a:lnTo>
                  <a:lnTo>
                    <a:pt x="392" y="108"/>
                  </a:lnTo>
                  <a:lnTo>
                    <a:pt x="384" y="110"/>
                  </a:lnTo>
                  <a:lnTo>
                    <a:pt x="382" y="110"/>
                  </a:lnTo>
                  <a:lnTo>
                    <a:pt x="384" y="112"/>
                  </a:lnTo>
                  <a:lnTo>
                    <a:pt x="394" y="116"/>
                  </a:lnTo>
                  <a:lnTo>
                    <a:pt x="396" y="114"/>
                  </a:lnTo>
                  <a:lnTo>
                    <a:pt x="398" y="114"/>
                  </a:lnTo>
                  <a:lnTo>
                    <a:pt x="402" y="110"/>
                  </a:lnTo>
                  <a:lnTo>
                    <a:pt x="410" y="110"/>
                  </a:lnTo>
                  <a:lnTo>
                    <a:pt x="416" y="110"/>
                  </a:lnTo>
                  <a:lnTo>
                    <a:pt x="416" y="114"/>
                  </a:lnTo>
                  <a:lnTo>
                    <a:pt x="398" y="118"/>
                  </a:lnTo>
                  <a:lnTo>
                    <a:pt x="402" y="132"/>
                  </a:lnTo>
                  <a:lnTo>
                    <a:pt x="406" y="132"/>
                  </a:lnTo>
                  <a:lnTo>
                    <a:pt x="404" y="134"/>
                  </a:lnTo>
                  <a:lnTo>
                    <a:pt x="404" y="136"/>
                  </a:lnTo>
                  <a:lnTo>
                    <a:pt x="402" y="134"/>
                  </a:lnTo>
                  <a:lnTo>
                    <a:pt x="404" y="138"/>
                  </a:lnTo>
                  <a:lnTo>
                    <a:pt x="422" y="138"/>
                  </a:lnTo>
                  <a:lnTo>
                    <a:pt x="424" y="134"/>
                  </a:lnTo>
                  <a:lnTo>
                    <a:pt x="426" y="134"/>
                  </a:lnTo>
                  <a:lnTo>
                    <a:pt x="428" y="136"/>
                  </a:lnTo>
                  <a:lnTo>
                    <a:pt x="432" y="138"/>
                  </a:lnTo>
                  <a:lnTo>
                    <a:pt x="436" y="138"/>
                  </a:lnTo>
                  <a:lnTo>
                    <a:pt x="440" y="136"/>
                  </a:lnTo>
                  <a:lnTo>
                    <a:pt x="440" y="134"/>
                  </a:lnTo>
                  <a:lnTo>
                    <a:pt x="442" y="130"/>
                  </a:lnTo>
                  <a:lnTo>
                    <a:pt x="444" y="130"/>
                  </a:lnTo>
                  <a:lnTo>
                    <a:pt x="448" y="128"/>
                  </a:lnTo>
                  <a:lnTo>
                    <a:pt x="452" y="128"/>
                  </a:lnTo>
                  <a:lnTo>
                    <a:pt x="454" y="128"/>
                  </a:lnTo>
                  <a:lnTo>
                    <a:pt x="454" y="126"/>
                  </a:lnTo>
                  <a:lnTo>
                    <a:pt x="454" y="122"/>
                  </a:lnTo>
                  <a:lnTo>
                    <a:pt x="454" y="120"/>
                  </a:lnTo>
                  <a:lnTo>
                    <a:pt x="454" y="118"/>
                  </a:lnTo>
                  <a:lnTo>
                    <a:pt x="456" y="118"/>
                  </a:lnTo>
                  <a:lnTo>
                    <a:pt x="456" y="120"/>
                  </a:lnTo>
                  <a:lnTo>
                    <a:pt x="456" y="124"/>
                  </a:lnTo>
                  <a:lnTo>
                    <a:pt x="460" y="124"/>
                  </a:lnTo>
                  <a:lnTo>
                    <a:pt x="468" y="118"/>
                  </a:lnTo>
                  <a:lnTo>
                    <a:pt x="478" y="116"/>
                  </a:lnTo>
                  <a:lnTo>
                    <a:pt x="476" y="118"/>
                  </a:lnTo>
                  <a:lnTo>
                    <a:pt x="478" y="120"/>
                  </a:lnTo>
                  <a:lnTo>
                    <a:pt x="478" y="122"/>
                  </a:lnTo>
                  <a:lnTo>
                    <a:pt x="476" y="124"/>
                  </a:lnTo>
                  <a:lnTo>
                    <a:pt x="470" y="124"/>
                  </a:lnTo>
                  <a:lnTo>
                    <a:pt x="462" y="126"/>
                  </a:lnTo>
                  <a:lnTo>
                    <a:pt x="462" y="132"/>
                  </a:lnTo>
                  <a:lnTo>
                    <a:pt x="460" y="132"/>
                  </a:lnTo>
                  <a:lnTo>
                    <a:pt x="460" y="134"/>
                  </a:lnTo>
                  <a:lnTo>
                    <a:pt x="460" y="138"/>
                  </a:lnTo>
                  <a:lnTo>
                    <a:pt x="474" y="136"/>
                  </a:lnTo>
                  <a:lnTo>
                    <a:pt x="482" y="136"/>
                  </a:lnTo>
                  <a:lnTo>
                    <a:pt x="492" y="134"/>
                  </a:lnTo>
                  <a:lnTo>
                    <a:pt x="500" y="128"/>
                  </a:lnTo>
                  <a:lnTo>
                    <a:pt x="498" y="140"/>
                  </a:lnTo>
                  <a:lnTo>
                    <a:pt x="500" y="144"/>
                  </a:lnTo>
                  <a:lnTo>
                    <a:pt x="502" y="146"/>
                  </a:lnTo>
                  <a:lnTo>
                    <a:pt x="510" y="146"/>
                  </a:lnTo>
                  <a:lnTo>
                    <a:pt x="520" y="146"/>
                  </a:lnTo>
                  <a:lnTo>
                    <a:pt x="518" y="150"/>
                  </a:lnTo>
                  <a:lnTo>
                    <a:pt x="518" y="154"/>
                  </a:lnTo>
                  <a:lnTo>
                    <a:pt x="516" y="154"/>
                  </a:lnTo>
                  <a:lnTo>
                    <a:pt x="514" y="156"/>
                  </a:lnTo>
                  <a:lnTo>
                    <a:pt x="514" y="158"/>
                  </a:lnTo>
                  <a:lnTo>
                    <a:pt x="506" y="158"/>
                  </a:lnTo>
                  <a:lnTo>
                    <a:pt x="494" y="156"/>
                  </a:lnTo>
                  <a:lnTo>
                    <a:pt x="494" y="152"/>
                  </a:lnTo>
                  <a:lnTo>
                    <a:pt x="492" y="148"/>
                  </a:lnTo>
                  <a:lnTo>
                    <a:pt x="490" y="148"/>
                  </a:lnTo>
                  <a:lnTo>
                    <a:pt x="486" y="148"/>
                  </a:lnTo>
                  <a:lnTo>
                    <a:pt x="482" y="142"/>
                  </a:lnTo>
                  <a:lnTo>
                    <a:pt x="474" y="142"/>
                  </a:lnTo>
                  <a:lnTo>
                    <a:pt x="468" y="142"/>
                  </a:lnTo>
                  <a:lnTo>
                    <a:pt x="456" y="144"/>
                  </a:lnTo>
                  <a:lnTo>
                    <a:pt x="458" y="152"/>
                  </a:lnTo>
                  <a:lnTo>
                    <a:pt x="462" y="154"/>
                  </a:lnTo>
                  <a:lnTo>
                    <a:pt x="464" y="154"/>
                  </a:lnTo>
                  <a:lnTo>
                    <a:pt x="464" y="152"/>
                  </a:lnTo>
                  <a:lnTo>
                    <a:pt x="466" y="158"/>
                  </a:lnTo>
                  <a:lnTo>
                    <a:pt x="448" y="164"/>
                  </a:lnTo>
                  <a:lnTo>
                    <a:pt x="440" y="168"/>
                  </a:lnTo>
                  <a:lnTo>
                    <a:pt x="438" y="170"/>
                  </a:lnTo>
                  <a:lnTo>
                    <a:pt x="438" y="176"/>
                  </a:lnTo>
                  <a:lnTo>
                    <a:pt x="440" y="182"/>
                  </a:lnTo>
                  <a:lnTo>
                    <a:pt x="442" y="182"/>
                  </a:lnTo>
                  <a:lnTo>
                    <a:pt x="444" y="180"/>
                  </a:lnTo>
                  <a:lnTo>
                    <a:pt x="448" y="180"/>
                  </a:lnTo>
                  <a:lnTo>
                    <a:pt x="450" y="182"/>
                  </a:lnTo>
                  <a:lnTo>
                    <a:pt x="454" y="184"/>
                  </a:lnTo>
                  <a:lnTo>
                    <a:pt x="460" y="182"/>
                  </a:lnTo>
                  <a:lnTo>
                    <a:pt x="458" y="180"/>
                  </a:lnTo>
                  <a:lnTo>
                    <a:pt x="464" y="178"/>
                  </a:lnTo>
                  <a:lnTo>
                    <a:pt x="466" y="180"/>
                  </a:lnTo>
                  <a:lnTo>
                    <a:pt x="470" y="182"/>
                  </a:lnTo>
                  <a:lnTo>
                    <a:pt x="470" y="178"/>
                  </a:lnTo>
                  <a:lnTo>
                    <a:pt x="472" y="178"/>
                  </a:lnTo>
                  <a:lnTo>
                    <a:pt x="472" y="182"/>
                  </a:lnTo>
                  <a:lnTo>
                    <a:pt x="492" y="186"/>
                  </a:lnTo>
                  <a:lnTo>
                    <a:pt x="496" y="184"/>
                  </a:lnTo>
                  <a:lnTo>
                    <a:pt x="498" y="182"/>
                  </a:lnTo>
                  <a:lnTo>
                    <a:pt x="494" y="174"/>
                  </a:lnTo>
                  <a:lnTo>
                    <a:pt x="498" y="174"/>
                  </a:lnTo>
                  <a:lnTo>
                    <a:pt x="502" y="176"/>
                  </a:lnTo>
                  <a:lnTo>
                    <a:pt x="506" y="172"/>
                  </a:lnTo>
                  <a:lnTo>
                    <a:pt x="508" y="168"/>
                  </a:lnTo>
                  <a:lnTo>
                    <a:pt x="508" y="180"/>
                  </a:lnTo>
                  <a:lnTo>
                    <a:pt x="532" y="178"/>
                  </a:lnTo>
                  <a:lnTo>
                    <a:pt x="532" y="172"/>
                  </a:lnTo>
                  <a:lnTo>
                    <a:pt x="534" y="170"/>
                  </a:lnTo>
                  <a:lnTo>
                    <a:pt x="536" y="170"/>
                  </a:lnTo>
                  <a:lnTo>
                    <a:pt x="538" y="178"/>
                  </a:lnTo>
                  <a:lnTo>
                    <a:pt x="540" y="176"/>
                  </a:lnTo>
                  <a:lnTo>
                    <a:pt x="540" y="174"/>
                  </a:lnTo>
                  <a:lnTo>
                    <a:pt x="544" y="174"/>
                  </a:lnTo>
                  <a:lnTo>
                    <a:pt x="548" y="176"/>
                  </a:lnTo>
                  <a:lnTo>
                    <a:pt x="548" y="188"/>
                  </a:lnTo>
                  <a:lnTo>
                    <a:pt x="566" y="176"/>
                  </a:lnTo>
                  <a:lnTo>
                    <a:pt x="570" y="178"/>
                  </a:lnTo>
                  <a:lnTo>
                    <a:pt x="572" y="180"/>
                  </a:lnTo>
                  <a:lnTo>
                    <a:pt x="574" y="180"/>
                  </a:lnTo>
                  <a:lnTo>
                    <a:pt x="578" y="174"/>
                  </a:lnTo>
                  <a:lnTo>
                    <a:pt x="584" y="170"/>
                  </a:lnTo>
                  <a:lnTo>
                    <a:pt x="586" y="170"/>
                  </a:lnTo>
                  <a:lnTo>
                    <a:pt x="586" y="168"/>
                  </a:lnTo>
                  <a:lnTo>
                    <a:pt x="584" y="166"/>
                  </a:lnTo>
                  <a:lnTo>
                    <a:pt x="576" y="166"/>
                  </a:lnTo>
                  <a:lnTo>
                    <a:pt x="572" y="162"/>
                  </a:lnTo>
                  <a:lnTo>
                    <a:pt x="570" y="158"/>
                  </a:lnTo>
                  <a:lnTo>
                    <a:pt x="556" y="154"/>
                  </a:lnTo>
                  <a:lnTo>
                    <a:pt x="586" y="152"/>
                  </a:lnTo>
                  <a:lnTo>
                    <a:pt x="584" y="140"/>
                  </a:lnTo>
                  <a:lnTo>
                    <a:pt x="596" y="142"/>
                  </a:lnTo>
                  <a:lnTo>
                    <a:pt x="604" y="142"/>
                  </a:lnTo>
                  <a:lnTo>
                    <a:pt x="610" y="140"/>
                  </a:lnTo>
                  <a:lnTo>
                    <a:pt x="612" y="136"/>
                  </a:lnTo>
                  <a:lnTo>
                    <a:pt x="610" y="136"/>
                  </a:lnTo>
                  <a:lnTo>
                    <a:pt x="608" y="136"/>
                  </a:lnTo>
                  <a:lnTo>
                    <a:pt x="608" y="134"/>
                  </a:lnTo>
                  <a:lnTo>
                    <a:pt x="614" y="134"/>
                  </a:lnTo>
                  <a:lnTo>
                    <a:pt x="620" y="134"/>
                  </a:lnTo>
                  <a:lnTo>
                    <a:pt x="618" y="132"/>
                  </a:lnTo>
                  <a:lnTo>
                    <a:pt x="616" y="130"/>
                  </a:lnTo>
                  <a:lnTo>
                    <a:pt x="614" y="128"/>
                  </a:lnTo>
                  <a:lnTo>
                    <a:pt x="620" y="128"/>
                  </a:lnTo>
                  <a:lnTo>
                    <a:pt x="628" y="128"/>
                  </a:lnTo>
                  <a:lnTo>
                    <a:pt x="628" y="126"/>
                  </a:lnTo>
                  <a:lnTo>
                    <a:pt x="632" y="124"/>
                  </a:lnTo>
                  <a:lnTo>
                    <a:pt x="630" y="122"/>
                  </a:lnTo>
                  <a:lnTo>
                    <a:pt x="630" y="118"/>
                  </a:lnTo>
                  <a:lnTo>
                    <a:pt x="626" y="118"/>
                  </a:lnTo>
                  <a:lnTo>
                    <a:pt x="624" y="118"/>
                  </a:lnTo>
                  <a:lnTo>
                    <a:pt x="622" y="120"/>
                  </a:lnTo>
                  <a:lnTo>
                    <a:pt x="620" y="120"/>
                  </a:lnTo>
                  <a:lnTo>
                    <a:pt x="620" y="116"/>
                  </a:lnTo>
                  <a:lnTo>
                    <a:pt x="612" y="114"/>
                  </a:lnTo>
                  <a:lnTo>
                    <a:pt x="606" y="114"/>
                  </a:lnTo>
                  <a:lnTo>
                    <a:pt x="598" y="116"/>
                  </a:lnTo>
                  <a:lnTo>
                    <a:pt x="588" y="122"/>
                  </a:lnTo>
                  <a:lnTo>
                    <a:pt x="588" y="118"/>
                  </a:lnTo>
                  <a:lnTo>
                    <a:pt x="592" y="118"/>
                  </a:lnTo>
                  <a:lnTo>
                    <a:pt x="592" y="114"/>
                  </a:lnTo>
                  <a:lnTo>
                    <a:pt x="586" y="110"/>
                  </a:lnTo>
                  <a:lnTo>
                    <a:pt x="604" y="112"/>
                  </a:lnTo>
                  <a:lnTo>
                    <a:pt x="612" y="112"/>
                  </a:lnTo>
                  <a:lnTo>
                    <a:pt x="614" y="110"/>
                  </a:lnTo>
                  <a:lnTo>
                    <a:pt x="610" y="108"/>
                  </a:lnTo>
                  <a:lnTo>
                    <a:pt x="602" y="106"/>
                  </a:lnTo>
                  <a:lnTo>
                    <a:pt x="608" y="106"/>
                  </a:lnTo>
                  <a:lnTo>
                    <a:pt x="620" y="106"/>
                  </a:lnTo>
                  <a:lnTo>
                    <a:pt x="618" y="102"/>
                  </a:lnTo>
                  <a:lnTo>
                    <a:pt x="608" y="100"/>
                  </a:lnTo>
                  <a:lnTo>
                    <a:pt x="596" y="100"/>
                  </a:lnTo>
                  <a:lnTo>
                    <a:pt x="596" y="96"/>
                  </a:lnTo>
                  <a:lnTo>
                    <a:pt x="600" y="96"/>
                  </a:lnTo>
                  <a:lnTo>
                    <a:pt x="602" y="98"/>
                  </a:lnTo>
                  <a:lnTo>
                    <a:pt x="604" y="98"/>
                  </a:lnTo>
                  <a:lnTo>
                    <a:pt x="606" y="98"/>
                  </a:lnTo>
                  <a:lnTo>
                    <a:pt x="608" y="96"/>
                  </a:lnTo>
                  <a:lnTo>
                    <a:pt x="608" y="94"/>
                  </a:lnTo>
                  <a:lnTo>
                    <a:pt x="610" y="94"/>
                  </a:lnTo>
                  <a:lnTo>
                    <a:pt x="614" y="98"/>
                  </a:lnTo>
                  <a:lnTo>
                    <a:pt x="620" y="102"/>
                  </a:lnTo>
                  <a:lnTo>
                    <a:pt x="622" y="102"/>
                  </a:lnTo>
                  <a:lnTo>
                    <a:pt x="622" y="98"/>
                  </a:lnTo>
                  <a:lnTo>
                    <a:pt x="640" y="98"/>
                  </a:lnTo>
                  <a:lnTo>
                    <a:pt x="646" y="100"/>
                  </a:lnTo>
                  <a:lnTo>
                    <a:pt x="652" y="100"/>
                  </a:lnTo>
                  <a:lnTo>
                    <a:pt x="656" y="98"/>
                  </a:lnTo>
                  <a:lnTo>
                    <a:pt x="656" y="96"/>
                  </a:lnTo>
                  <a:lnTo>
                    <a:pt x="654" y="92"/>
                  </a:lnTo>
                  <a:lnTo>
                    <a:pt x="668" y="88"/>
                  </a:lnTo>
                  <a:lnTo>
                    <a:pt x="670" y="88"/>
                  </a:lnTo>
                  <a:lnTo>
                    <a:pt x="672" y="86"/>
                  </a:lnTo>
                  <a:lnTo>
                    <a:pt x="664" y="84"/>
                  </a:lnTo>
                  <a:lnTo>
                    <a:pt x="666" y="82"/>
                  </a:lnTo>
                  <a:lnTo>
                    <a:pt x="668" y="82"/>
                  </a:lnTo>
                  <a:lnTo>
                    <a:pt x="666" y="82"/>
                  </a:lnTo>
                  <a:lnTo>
                    <a:pt x="674" y="82"/>
                  </a:lnTo>
                  <a:lnTo>
                    <a:pt x="678" y="82"/>
                  </a:lnTo>
                  <a:lnTo>
                    <a:pt x="686" y="78"/>
                  </a:lnTo>
                  <a:lnTo>
                    <a:pt x="686" y="76"/>
                  </a:lnTo>
                  <a:lnTo>
                    <a:pt x="686" y="72"/>
                  </a:lnTo>
                  <a:lnTo>
                    <a:pt x="692" y="78"/>
                  </a:lnTo>
                  <a:lnTo>
                    <a:pt x="704" y="70"/>
                  </a:lnTo>
                  <a:lnTo>
                    <a:pt x="714" y="62"/>
                  </a:lnTo>
                  <a:lnTo>
                    <a:pt x="724" y="60"/>
                  </a:lnTo>
                  <a:lnTo>
                    <a:pt x="734" y="60"/>
                  </a:lnTo>
                  <a:lnTo>
                    <a:pt x="744" y="58"/>
                  </a:lnTo>
                  <a:lnTo>
                    <a:pt x="752" y="56"/>
                  </a:lnTo>
                  <a:lnTo>
                    <a:pt x="756" y="54"/>
                  </a:lnTo>
                  <a:lnTo>
                    <a:pt x="756" y="50"/>
                  </a:lnTo>
                  <a:lnTo>
                    <a:pt x="756" y="46"/>
                  </a:lnTo>
                  <a:lnTo>
                    <a:pt x="752" y="44"/>
                  </a:lnTo>
                  <a:lnTo>
                    <a:pt x="762" y="40"/>
                  </a:lnTo>
                  <a:lnTo>
                    <a:pt x="774" y="38"/>
                  </a:lnTo>
                  <a:lnTo>
                    <a:pt x="780" y="36"/>
                  </a:lnTo>
                  <a:lnTo>
                    <a:pt x="780" y="32"/>
                  </a:lnTo>
                  <a:lnTo>
                    <a:pt x="784" y="30"/>
                  </a:lnTo>
                  <a:lnTo>
                    <a:pt x="790" y="30"/>
                  </a:lnTo>
                  <a:lnTo>
                    <a:pt x="790" y="28"/>
                  </a:lnTo>
                  <a:lnTo>
                    <a:pt x="792" y="28"/>
                  </a:lnTo>
                  <a:lnTo>
                    <a:pt x="794" y="26"/>
                  </a:lnTo>
                  <a:lnTo>
                    <a:pt x="792" y="24"/>
                  </a:lnTo>
                  <a:lnTo>
                    <a:pt x="792" y="22"/>
                  </a:lnTo>
                  <a:lnTo>
                    <a:pt x="780" y="22"/>
                  </a:lnTo>
                  <a:lnTo>
                    <a:pt x="778" y="20"/>
                  </a:lnTo>
                  <a:lnTo>
                    <a:pt x="776" y="18"/>
                  </a:lnTo>
                  <a:lnTo>
                    <a:pt x="774" y="20"/>
                  </a:lnTo>
                  <a:lnTo>
                    <a:pt x="770" y="20"/>
                  </a:lnTo>
                  <a:lnTo>
                    <a:pt x="768" y="14"/>
                  </a:lnTo>
                  <a:lnTo>
                    <a:pt x="762" y="10"/>
                  </a:lnTo>
                  <a:lnTo>
                    <a:pt x="754" y="10"/>
                  </a:lnTo>
                  <a:lnTo>
                    <a:pt x="736" y="8"/>
                  </a:lnTo>
                  <a:lnTo>
                    <a:pt x="732" y="8"/>
                  </a:lnTo>
                  <a:lnTo>
                    <a:pt x="730" y="6"/>
                  </a:lnTo>
                  <a:lnTo>
                    <a:pt x="728" y="6"/>
                  </a:lnTo>
                  <a:lnTo>
                    <a:pt x="726" y="12"/>
                  </a:lnTo>
                  <a:lnTo>
                    <a:pt x="708" y="22"/>
                  </a:lnTo>
                  <a:lnTo>
                    <a:pt x="706" y="22"/>
                  </a:lnTo>
                  <a:lnTo>
                    <a:pt x="706" y="20"/>
                  </a:lnTo>
                  <a:lnTo>
                    <a:pt x="704" y="20"/>
                  </a:lnTo>
                  <a:lnTo>
                    <a:pt x="718" y="12"/>
                  </a:lnTo>
                  <a:lnTo>
                    <a:pt x="718" y="8"/>
                  </a:lnTo>
                  <a:lnTo>
                    <a:pt x="718" y="6"/>
                  </a:lnTo>
                  <a:lnTo>
                    <a:pt x="716" y="4"/>
                  </a:lnTo>
                  <a:lnTo>
                    <a:pt x="710" y="4"/>
                  </a:lnTo>
                  <a:lnTo>
                    <a:pt x="706" y="4"/>
                  </a:lnTo>
                  <a:lnTo>
                    <a:pt x="694" y="6"/>
                  </a:lnTo>
                  <a:lnTo>
                    <a:pt x="688" y="4"/>
                  </a:lnTo>
                  <a:lnTo>
                    <a:pt x="682" y="2"/>
                  </a:lnTo>
                  <a:lnTo>
                    <a:pt x="676" y="0"/>
                  </a:lnTo>
                  <a:lnTo>
                    <a:pt x="670" y="0"/>
                  </a:lnTo>
                  <a:lnTo>
                    <a:pt x="666" y="4"/>
                  </a:lnTo>
                  <a:lnTo>
                    <a:pt x="662" y="6"/>
                  </a:lnTo>
                  <a:lnTo>
                    <a:pt x="664" y="10"/>
                  </a:lnTo>
                  <a:lnTo>
                    <a:pt x="660" y="10"/>
                  </a:lnTo>
                  <a:lnTo>
                    <a:pt x="658" y="8"/>
                  </a:lnTo>
                  <a:lnTo>
                    <a:pt x="654" y="8"/>
                  </a:lnTo>
                  <a:lnTo>
                    <a:pt x="648" y="12"/>
                  </a:lnTo>
                  <a:lnTo>
                    <a:pt x="642" y="16"/>
                  </a:lnTo>
                  <a:lnTo>
                    <a:pt x="640" y="16"/>
                  </a:lnTo>
                  <a:lnTo>
                    <a:pt x="638" y="14"/>
                  </a:lnTo>
                  <a:lnTo>
                    <a:pt x="636" y="12"/>
                  </a:lnTo>
                  <a:lnTo>
                    <a:pt x="636" y="10"/>
                  </a:lnTo>
                  <a:lnTo>
                    <a:pt x="602" y="10"/>
                  </a:lnTo>
                  <a:lnTo>
                    <a:pt x="602" y="12"/>
                  </a:lnTo>
                  <a:lnTo>
                    <a:pt x="600" y="12"/>
                  </a:lnTo>
                  <a:lnTo>
                    <a:pt x="598" y="12"/>
                  </a:lnTo>
                  <a:lnTo>
                    <a:pt x="598" y="10"/>
                  </a:lnTo>
                  <a:lnTo>
                    <a:pt x="596" y="10"/>
                  </a:lnTo>
                  <a:lnTo>
                    <a:pt x="592" y="12"/>
                  </a:lnTo>
                  <a:lnTo>
                    <a:pt x="590" y="14"/>
                  </a:lnTo>
                  <a:lnTo>
                    <a:pt x="590" y="16"/>
                  </a:lnTo>
                  <a:lnTo>
                    <a:pt x="592" y="16"/>
                  </a:lnTo>
                  <a:lnTo>
                    <a:pt x="592" y="20"/>
                  </a:lnTo>
                  <a:lnTo>
                    <a:pt x="600" y="20"/>
                  </a:lnTo>
                  <a:lnTo>
                    <a:pt x="602" y="24"/>
                  </a:lnTo>
                  <a:lnTo>
                    <a:pt x="596" y="22"/>
                  </a:lnTo>
                  <a:lnTo>
                    <a:pt x="590" y="22"/>
                  </a:lnTo>
                  <a:lnTo>
                    <a:pt x="590" y="18"/>
                  </a:lnTo>
                  <a:lnTo>
                    <a:pt x="584" y="18"/>
                  </a:lnTo>
                  <a:lnTo>
                    <a:pt x="574" y="20"/>
                  </a:lnTo>
                  <a:lnTo>
                    <a:pt x="574" y="16"/>
                  </a:lnTo>
                  <a:lnTo>
                    <a:pt x="572" y="16"/>
                  </a:lnTo>
                  <a:lnTo>
                    <a:pt x="568" y="26"/>
                  </a:lnTo>
                  <a:lnTo>
                    <a:pt x="560" y="26"/>
                  </a:lnTo>
                  <a:lnTo>
                    <a:pt x="562" y="24"/>
                  </a:lnTo>
                  <a:lnTo>
                    <a:pt x="560" y="24"/>
                  </a:lnTo>
                  <a:lnTo>
                    <a:pt x="554" y="22"/>
                  </a:lnTo>
                  <a:lnTo>
                    <a:pt x="554" y="28"/>
                  </a:lnTo>
                  <a:lnTo>
                    <a:pt x="534" y="22"/>
                  </a:lnTo>
                  <a:lnTo>
                    <a:pt x="536" y="36"/>
                  </a:lnTo>
                  <a:lnTo>
                    <a:pt x="532" y="34"/>
                  </a:lnTo>
                  <a:lnTo>
                    <a:pt x="530" y="34"/>
                  </a:lnTo>
                  <a:lnTo>
                    <a:pt x="530" y="38"/>
                  </a:lnTo>
                  <a:lnTo>
                    <a:pt x="524" y="32"/>
                  </a:lnTo>
                  <a:lnTo>
                    <a:pt x="520" y="28"/>
                  </a:lnTo>
                  <a:lnTo>
                    <a:pt x="516" y="26"/>
                  </a:lnTo>
                  <a:lnTo>
                    <a:pt x="512" y="26"/>
                  </a:lnTo>
                  <a:lnTo>
                    <a:pt x="504" y="26"/>
                  </a:lnTo>
                  <a:lnTo>
                    <a:pt x="498" y="22"/>
                  </a:lnTo>
                  <a:lnTo>
                    <a:pt x="492" y="18"/>
                  </a:lnTo>
                  <a:lnTo>
                    <a:pt x="484" y="18"/>
                  </a:lnTo>
                  <a:lnTo>
                    <a:pt x="484" y="22"/>
                  </a:lnTo>
                  <a:lnTo>
                    <a:pt x="486" y="22"/>
                  </a:lnTo>
                  <a:lnTo>
                    <a:pt x="486" y="24"/>
                  </a:lnTo>
                  <a:lnTo>
                    <a:pt x="488" y="28"/>
                  </a:lnTo>
                  <a:lnTo>
                    <a:pt x="466" y="28"/>
                  </a:lnTo>
                  <a:lnTo>
                    <a:pt x="468" y="30"/>
                  </a:lnTo>
                  <a:lnTo>
                    <a:pt x="468" y="36"/>
                  </a:lnTo>
                  <a:lnTo>
                    <a:pt x="470" y="36"/>
                  </a:lnTo>
                  <a:lnTo>
                    <a:pt x="472" y="34"/>
                  </a:lnTo>
                  <a:lnTo>
                    <a:pt x="474" y="34"/>
                  </a:lnTo>
                  <a:lnTo>
                    <a:pt x="478" y="38"/>
                  </a:lnTo>
                  <a:lnTo>
                    <a:pt x="488" y="36"/>
                  </a:lnTo>
                  <a:lnTo>
                    <a:pt x="500" y="36"/>
                  </a:lnTo>
                  <a:lnTo>
                    <a:pt x="494" y="46"/>
                  </a:lnTo>
                  <a:lnTo>
                    <a:pt x="492" y="38"/>
                  </a:lnTo>
                  <a:lnTo>
                    <a:pt x="488" y="42"/>
                  </a:lnTo>
                  <a:lnTo>
                    <a:pt x="484" y="42"/>
                  </a:lnTo>
                  <a:lnTo>
                    <a:pt x="478" y="40"/>
                  </a:lnTo>
                  <a:lnTo>
                    <a:pt x="472" y="38"/>
                  </a:lnTo>
                  <a:lnTo>
                    <a:pt x="470" y="38"/>
                  </a:lnTo>
                  <a:lnTo>
                    <a:pt x="470" y="40"/>
                  </a:lnTo>
                  <a:lnTo>
                    <a:pt x="472" y="42"/>
                  </a:lnTo>
                  <a:lnTo>
                    <a:pt x="470" y="44"/>
                  </a:lnTo>
                  <a:lnTo>
                    <a:pt x="462" y="36"/>
                  </a:lnTo>
                  <a:lnTo>
                    <a:pt x="456" y="34"/>
                  </a:lnTo>
                  <a:lnTo>
                    <a:pt x="448" y="36"/>
                  </a:lnTo>
                  <a:lnTo>
                    <a:pt x="444" y="42"/>
                  </a:lnTo>
                  <a:lnTo>
                    <a:pt x="442" y="44"/>
                  </a:lnTo>
                  <a:lnTo>
                    <a:pt x="440" y="46"/>
                  </a:lnTo>
                  <a:lnTo>
                    <a:pt x="432" y="44"/>
                  </a:lnTo>
                  <a:lnTo>
                    <a:pt x="426" y="42"/>
                  </a:lnTo>
                  <a:lnTo>
                    <a:pt x="418" y="42"/>
                  </a:lnTo>
                  <a:lnTo>
                    <a:pt x="412" y="44"/>
                  </a:lnTo>
                  <a:lnTo>
                    <a:pt x="412" y="48"/>
                  </a:lnTo>
                  <a:lnTo>
                    <a:pt x="430" y="46"/>
                  </a:lnTo>
                  <a:lnTo>
                    <a:pt x="418" y="52"/>
                  </a:lnTo>
                  <a:lnTo>
                    <a:pt x="420" y="52"/>
                  </a:lnTo>
                  <a:lnTo>
                    <a:pt x="422" y="52"/>
                  </a:lnTo>
                  <a:lnTo>
                    <a:pt x="446" y="50"/>
                  </a:lnTo>
                  <a:lnTo>
                    <a:pt x="422" y="56"/>
                  </a:lnTo>
                  <a:lnTo>
                    <a:pt x="420" y="62"/>
                  </a:lnTo>
                  <a:lnTo>
                    <a:pt x="436" y="58"/>
                  </a:lnTo>
                  <a:lnTo>
                    <a:pt x="454" y="54"/>
                  </a:lnTo>
                  <a:lnTo>
                    <a:pt x="450" y="58"/>
                  </a:lnTo>
                  <a:lnTo>
                    <a:pt x="442" y="58"/>
                  </a:lnTo>
                  <a:lnTo>
                    <a:pt x="434" y="60"/>
                  </a:lnTo>
                  <a:lnTo>
                    <a:pt x="428" y="64"/>
                  </a:lnTo>
                  <a:lnTo>
                    <a:pt x="426" y="68"/>
                  </a:lnTo>
                  <a:lnTo>
                    <a:pt x="444" y="66"/>
                  </a:lnTo>
                  <a:lnTo>
                    <a:pt x="464" y="66"/>
                  </a:lnTo>
                  <a:lnTo>
                    <a:pt x="466" y="68"/>
                  </a:lnTo>
                  <a:lnTo>
                    <a:pt x="468" y="70"/>
                  </a:lnTo>
                  <a:lnTo>
                    <a:pt x="472" y="70"/>
                  </a:lnTo>
                  <a:lnTo>
                    <a:pt x="476" y="66"/>
                  </a:lnTo>
                  <a:lnTo>
                    <a:pt x="478" y="64"/>
                  </a:lnTo>
                  <a:lnTo>
                    <a:pt x="480" y="64"/>
                  </a:lnTo>
                  <a:lnTo>
                    <a:pt x="480" y="72"/>
                  </a:lnTo>
                  <a:lnTo>
                    <a:pt x="496" y="74"/>
                  </a:lnTo>
                  <a:lnTo>
                    <a:pt x="498" y="74"/>
                  </a:lnTo>
                  <a:lnTo>
                    <a:pt x="500" y="68"/>
                  </a:lnTo>
                  <a:lnTo>
                    <a:pt x="504" y="68"/>
                  </a:lnTo>
                  <a:lnTo>
                    <a:pt x="504" y="64"/>
                  </a:lnTo>
                  <a:lnTo>
                    <a:pt x="504" y="62"/>
                  </a:lnTo>
                  <a:lnTo>
                    <a:pt x="506" y="64"/>
                  </a:lnTo>
                  <a:lnTo>
                    <a:pt x="508" y="66"/>
                  </a:lnTo>
                  <a:lnTo>
                    <a:pt x="508" y="68"/>
                  </a:lnTo>
                  <a:lnTo>
                    <a:pt x="514" y="68"/>
                  </a:lnTo>
                  <a:lnTo>
                    <a:pt x="520" y="68"/>
                  </a:lnTo>
                  <a:lnTo>
                    <a:pt x="532" y="64"/>
                  </a:lnTo>
                  <a:lnTo>
                    <a:pt x="550" y="62"/>
                  </a:lnTo>
                  <a:lnTo>
                    <a:pt x="568" y="62"/>
                  </a:lnTo>
                  <a:lnTo>
                    <a:pt x="582" y="58"/>
                  </a:lnTo>
                  <a:lnTo>
                    <a:pt x="598" y="54"/>
                  </a:lnTo>
                  <a:lnTo>
                    <a:pt x="596" y="56"/>
                  </a:lnTo>
                  <a:lnTo>
                    <a:pt x="592" y="58"/>
                  </a:lnTo>
                  <a:lnTo>
                    <a:pt x="590" y="60"/>
                  </a:lnTo>
                  <a:lnTo>
                    <a:pt x="598" y="60"/>
                  </a:lnTo>
                  <a:lnTo>
                    <a:pt x="604" y="60"/>
                  </a:lnTo>
                  <a:lnTo>
                    <a:pt x="590" y="62"/>
                  </a:lnTo>
                  <a:lnTo>
                    <a:pt x="574" y="66"/>
                  </a:lnTo>
                  <a:lnTo>
                    <a:pt x="572" y="70"/>
                  </a:lnTo>
                  <a:lnTo>
                    <a:pt x="586" y="70"/>
                  </a:lnTo>
                  <a:lnTo>
                    <a:pt x="592" y="68"/>
                  </a:lnTo>
                  <a:lnTo>
                    <a:pt x="590" y="70"/>
                  </a:lnTo>
                  <a:lnTo>
                    <a:pt x="586" y="74"/>
                  </a:lnTo>
                  <a:lnTo>
                    <a:pt x="578" y="74"/>
                  </a:lnTo>
                  <a:lnTo>
                    <a:pt x="570" y="74"/>
                  </a:lnTo>
                  <a:lnTo>
                    <a:pt x="558" y="74"/>
                  </a:lnTo>
                  <a:close/>
                  <a:moveTo>
                    <a:pt x="778" y="422"/>
                  </a:moveTo>
                  <a:lnTo>
                    <a:pt x="778" y="422"/>
                  </a:lnTo>
                  <a:lnTo>
                    <a:pt x="782" y="422"/>
                  </a:lnTo>
                  <a:lnTo>
                    <a:pt x="782" y="420"/>
                  </a:lnTo>
                  <a:lnTo>
                    <a:pt x="780" y="418"/>
                  </a:lnTo>
                  <a:lnTo>
                    <a:pt x="784" y="418"/>
                  </a:lnTo>
                  <a:lnTo>
                    <a:pt x="790" y="422"/>
                  </a:lnTo>
                  <a:lnTo>
                    <a:pt x="794" y="408"/>
                  </a:lnTo>
                  <a:lnTo>
                    <a:pt x="786" y="402"/>
                  </a:lnTo>
                  <a:lnTo>
                    <a:pt x="790" y="402"/>
                  </a:lnTo>
                  <a:lnTo>
                    <a:pt x="788" y="400"/>
                  </a:lnTo>
                  <a:lnTo>
                    <a:pt x="784" y="400"/>
                  </a:lnTo>
                  <a:lnTo>
                    <a:pt x="784" y="398"/>
                  </a:lnTo>
                  <a:lnTo>
                    <a:pt x="784" y="400"/>
                  </a:lnTo>
                  <a:lnTo>
                    <a:pt x="782" y="402"/>
                  </a:lnTo>
                  <a:lnTo>
                    <a:pt x="782" y="404"/>
                  </a:lnTo>
                  <a:lnTo>
                    <a:pt x="778" y="404"/>
                  </a:lnTo>
                  <a:lnTo>
                    <a:pt x="776" y="404"/>
                  </a:lnTo>
                  <a:lnTo>
                    <a:pt x="774" y="404"/>
                  </a:lnTo>
                  <a:lnTo>
                    <a:pt x="774" y="406"/>
                  </a:lnTo>
                  <a:lnTo>
                    <a:pt x="772" y="408"/>
                  </a:lnTo>
                  <a:lnTo>
                    <a:pt x="770" y="410"/>
                  </a:lnTo>
                  <a:lnTo>
                    <a:pt x="774" y="400"/>
                  </a:lnTo>
                  <a:lnTo>
                    <a:pt x="768" y="400"/>
                  </a:lnTo>
                  <a:lnTo>
                    <a:pt x="768" y="406"/>
                  </a:lnTo>
                  <a:lnTo>
                    <a:pt x="766" y="406"/>
                  </a:lnTo>
                  <a:lnTo>
                    <a:pt x="764" y="404"/>
                  </a:lnTo>
                  <a:lnTo>
                    <a:pt x="764" y="402"/>
                  </a:lnTo>
                  <a:lnTo>
                    <a:pt x="758" y="402"/>
                  </a:lnTo>
                  <a:lnTo>
                    <a:pt x="752" y="402"/>
                  </a:lnTo>
                  <a:lnTo>
                    <a:pt x="754" y="398"/>
                  </a:lnTo>
                  <a:lnTo>
                    <a:pt x="754" y="396"/>
                  </a:lnTo>
                  <a:lnTo>
                    <a:pt x="754" y="390"/>
                  </a:lnTo>
                  <a:lnTo>
                    <a:pt x="750" y="390"/>
                  </a:lnTo>
                  <a:lnTo>
                    <a:pt x="748" y="388"/>
                  </a:lnTo>
                  <a:lnTo>
                    <a:pt x="748" y="394"/>
                  </a:lnTo>
                  <a:lnTo>
                    <a:pt x="744" y="394"/>
                  </a:lnTo>
                  <a:lnTo>
                    <a:pt x="746" y="384"/>
                  </a:lnTo>
                  <a:lnTo>
                    <a:pt x="740" y="384"/>
                  </a:lnTo>
                  <a:lnTo>
                    <a:pt x="740" y="390"/>
                  </a:lnTo>
                  <a:lnTo>
                    <a:pt x="738" y="390"/>
                  </a:lnTo>
                  <a:lnTo>
                    <a:pt x="738" y="388"/>
                  </a:lnTo>
                  <a:lnTo>
                    <a:pt x="736" y="388"/>
                  </a:lnTo>
                  <a:lnTo>
                    <a:pt x="736" y="386"/>
                  </a:lnTo>
                  <a:lnTo>
                    <a:pt x="734" y="386"/>
                  </a:lnTo>
                  <a:lnTo>
                    <a:pt x="734" y="390"/>
                  </a:lnTo>
                  <a:lnTo>
                    <a:pt x="730" y="392"/>
                  </a:lnTo>
                  <a:lnTo>
                    <a:pt x="726" y="394"/>
                  </a:lnTo>
                  <a:lnTo>
                    <a:pt x="728" y="384"/>
                  </a:lnTo>
                  <a:lnTo>
                    <a:pt x="724" y="384"/>
                  </a:lnTo>
                  <a:lnTo>
                    <a:pt x="722" y="384"/>
                  </a:lnTo>
                  <a:lnTo>
                    <a:pt x="720" y="376"/>
                  </a:lnTo>
                  <a:lnTo>
                    <a:pt x="716" y="376"/>
                  </a:lnTo>
                  <a:lnTo>
                    <a:pt x="712" y="374"/>
                  </a:lnTo>
                  <a:lnTo>
                    <a:pt x="708" y="374"/>
                  </a:lnTo>
                  <a:lnTo>
                    <a:pt x="702" y="374"/>
                  </a:lnTo>
                  <a:lnTo>
                    <a:pt x="698" y="368"/>
                  </a:lnTo>
                  <a:lnTo>
                    <a:pt x="708" y="366"/>
                  </a:lnTo>
                  <a:lnTo>
                    <a:pt x="708" y="362"/>
                  </a:lnTo>
                  <a:lnTo>
                    <a:pt x="710" y="360"/>
                  </a:lnTo>
                  <a:lnTo>
                    <a:pt x="704" y="354"/>
                  </a:lnTo>
                  <a:lnTo>
                    <a:pt x="706" y="352"/>
                  </a:lnTo>
                  <a:lnTo>
                    <a:pt x="720" y="354"/>
                  </a:lnTo>
                  <a:lnTo>
                    <a:pt x="714" y="350"/>
                  </a:lnTo>
                  <a:lnTo>
                    <a:pt x="712" y="348"/>
                  </a:lnTo>
                  <a:lnTo>
                    <a:pt x="708" y="346"/>
                  </a:lnTo>
                  <a:lnTo>
                    <a:pt x="704" y="348"/>
                  </a:lnTo>
                  <a:lnTo>
                    <a:pt x="702" y="348"/>
                  </a:lnTo>
                  <a:lnTo>
                    <a:pt x="698" y="342"/>
                  </a:lnTo>
                  <a:lnTo>
                    <a:pt x="702" y="342"/>
                  </a:lnTo>
                  <a:lnTo>
                    <a:pt x="706" y="340"/>
                  </a:lnTo>
                  <a:lnTo>
                    <a:pt x="708" y="340"/>
                  </a:lnTo>
                  <a:lnTo>
                    <a:pt x="712" y="338"/>
                  </a:lnTo>
                  <a:lnTo>
                    <a:pt x="712" y="334"/>
                  </a:lnTo>
                  <a:lnTo>
                    <a:pt x="712" y="330"/>
                  </a:lnTo>
                  <a:lnTo>
                    <a:pt x="710" y="330"/>
                  </a:lnTo>
                  <a:lnTo>
                    <a:pt x="710" y="326"/>
                  </a:lnTo>
                  <a:lnTo>
                    <a:pt x="708" y="328"/>
                  </a:lnTo>
                  <a:lnTo>
                    <a:pt x="706" y="326"/>
                  </a:lnTo>
                  <a:lnTo>
                    <a:pt x="704" y="326"/>
                  </a:lnTo>
                  <a:lnTo>
                    <a:pt x="702" y="332"/>
                  </a:lnTo>
                  <a:lnTo>
                    <a:pt x="700" y="334"/>
                  </a:lnTo>
                  <a:lnTo>
                    <a:pt x="696" y="334"/>
                  </a:lnTo>
                  <a:lnTo>
                    <a:pt x="696" y="328"/>
                  </a:lnTo>
                  <a:lnTo>
                    <a:pt x="694" y="330"/>
                  </a:lnTo>
                  <a:lnTo>
                    <a:pt x="694" y="328"/>
                  </a:lnTo>
                  <a:lnTo>
                    <a:pt x="696" y="324"/>
                  </a:lnTo>
                  <a:lnTo>
                    <a:pt x="698" y="324"/>
                  </a:lnTo>
                  <a:lnTo>
                    <a:pt x="698" y="326"/>
                  </a:lnTo>
                  <a:lnTo>
                    <a:pt x="700" y="326"/>
                  </a:lnTo>
                  <a:lnTo>
                    <a:pt x="700" y="322"/>
                  </a:lnTo>
                  <a:lnTo>
                    <a:pt x="698" y="322"/>
                  </a:lnTo>
                  <a:lnTo>
                    <a:pt x="694" y="322"/>
                  </a:lnTo>
                  <a:lnTo>
                    <a:pt x="692" y="320"/>
                  </a:lnTo>
                  <a:lnTo>
                    <a:pt x="692" y="318"/>
                  </a:lnTo>
                  <a:lnTo>
                    <a:pt x="690" y="316"/>
                  </a:lnTo>
                  <a:lnTo>
                    <a:pt x="686" y="316"/>
                  </a:lnTo>
                  <a:lnTo>
                    <a:pt x="686" y="318"/>
                  </a:lnTo>
                  <a:lnTo>
                    <a:pt x="684" y="320"/>
                  </a:lnTo>
                  <a:lnTo>
                    <a:pt x="682" y="320"/>
                  </a:lnTo>
                  <a:lnTo>
                    <a:pt x="684" y="316"/>
                  </a:lnTo>
                  <a:lnTo>
                    <a:pt x="678" y="314"/>
                  </a:lnTo>
                  <a:lnTo>
                    <a:pt x="676" y="312"/>
                  </a:lnTo>
                  <a:lnTo>
                    <a:pt x="672" y="312"/>
                  </a:lnTo>
                  <a:lnTo>
                    <a:pt x="672" y="310"/>
                  </a:lnTo>
                  <a:lnTo>
                    <a:pt x="670" y="308"/>
                  </a:lnTo>
                  <a:lnTo>
                    <a:pt x="670" y="314"/>
                  </a:lnTo>
                  <a:lnTo>
                    <a:pt x="666" y="314"/>
                  </a:lnTo>
                  <a:lnTo>
                    <a:pt x="662" y="314"/>
                  </a:lnTo>
                  <a:lnTo>
                    <a:pt x="664" y="310"/>
                  </a:lnTo>
                  <a:lnTo>
                    <a:pt x="666" y="310"/>
                  </a:lnTo>
                  <a:lnTo>
                    <a:pt x="668" y="308"/>
                  </a:lnTo>
                  <a:lnTo>
                    <a:pt x="668" y="306"/>
                  </a:lnTo>
                  <a:lnTo>
                    <a:pt x="660" y="304"/>
                  </a:lnTo>
                  <a:lnTo>
                    <a:pt x="660" y="302"/>
                  </a:lnTo>
                  <a:lnTo>
                    <a:pt x="656" y="300"/>
                  </a:lnTo>
                  <a:lnTo>
                    <a:pt x="652" y="300"/>
                  </a:lnTo>
                  <a:lnTo>
                    <a:pt x="650" y="308"/>
                  </a:lnTo>
                  <a:lnTo>
                    <a:pt x="648" y="306"/>
                  </a:lnTo>
                  <a:lnTo>
                    <a:pt x="644" y="308"/>
                  </a:lnTo>
                  <a:lnTo>
                    <a:pt x="644" y="300"/>
                  </a:lnTo>
                  <a:lnTo>
                    <a:pt x="644" y="298"/>
                  </a:lnTo>
                  <a:lnTo>
                    <a:pt x="640" y="300"/>
                  </a:lnTo>
                  <a:lnTo>
                    <a:pt x="636" y="308"/>
                  </a:lnTo>
                  <a:lnTo>
                    <a:pt x="632" y="300"/>
                  </a:lnTo>
                  <a:lnTo>
                    <a:pt x="634" y="298"/>
                  </a:lnTo>
                  <a:lnTo>
                    <a:pt x="636" y="296"/>
                  </a:lnTo>
                  <a:lnTo>
                    <a:pt x="638" y="292"/>
                  </a:lnTo>
                  <a:lnTo>
                    <a:pt x="638" y="288"/>
                  </a:lnTo>
                  <a:lnTo>
                    <a:pt x="630" y="284"/>
                  </a:lnTo>
                  <a:lnTo>
                    <a:pt x="632" y="284"/>
                  </a:lnTo>
                  <a:lnTo>
                    <a:pt x="632" y="280"/>
                  </a:lnTo>
                  <a:lnTo>
                    <a:pt x="632" y="278"/>
                  </a:lnTo>
                  <a:lnTo>
                    <a:pt x="630" y="278"/>
                  </a:lnTo>
                  <a:lnTo>
                    <a:pt x="630" y="274"/>
                  </a:lnTo>
                  <a:lnTo>
                    <a:pt x="624" y="272"/>
                  </a:lnTo>
                  <a:lnTo>
                    <a:pt x="620" y="274"/>
                  </a:lnTo>
                  <a:lnTo>
                    <a:pt x="614" y="276"/>
                  </a:lnTo>
                  <a:lnTo>
                    <a:pt x="610" y="278"/>
                  </a:lnTo>
                  <a:lnTo>
                    <a:pt x="606" y="274"/>
                  </a:lnTo>
                  <a:lnTo>
                    <a:pt x="592" y="270"/>
                  </a:lnTo>
                  <a:lnTo>
                    <a:pt x="576" y="268"/>
                  </a:lnTo>
                  <a:lnTo>
                    <a:pt x="578" y="264"/>
                  </a:lnTo>
                  <a:lnTo>
                    <a:pt x="588" y="260"/>
                  </a:lnTo>
                  <a:lnTo>
                    <a:pt x="594" y="258"/>
                  </a:lnTo>
                  <a:lnTo>
                    <a:pt x="594" y="254"/>
                  </a:lnTo>
                  <a:lnTo>
                    <a:pt x="588" y="244"/>
                  </a:lnTo>
                  <a:lnTo>
                    <a:pt x="584" y="240"/>
                  </a:lnTo>
                  <a:lnTo>
                    <a:pt x="580" y="238"/>
                  </a:lnTo>
                  <a:lnTo>
                    <a:pt x="570" y="244"/>
                  </a:lnTo>
                  <a:lnTo>
                    <a:pt x="566" y="244"/>
                  </a:lnTo>
                  <a:lnTo>
                    <a:pt x="566" y="242"/>
                  </a:lnTo>
                  <a:lnTo>
                    <a:pt x="562" y="240"/>
                  </a:lnTo>
                  <a:lnTo>
                    <a:pt x="556" y="240"/>
                  </a:lnTo>
                  <a:lnTo>
                    <a:pt x="550" y="242"/>
                  </a:lnTo>
                  <a:lnTo>
                    <a:pt x="542" y="246"/>
                  </a:lnTo>
                  <a:lnTo>
                    <a:pt x="542" y="250"/>
                  </a:lnTo>
                  <a:lnTo>
                    <a:pt x="540" y="248"/>
                  </a:lnTo>
                  <a:lnTo>
                    <a:pt x="540" y="244"/>
                  </a:lnTo>
                  <a:lnTo>
                    <a:pt x="528" y="242"/>
                  </a:lnTo>
                  <a:lnTo>
                    <a:pt x="518" y="244"/>
                  </a:lnTo>
                  <a:lnTo>
                    <a:pt x="498" y="254"/>
                  </a:lnTo>
                  <a:lnTo>
                    <a:pt x="500" y="256"/>
                  </a:lnTo>
                  <a:lnTo>
                    <a:pt x="500" y="258"/>
                  </a:lnTo>
                  <a:lnTo>
                    <a:pt x="498" y="258"/>
                  </a:lnTo>
                  <a:lnTo>
                    <a:pt x="500" y="262"/>
                  </a:lnTo>
                  <a:lnTo>
                    <a:pt x="498" y="262"/>
                  </a:lnTo>
                  <a:lnTo>
                    <a:pt x="496" y="260"/>
                  </a:lnTo>
                  <a:lnTo>
                    <a:pt x="490" y="264"/>
                  </a:lnTo>
                  <a:lnTo>
                    <a:pt x="490" y="272"/>
                  </a:lnTo>
                  <a:lnTo>
                    <a:pt x="492" y="272"/>
                  </a:lnTo>
                  <a:lnTo>
                    <a:pt x="492" y="276"/>
                  </a:lnTo>
                  <a:lnTo>
                    <a:pt x="496" y="274"/>
                  </a:lnTo>
                  <a:lnTo>
                    <a:pt x="502" y="276"/>
                  </a:lnTo>
                  <a:lnTo>
                    <a:pt x="502" y="282"/>
                  </a:lnTo>
                  <a:lnTo>
                    <a:pt x="500" y="282"/>
                  </a:lnTo>
                  <a:lnTo>
                    <a:pt x="498" y="278"/>
                  </a:lnTo>
                  <a:lnTo>
                    <a:pt x="494" y="280"/>
                  </a:lnTo>
                  <a:lnTo>
                    <a:pt x="490" y="278"/>
                  </a:lnTo>
                  <a:lnTo>
                    <a:pt x="490" y="280"/>
                  </a:lnTo>
                  <a:lnTo>
                    <a:pt x="490" y="282"/>
                  </a:lnTo>
                  <a:lnTo>
                    <a:pt x="488" y="282"/>
                  </a:lnTo>
                  <a:lnTo>
                    <a:pt x="490" y="286"/>
                  </a:lnTo>
                  <a:lnTo>
                    <a:pt x="494" y="288"/>
                  </a:lnTo>
                  <a:lnTo>
                    <a:pt x="498" y="288"/>
                  </a:lnTo>
                  <a:lnTo>
                    <a:pt x="498" y="292"/>
                  </a:lnTo>
                  <a:lnTo>
                    <a:pt x="496" y="294"/>
                  </a:lnTo>
                  <a:lnTo>
                    <a:pt x="496" y="296"/>
                  </a:lnTo>
                  <a:lnTo>
                    <a:pt x="496" y="300"/>
                  </a:lnTo>
                  <a:lnTo>
                    <a:pt x="498" y="304"/>
                  </a:lnTo>
                  <a:lnTo>
                    <a:pt x="496" y="306"/>
                  </a:lnTo>
                  <a:lnTo>
                    <a:pt x="494" y="304"/>
                  </a:lnTo>
                  <a:lnTo>
                    <a:pt x="492" y="302"/>
                  </a:lnTo>
                  <a:lnTo>
                    <a:pt x="486" y="302"/>
                  </a:lnTo>
                  <a:lnTo>
                    <a:pt x="480" y="304"/>
                  </a:lnTo>
                  <a:lnTo>
                    <a:pt x="490" y="298"/>
                  </a:lnTo>
                  <a:lnTo>
                    <a:pt x="488" y="292"/>
                  </a:lnTo>
                  <a:lnTo>
                    <a:pt x="484" y="290"/>
                  </a:lnTo>
                  <a:lnTo>
                    <a:pt x="480" y="288"/>
                  </a:lnTo>
                  <a:lnTo>
                    <a:pt x="478" y="280"/>
                  </a:lnTo>
                  <a:lnTo>
                    <a:pt x="480" y="268"/>
                  </a:lnTo>
                  <a:lnTo>
                    <a:pt x="482" y="258"/>
                  </a:lnTo>
                  <a:lnTo>
                    <a:pt x="486" y="252"/>
                  </a:lnTo>
                  <a:lnTo>
                    <a:pt x="490" y="250"/>
                  </a:lnTo>
                  <a:lnTo>
                    <a:pt x="496" y="248"/>
                  </a:lnTo>
                  <a:lnTo>
                    <a:pt x="510" y="246"/>
                  </a:lnTo>
                  <a:lnTo>
                    <a:pt x="510" y="242"/>
                  </a:lnTo>
                  <a:lnTo>
                    <a:pt x="504" y="240"/>
                  </a:lnTo>
                  <a:lnTo>
                    <a:pt x="478" y="242"/>
                  </a:lnTo>
                  <a:lnTo>
                    <a:pt x="450" y="248"/>
                  </a:lnTo>
                  <a:lnTo>
                    <a:pt x="450" y="256"/>
                  </a:lnTo>
                  <a:lnTo>
                    <a:pt x="448" y="258"/>
                  </a:lnTo>
                  <a:lnTo>
                    <a:pt x="446" y="258"/>
                  </a:lnTo>
                  <a:lnTo>
                    <a:pt x="444" y="262"/>
                  </a:lnTo>
                  <a:lnTo>
                    <a:pt x="446" y="266"/>
                  </a:lnTo>
                  <a:lnTo>
                    <a:pt x="440" y="272"/>
                  </a:lnTo>
                  <a:lnTo>
                    <a:pt x="436" y="282"/>
                  </a:lnTo>
                  <a:lnTo>
                    <a:pt x="432" y="292"/>
                  </a:lnTo>
                  <a:lnTo>
                    <a:pt x="436" y="294"/>
                  </a:lnTo>
                  <a:lnTo>
                    <a:pt x="440" y="296"/>
                  </a:lnTo>
                  <a:lnTo>
                    <a:pt x="438" y="298"/>
                  </a:lnTo>
                  <a:lnTo>
                    <a:pt x="438" y="300"/>
                  </a:lnTo>
                  <a:lnTo>
                    <a:pt x="448" y="304"/>
                  </a:lnTo>
                  <a:lnTo>
                    <a:pt x="462" y="306"/>
                  </a:lnTo>
                  <a:lnTo>
                    <a:pt x="462" y="310"/>
                  </a:lnTo>
                  <a:lnTo>
                    <a:pt x="458" y="310"/>
                  </a:lnTo>
                  <a:lnTo>
                    <a:pt x="452" y="308"/>
                  </a:lnTo>
                  <a:lnTo>
                    <a:pt x="458" y="316"/>
                  </a:lnTo>
                  <a:lnTo>
                    <a:pt x="466" y="322"/>
                  </a:lnTo>
                  <a:lnTo>
                    <a:pt x="462" y="322"/>
                  </a:lnTo>
                  <a:lnTo>
                    <a:pt x="462" y="324"/>
                  </a:lnTo>
                  <a:lnTo>
                    <a:pt x="466" y="324"/>
                  </a:lnTo>
                  <a:lnTo>
                    <a:pt x="468" y="326"/>
                  </a:lnTo>
                  <a:lnTo>
                    <a:pt x="470" y="322"/>
                  </a:lnTo>
                  <a:lnTo>
                    <a:pt x="470" y="320"/>
                  </a:lnTo>
                  <a:lnTo>
                    <a:pt x="474" y="320"/>
                  </a:lnTo>
                  <a:lnTo>
                    <a:pt x="480" y="326"/>
                  </a:lnTo>
                  <a:lnTo>
                    <a:pt x="486" y="332"/>
                  </a:lnTo>
                  <a:lnTo>
                    <a:pt x="492" y="332"/>
                  </a:lnTo>
                  <a:lnTo>
                    <a:pt x="492" y="328"/>
                  </a:lnTo>
                  <a:lnTo>
                    <a:pt x="496" y="330"/>
                  </a:lnTo>
                  <a:lnTo>
                    <a:pt x="498" y="332"/>
                  </a:lnTo>
                  <a:lnTo>
                    <a:pt x="506" y="334"/>
                  </a:lnTo>
                  <a:lnTo>
                    <a:pt x="512" y="334"/>
                  </a:lnTo>
                  <a:lnTo>
                    <a:pt x="524" y="332"/>
                  </a:lnTo>
                  <a:lnTo>
                    <a:pt x="526" y="336"/>
                  </a:lnTo>
                  <a:lnTo>
                    <a:pt x="532" y="338"/>
                  </a:lnTo>
                  <a:lnTo>
                    <a:pt x="540" y="338"/>
                  </a:lnTo>
                  <a:lnTo>
                    <a:pt x="534" y="330"/>
                  </a:lnTo>
                  <a:lnTo>
                    <a:pt x="532" y="328"/>
                  </a:lnTo>
                  <a:lnTo>
                    <a:pt x="534" y="328"/>
                  </a:lnTo>
                  <a:lnTo>
                    <a:pt x="540" y="330"/>
                  </a:lnTo>
                  <a:lnTo>
                    <a:pt x="554" y="342"/>
                  </a:lnTo>
                  <a:lnTo>
                    <a:pt x="554" y="340"/>
                  </a:lnTo>
                  <a:lnTo>
                    <a:pt x="554" y="336"/>
                  </a:lnTo>
                  <a:lnTo>
                    <a:pt x="548" y="330"/>
                  </a:lnTo>
                  <a:lnTo>
                    <a:pt x="548" y="328"/>
                  </a:lnTo>
                  <a:lnTo>
                    <a:pt x="544" y="326"/>
                  </a:lnTo>
                  <a:lnTo>
                    <a:pt x="554" y="326"/>
                  </a:lnTo>
                  <a:lnTo>
                    <a:pt x="558" y="328"/>
                  </a:lnTo>
                  <a:lnTo>
                    <a:pt x="568" y="334"/>
                  </a:lnTo>
                  <a:lnTo>
                    <a:pt x="574" y="334"/>
                  </a:lnTo>
                  <a:lnTo>
                    <a:pt x="580" y="332"/>
                  </a:lnTo>
                  <a:lnTo>
                    <a:pt x="578" y="324"/>
                  </a:lnTo>
                  <a:lnTo>
                    <a:pt x="576" y="324"/>
                  </a:lnTo>
                  <a:lnTo>
                    <a:pt x="574" y="324"/>
                  </a:lnTo>
                  <a:lnTo>
                    <a:pt x="576" y="326"/>
                  </a:lnTo>
                  <a:lnTo>
                    <a:pt x="572" y="326"/>
                  </a:lnTo>
                  <a:lnTo>
                    <a:pt x="572" y="324"/>
                  </a:lnTo>
                  <a:lnTo>
                    <a:pt x="580" y="320"/>
                  </a:lnTo>
                  <a:lnTo>
                    <a:pt x="582" y="324"/>
                  </a:lnTo>
                  <a:lnTo>
                    <a:pt x="584" y="328"/>
                  </a:lnTo>
                  <a:lnTo>
                    <a:pt x="586" y="328"/>
                  </a:lnTo>
                  <a:lnTo>
                    <a:pt x="586" y="326"/>
                  </a:lnTo>
                  <a:lnTo>
                    <a:pt x="588" y="326"/>
                  </a:lnTo>
                  <a:lnTo>
                    <a:pt x="592" y="340"/>
                  </a:lnTo>
                  <a:lnTo>
                    <a:pt x="594" y="338"/>
                  </a:lnTo>
                  <a:lnTo>
                    <a:pt x="594" y="334"/>
                  </a:lnTo>
                  <a:lnTo>
                    <a:pt x="598" y="334"/>
                  </a:lnTo>
                  <a:lnTo>
                    <a:pt x="600" y="334"/>
                  </a:lnTo>
                  <a:lnTo>
                    <a:pt x="602" y="332"/>
                  </a:lnTo>
                  <a:lnTo>
                    <a:pt x="604" y="336"/>
                  </a:lnTo>
                  <a:lnTo>
                    <a:pt x="608" y="338"/>
                  </a:lnTo>
                  <a:lnTo>
                    <a:pt x="606" y="340"/>
                  </a:lnTo>
                  <a:lnTo>
                    <a:pt x="606" y="344"/>
                  </a:lnTo>
                  <a:lnTo>
                    <a:pt x="616" y="338"/>
                  </a:lnTo>
                  <a:lnTo>
                    <a:pt x="616" y="340"/>
                  </a:lnTo>
                  <a:lnTo>
                    <a:pt x="614" y="350"/>
                  </a:lnTo>
                  <a:lnTo>
                    <a:pt x="622" y="354"/>
                  </a:lnTo>
                  <a:lnTo>
                    <a:pt x="616" y="356"/>
                  </a:lnTo>
                  <a:lnTo>
                    <a:pt x="616" y="362"/>
                  </a:lnTo>
                  <a:lnTo>
                    <a:pt x="614" y="362"/>
                  </a:lnTo>
                  <a:lnTo>
                    <a:pt x="614" y="366"/>
                  </a:lnTo>
                  <a:lnTo>
                    <a:pt x="620" y="366"/>
                  </a:lnTo>
                  <a:lnTo>
                    <a:pt x="618" y="368"/>
                  </a:lnTo>
                  <a:lnTo>
                    <a:pt x="618" y="370"/>
                  </a:lnTo>
                  <a:lnTo>
                    <a:pt x="620" y="372"/>
                  </a:lnTo>
                  <a:lnTo>
                    <a:pt x="630" y="366"/>
                  </a:lnTo>
                  <a:lnTo>
                    <a:pt x="636" y="362"/>
                  </a:lnTo>
                  <a:lnTo>
                    <a:pt x="636" y="358"/>
                  </a:lnTo>
                  <a:lnTo>
                    <a:pt x="638" y="358"/>
                  </a:lnTo>
                  <a:lnTo>
                    <a:pt x="640" y="360"/>
                  </a:lnTo>
                  <a:lnTo>
                    <a:pt x="638" y="372"/>
                  </a:lnTo>
                  <a:lnTo>
                    <a:pt x="638" y="374"/>
                  </a:lnTo>
                  <a:lnTo>
                    <a:pt x="640" y="374"/>
                  </a:lnTo>
                  <a:lnTo>
                    <a:pt x="642" y="374"/>
                  </a:lnTo>
                  <a:lnTo>
                    <a:pt x="644" y="378"/>
                  </a:lnTo>
                  <a:lnTo>
                    <a:pt x="650" y="378"/>
                  </a:lnTo>
                  <a:lnTo>
                    <a:pt x="650" y="382"/>
                  </a:lnTo>
                  <a:lnTo>
                    <a:pt x="648" y="388"/>
                  </a:lnTo>
                  <a:lnTo>
                    <a:pt x="654" y="400"/>
                  </a:lnTo>
                  <a:lnTo>
                    <a:pt x="646" y="400"/>
                  </a:lnTo>
                  <a:lnTo>
                    <a:pt x="648" y="402"/>
                  </a:lnTo>
                  <a:lnTo>
                    <a:pt x="646" y="406"/>
                  </a:lnTo>
                  <a:lnTo>
                    <a:pt x="644" y="410"/>
                  </a:lnTo>
                  <a:lnTo>
                    <a:pt x="652" y="414"/>
                  </a:lnTo>
                  <a:lnTo>
                    <a:pt x="648" y="414"/>
                  </a:lnTo>
                  <a:lnTo>
                    <a:pt x="644" y="414"/>
                  </a:lnTo>
                  <a:lnTo>
                    <a:pt x="638" y="422"/>
                  </a:lnTo>
                  <a:lnTo>
                    <a:pt x="632" y="432"/>
                  </a:lnTo>
                  <a:lnTo>
                    <a:pt x="646" y="452"/>
                  </a:lnTo>
                  <a:lnTo>
                    <a:pt x="616" y="458"/>
                  </a:lnTo>
                  <a:lnTo>
                    <a:pt x="602" y="458"/>
                  </a:lnTo>
                  <a:lnTo>
                    <a:pt x="588" y="460"/>
                  </a:lnTo>
                  <a:lnTo>
                    <a:pt x="586" y="470"/>
                  </a:lnTo>
                  <a:lnTo>
                    <a:pt x="584" y="478"/>
                  </a:lnTo>
                  <a:lnTo>
                    <a:pt x="582" y="478"/>
                  </a:lnTo>
                  <a:lnTo>
                    <a:pt x="582" y="480"/>
                  </a:lnTo>
                  <a:lnTo>
                    <a:pt x="592" y="486"/>
                  </a:lnTo>
                  <a:lnTo>
                    <a:pt x="598" y="488"/>
                  </a:lnTo>
                  <a:lnTo>
                    <a:pt x="604" y="486"/>
                  </a:lnTo>
                  <a:lnTo>
                    <a:pt x="606" y="484"/>
                  </a:lnTo>
                  <a:lnTo>
                    <a:pt x="608" y="480"/>
                  </a:lnTo>
                  <a:lnTo>
                    <a:pt x="612" y="478"/>
                  </a:lnTo>
                  <a:lnTo>
                    <a:pt x="616" y="478"/>
                  </a:lnTo>
                  <a:lnTo>
                    <a:pt x="624" y="480"/>
                  </a:lnTo>
                  <a:lnTo>
                    <a:pt x="624" y="478"/>
                  </a:lnTo>
                  <a:lnTo>
                    <a:pt x="626" y="476"/>
                  </a:lnTo>
                  <a:lnTo>
                    <a:pt x="618" y="472"/>
                  </a:lnTo>
                  <a:lnTo>
                    <a:pt x="620" y="470"/>
                  </a:lnTo>
                  <a:lnTo>
                    <a:pt x="622" y="470"/>
                  </a:lnTo>
                  <a:lnTo>
                    <a:pt x="622" y="468"/>
                  </a:lnTo>
                  <a:lnTo>
                    <a:pt x="624" y="468"/>
                  </a:lnTo>
                  <a:lnTo>
                    <a:pt x="626" y="474"/>
                  </a:lnTo>
                  <a:lnTo>
                    <a:pt x="630" y="472"/>
                  </a:lnTo>
                  <a:lnTo>
                    <a:pt x="634" y="470"/>
                  </a:lnTo>
                  <a:lnTo>
                    <a:pt x="636" y="478"/>
                  </a:lnTo>
                  <a:lnTo>
                    <a:pt x="644" y="476"/>
                  </a:lnTo>
                  <a:lnTo>
                    <a:pt x="646" y="482"/>
                  </a:lnTo>
                  <a:lnTo>
                    <a:pt x="646" y="486"/>
                  </a:lnTo>
                  <a:lnTo>
                    <a:pt x="650" y="486"/>
                  </a:lnTo>
                  <a:lnTo>
                    <a:pt x="652" y="494"/>
                  </a:lnTo>
                  <a:lnTo>
                    <a:pt x="656" y="492"/>
                  </a:lnTo>
                  <a:lnTo>
                    <a:pt x="658" y="498"/>
                  </a:lnTo>
                  <a:lnTo>
                    <a:pt x="660" y="496"/>
                  </a:lnTo>
                  <a:lnTo>
                    <a:pt x="660" y="492"/>
                  </a:lnTo>
                  <a:lnTo>
                    <a:pt x="662" y="494"/>
                  </a:lnTo>
                  <a:lnTo>
                    <a:pt x="666" y="494"/>
                  </a:lnTo>
                  <a:lnTo>
                    <a:pt x="666" y="500"/>
                  </a:lnTo>
                  <a:lnTo>
                    <a:pt x="658" y="500"/>
                  </a:lnTo>
                  <a:lnTo>
                    <a:pt x="658" y="504"/>
                  </a:lnTo>
                  <a:lnTo>
                    <a:pt x="662" y="506"/>
                  </a:lnTo>
                  <a:lnTo>
                    <a:pt x="666" y="508"/>
                  </a:lnTo>
                  <a:lnTo>
                    <a:pt x="674" y="506"/>
                  </a:lnTo>
                  <a:lnTo>
                    <a:pt x="684" y="506"/>
                  </a:lnTo>
                  <a:lnTo>
                    <a:pt x="684" y="504"/>
                  </a:lnTo>
                  <a:lnTo>
                    <a:pt x="690" y="504"/>
                  </a:lnTo>
                  <a:lnTo>
                    <a:pt x="700" y="508"/>
                  </a:lnTo>
                  <a:lnTo>
                    <a:pt x="700" y="504"/>
                  </a:lnTo>
                  <a:lnTo>
                    <a:pt x="702" y="504"/>
                  </a:lnTo>
                  <a:lnTo>
                    <a:pt x="706" y="508"/>
                  </a:lnTo>
                  <a:lnTo>
                    <a:pt x="710" y="508"/>
                  </a:lnTo>
                  <a:lnTo>
                    <a:pt x="712" y="506"/>
                  </a:lnTo>
                  <a:lnTo>
                    <a:pt x="716" y="506"/>
                  </a:lnTo>
                  <a:lnTo>
                    <a:pt x="718" y="510"/>
                  </a:lnTo>
                  <a:lnTo>
                    <a:pt x="726" y="510"/>
                  </a:lnTo>
                  <a:lnTo>
                    <a:pt x="732" y="512"/>
                  </a:lnTo>
                  <a:lnTo>
                    <a:pt x="732" y="506"/>
                  </a:lnTo>
                  <a:lnTo>
                    <a:pt x="732" y="502"/>
                  </a:lnTo>
                  <a:lnTo>
                    <a:pt x="728" y="502"/>
                  </a:lnTo>
                  <a:lnTo>
                    <a:pt x="724" y="502"/>
                  </a:lnTo>
                  <a:lnTo>
                    <a:pt x="722" y="498"/>
                  </a:lnTo>
                  <a:lnTo>
                    <a:pt x="720" y="494"/>
                  </a:lnTo>
                  <a:lnTo>
                    <a:pt x="714" y="494"/>
                  </a:lnTo>
                  <a:lnTo>
                    <a:pt x="710" y="494"/>
                  </a:lnTo>
                  <a:lnTo>
                    <a:pt x="694" y="484"/>
                  </a:lnTo>
                  <a:lnTo>
                    <a:pt x="694" y="480"/>
                  </a:lnTo>
                  <a:lnTo>
                    <a:pt x="692" y="476"/>
                  </a:lnTo>
                  <a:lnTo>
                    <a:pt x="704" y="480"/>
                  </a:lnTo>
                  <a:lnTo>
                    <a:pt x="708" y="480"/>
                  </a:lnTo>
                  <a:lnTo>
                    <a:pt x="708" y="482"/>
                  </a:lnTo>
                  <a:lnTo>
                    <a:pt x="710" y="482"/>
                  </a:lnTo>
                  <a:lnTo>
                    <a:pt x="710" y="480"/>
                  </a:lnTo>
                  <a:lnTo>
                    <a:pt x="710" y="478"/>
                  </a:lnTo>
                  <a:lnTo>
                    <a:pt x="714" y="476"/>
                  </a:lnTo>
                  <a:lnTo>
                    <a:pt x="718" y="482"/>
                  </a:lnTo>
                  <a:lnTo>
                    <a:pt x="728" y="482"/>
                  </a:lnTo>
                  <a:lnTo>
                    <a:pt x="736" y="482"/>
                  </a:lnTo>
                  <a:lnTo>
                    <a:pt x="738" y="486"/>
                  </a:lnTo>
                  <a:lnTo>
                    <a:pt x="740" y="490"/>
                  </a:lnTo>
                  <a:lnTo>
                    <a:pt x="744" y="490"/>
                  </a:lnTo>
                  <a:lnTo>
                    <a:pt x="746" y="490"/>
                  </a:lnTo>
                  <a:lnTo>
                    <a:pt x="734" y="480"/>
                  </a:lnTo>
                  <a:lnTo>
                    <a:pt x="740" y="478"/>
                  </a:lnTo>
                  <a:lnTo>
                    <a:pt x="742" y="476"/>
                  </a:lnTo>
                  <a:lnTo>
                    <a:pt x="740" y="476"/>
                  </a:lnTo>
                  <a:lnTo>
                    <a:pt x="740" y="470"/>
                  </a:lnTo>
                  <a:lnTo>
                    <a:pt x="742" y="472"/>
                  </a:lnTo>
                  <a:lnTo>
                    <a:pt x="746" y="470"/>
                  </a:lnTo>
                  <a:lnTo>
                    <a:pt x="746" y="468"/>
                  </a:lnTo>
                  <a:lnTo>
                    <a:pt x="744" y="464"/>
                  </a:lnTo>
                  <a:lnTo>
                    <a:pt x="742" y="460"/>
                  </a:lnTo>
                  <a:lnTo>
                    <a:pt x="740" y="460"/>
                  </a:lnTo>
                  <a:lnTo>
                    <a:pt x="738" y="460"/>
                  </a:lnTo>
                  <a:lnTo>
                    <a:pt x="736" y="464"/>
                  </a:lnTo>
                  <a:lnTo>
                    <a:pt x="718" y="448"/>
                  </a:lnTo>
                  <a:lnTo>
                    <a:pt x="716" y="444"/>
                  </a:lnTo>
                  <a:lnTo>
                    <a:pt x="716" y="438"/>
                  </a:lnTo>
                  <a:lnTo>
                    <a:pt x="712" y="438"/>
                  </a:lnTo>
                  <a:lnTo>
                    <a:pt x="710" y="438"/>
                  </a:lnTo>
                  <a:lnTo>
                    <a:pt x="706" y="432"/>
                  </a:lnTo>
                  <a:lnTo>
                    <a:pt x="706" y="430"/>
                  </a:lnTo>
                  <a:lnTo>
                    <a:pt x="710" y="428"/>
                  </a:lnTo>
                  <a:lnTo>
                    <a:pt x="710" y="430"/>
                  </a:lnTo>
                  <a:lnTo>
                    <a:pt x="712" y="432"/>
                  </a:lnTo>
                  <a:lnTo>
                    <a:pt x="714" y="432"/>
                  </a:lnTo>
                  <a:lnTo>
                    <a:pt x="710" y="424"/>
                  </a:lnTo>
                  <a:lnTo>
                    <a:pt x="710" y="418"/>
                  </a:lnTo>
                  <a:lnTo>
                    <a:pt x="710" y="416"/>
                  </a:lnTo>
                  <a:lnTo>
                    <a:pt x="712" y="418"/>
                  </a:lnTo>
                  <a:lnTo>
                    <a:pt x="716" y="424"/>
                  </a:lnTo>
                  <a:lnTo>
                    <a:pt x="716" y="422"/>
                  </a:lnTo>
                  <a:lnTo>
                    <a:pt x="716" y="420"/>
                  </a:lnTo>
                  <a:lnTo>
                    <a:pt x="722" y="416"/>
                  </a:lnTo>
                  <a:lnTo>
                    <a:pt x="726" y="428"/>
                  </a:lnTo>
                  <a:lnTo>
                    <a:pt x="730" y="432"/>
                  </a:lnTo>
                  <a:lnTo>
                    <a:pt x="736" y="432"/>
                  </a:lnTo>
                  <a:lnTo>
                    <a:pt x="738" y="432"/>
                  </a:lnTo>
                  <a:lnTo>
                    <a:pt x="740" y="430"/>
                  </a:lnTo>
                  <a:lnTo>
                    <a:pt x="742" y="430"/>
                  </a:lnTo>
                  <a:lnTo>
                    <a:pt x="738" y="436"/>
                  </a:lnTo>
                  <a:lnTo>
                    <a:pt x="744" y="438"/>
                  </a:lnTo>
                  <a:lnTo>
                    <a:pt x="748" y="438"/>
                  </a:lnTo>
                  <a:lnTo>
                    <a:pt x="748" y="442"/>
                  </a:lnTo>
                  <a:lnTo>
                    <a:pt x="748" y="444"/>
                  </a:lnTo>
                  <a:lnTo>
                    <a:pt x="756" y="442"/>
                  </a:lnTo>
                  <a:lnTo>
                    <a:pt x="752" y="444"/>
                  </a:lnTo>
                  <a:lnTo>
                    <a:pt x="752" y="446"/>
                  </a:lnTo>
                  <a:lnTo>
                    <a:pt x="752" y="448"/>
                  </a:lnTo>
                  <a:lnTo>
                    <a:pt x="754" y="450"/>
                  </a:lnTo>
                  <a:lnTo>
                    <a:pt x="768" y="454"/>
                  </a:lnTo>
                  <a:lnTo>
                    <a:pt x="768" y="444"/>
                  </a:lnTo>
                  <a:lnTo>
                    <a:pt x="766" y="434"/>
                  </a:lnTo>
                  <a:lnTo>
                    <a:pt x="768" y="436"/>
                  </a:lnTo>
                  <a:lnTo>
                    <a:pt x="768" y="438"/>
                  </a:lnTo>
                  <a:lnTo>
                    <a:pt x="778" y="438"/>
                  </a:lnTo>
                  <a:lnTo>
                    <a:pt x="776" y="436"/>
                  </a:lnTo>
                  <a:lnTo>
                    <a:pt x="774" y="432"/>
                  </a:lnTo>
                  <a:lnTo>
                    <a:pt x="778" y="422"/>
                  </a:lnTo>
                  <a:close/>
                  <a:moveTo>
                    <a:pt x="312" y="84"/>
                  </a:moveTo>
                  <a:lnTo>
                    <a:pt x="312" y="84"/>
                  </a:lnTo>
                  <a:lnTo>
                    <a:pt x="314" y="90"/>
                  </a:lnTo>
                  <a:lnTo>
                    <a:pt x="314" y="94"/>
                  </a:lnTo>
                  <a:lnTo>
                    <a:pt x="320" y="98"/>
                  </a:lnTo>
                  <a:lnTo>
                    <a:pt x="324" y="98"/>
                  </a:lnTo>
                  <a:lnTo>
                    <a:pt x="322" y="96"/>
                  </a:lnTo>
                  <a:lnTo>
                    <a:pt x="318" y="86"/>
                  </a:lnTo>
                  <a:lnTo>
                    <a:pt x="316" y="84"/>
                  </a:lnTo>
                  <a:lnTo>
                    <a:pt x="312" y="84"/>
                  </a:lnTo>
                  <a:close/>
                </a:path>
              </a:pathLst>
            </a:custGeom>
            <a:solidFill>
              <a:srgbClr val="B7BCBE"/>
            </a:solidFill>
            <a:ln w="3175" cmpd="sng">
              <a:solidFill>
                <a:schemeClr val="bg1"/>
              </a:solidFill>
              <a:prstDash val="solid"/>
              <a:round/>
            </a:ln>
          </p:spPr>
          <p:txBody>
            <a:bodyPr/>
            <a:lstStyle/>
            <a:p>
              <a:endParaRPr lang="en-GB"/>
            </a:p>
          </p:txBody>
        </p:sp>
        <p:sp>
          <p:nvSpPr>
            <p:cNvPr id="381" name="Freeform 700"/>
            <p:cNvSpPr/>
            <p:nvPr/>
          </p:nvSpPr>
          <p:spPr bwMode="auto">
            <a:xfrm>
              <a:off x="4848163" y="4971074"/>
              <a:ext cx="39649" cy="106583"/>
            </a:xfrm>
            <a:custGeom>
              <a:gdLst>
                <a:gd name="T0" fmla="*/ 10 w 14"/>
                <a:gd name="T1" fmla="*/ 0 h 38"/>
                <a:gd name="T2" fmla="*/ 10 w 14"/>
                <a:gd name="T3" fmla="*/ 0 h 38"/>
                <a:gd name="T4" fmla="*/ 8 w 14"/>
                <a:gd name="T5" fmla="*/ 0 h 38"/>
                <a:gd name="T6" fmla="*/ 6 w 14"/>
                <a:gd name="T7" fmla="*/ 0 h 38"/>
                <a:gd name="T8" fmla="*/ 4 w 14"/>
                <a:gd name="T9" fmla="*/ 2 h 38"/>
                <a:gd name="T10" fmla="*/ 0 w 14"/>
                <a:gd name="T11" fmla="*/ 4 h 38"/>
                <a:gd name="T12" fmla="*/ 0 w 14"/>
                <a:gd name="T13" fmla="*/ 38 h 38"/>
                <a:gd name="T14" fmla="*/ 6 w 14"/>
                <a:gd name="T15" fmla="*/ 38 h 38"/>
                <a:gd name="T16" fmla="*/ 6 w 14"/>
                <a:gd name="T17" fmla="*/ 38 h 38"/>
                <a:gd name="T18" fmla="*/ 14 w 14"/>
                <a:gd name="T19" fmla="*/ 20 h 38"/>
                <a:gd name="T20" fmla="*/ 14 w 14"/>
                <a:gd name="T21" fmla="*/ 12 h 38"/>
                <a:gd name="T22" fmla="*/ 14 w 14"/>
                <a:gd name="T23" fmla="*/ 4 h 38"/>
                <a:gd name="T24" fmla="*/ 14 w 14"/>
                <a:gd name="T25" fmla="*/ 4 h 38"/>
                <a:gd name="T26" fmla="*/ 12 w 14"/>
                <a:gd name="T27" fmla="*/ 0 h 38"/>
                <a:gd name="T28" fmla="*/ 10 w 14"/>
                <a:gd name="T29" fmla="*/ 0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38"/>
                <a:gd name="T47" fmla="*/ 14 w 14"/>
                <a:gd name="T48" fmla="*/ 38 h 3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38">
                  <a:moveTo>
                    <a:pt x="10" y="0"/>
                  </a:moveTo>
                  <a:lnTo>
                    <a:pt x="10" y="0"/>
                  </a:lnTo>
                  <a:lnTo>
                    <a:pt x="8" y="0"/>
                  </a:lnTo>
                  <a:lnTo>
                    <a:pt x="6" y="0"/>
                  </a:lnTo>
                  <a:lnTo>
                    <a:pt x="4" y="2"/>
                  </a:lnTo>
                  <a:lnTo>
                    <a:pt x="0" y="4"/>
                  </a:lnTo>
                  <a:lnTo>
                    <a:pt x="0" y="38"/>
                  </a:lnTo>
                  <a:lnTo>
                    <a:pt x="6" y="38"/>
                  </a:lnTo>
                  <a:lnTo>
                    <a:pt x="14" y="20"/>
                  </a:lnTo>
                  <a:lnTo>
                    <a:pt x="14" y="12"/>
                  </a:lnTo>
                  <a:lnTo>
                    <a:pt x="14" y="4"/>
                  </a:lnTo>
                  <a:lnTo>
                    <a:pt x="12" y="0"/>
                  </a:lnTo>
                  <a:lnTo>
                    <a:pt x="10" y="0"/>
                  </a:lnTo>
                  <a:close/>
                </a:path>
              </a:pathLst>
            </a:custGeom>
            <a:solidFill>
              <a:srgbClr val="B7BCBE"/>
            </a:solidFill>
            <a:ln w="3175" cmpd="sng">
              <a:solidFill>
                <a:schemeClr val="bg1"/>
              </a:solidFill>
              <a:prstDash val="solid"/>
              <a:round/>
            </a:ln>
          </p:spPr>
          <p:txBody>
            <a:bodyPr/>
            <a:lstStyle/>
            <a:p>
              <a:endParaRPr lang="en-GB"/>
            </a:p>
          </p:txBody>
        </p:sp>
        <p:sp>
          <p:nvSpPr>
            <p:cNvPr id="382" name="Freeform 703"/>
            <p:cNvSpPr/>
            <p:nvPr/>
          </p:nvSpPr>
          <p:spPr bwMode="auto">
            <a:xfrm>
              <a:off x="5247131" y="4673122"/>
              <a:ext cx="17346" cy="16955"/>
            </a:xfrm>
            <a:custGeom>
              <a:gdLst>
                <a:gd name="T0" fmla="*/ 0 w 6"/>
                <a:gd name="T1" fmla="*/ 0 h 6"/>
                <a:gd name="T2" fmla="*/ 0 w 6"/>
                <a:gd name="T3" fmla="*/ 0 h 6"/>
                <a:gd name="T4" fmla="*/ 0 w 6"/>
                <a:gd name="T5" fmla="*/ 6 h 6"/>
                <a:gd name="T6" fmla="*/ 0 w 6"/>
                <a:gd name="T7" fmla="*/ 6 h 6"/>
                <a:gd name="T8" fmla="*/ 6 w 6"/>
                <a:gd name="T9" fmla="*/ 6 h 6"/>
                <a:gd name="T10" fmla="*/ 6 w 6"/>
                <a:gd name="T11" fmla="*/ 4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0"/>
                  </a:lnTo>
                  <a:lnTo>
                    <a:pt x="0" y="6"/>
                  </a:lnTo>
                  <a:lnTo>
                    <a:pt x="6" y="6"/>
                  </a:lnTo>
                  <a:lnTo>
                    <a:pt x="6" y="4"/>
                  </a:lnTo>
                  <a:lnTo>
                    <a:pt x="0" y="0"/>
                  </a:lnTo>
                  <a:close/>
                </a:path>
              </a:pathLst>
            </a:custGeom>
            <a:solidFill>
              <a:srgbClr val="B7BCBE"/>
            </a:solidFill>
            <a:ln w="3175" cmpd="sng">
              <a:solidFill>
                <a:schemeClr val="bg1"/>
              </a:solidFill>
              <a:prstDash val="solid"/>
              <a:round/>
            </a:ln>
          </p:spPr>
          <p:txBody>
            <a:bodyPr/>
            <a:lstStyle/>
            <a:p>
              <a:endParaRPr lang="en-GB"/>
            </a:p>
          </p:txBody>
        </p:sp>
        <p:sp>
          <p:nvSpPr>
            <p:cNvPr id="383" name="Freeform 716"/>
            <p:cNvSpPr/>
            <p:nvPr/>
          </p:nvSpPr>
          <p:spPr bwMode="auto">
            <a:xfrm>
              <a:off x="5527151" y="5239955"/>
              <a:ext cx="34692" cy="9688"/>
            </a:xfrm>
            <a:custGeom>
              <a:gdLst>
                <a:gd name="T0" fmla="*/ 6 w 12"/>
                <a:gd name="T1" fmla="*/ 4 h 4"/>
                <a:gd name="T2" fmla="*/ 12 w 12"/>
                <a:gd name="T3" fmla="*/ 2 h 4"/>
                <a:gd name="T4" fmla="*/ 6 w 12"/>
                <a:gd name="T5" fmla="*/ 0 h 4"/>
                <a:gd name="T6" fmla="*/ 0 w 12"/>
                <a:gd name="T7" fmla="*/ 0 h 4"/>
                <a:gd name="T8" fmla="*/ 4 w 12"/>
                <a:gd name="T9" fmla="*/ 4 h 4"/>
                <a:gd name="T10" fmla="*/ 6 w 12"/>
                <a:gd name="T11" fmla="*/ 4 h 4"/>
                <a:gd name="T12" fmla="*/ 0 60000 65536"/>
                <a:gd name="T13" fmla="*/ 0 60000 65536"/>
                <a:gd name="T14" fmla="*/ 0 60000 65536"/>
                <a:gd name="T15" fmla="*/ 0 60000 65536"/>
                <a:gd name="T16" fmla="*/ 0 60000 65536"/>
                <a:gd name="T17" fmla="*/ 0 60000 65536"/>
                <a:gd name="T18" fmla="*/ 0 w 12"/>
                <a:gd name="T19" fmla="*/ 0 h 4"/>
                <a:gd name="T20" fmla="*/ 12 w 12"/>
                <a:gd name="T21" fmla="*/ 4 h 4"/>
              </a:gdLst>
              <a:cxnLst>
                <a:cxn ang="T12">
                  <a:pos x="T0" y="T1"/>
                </a:cxn>
                <a:cxn ang="T13">
                  <a:pos x="T2" y="T3"/>
                </a:cxn>
                <a:cxn ang="T14">
                  <a:pos x="T4" y="T5"/>
                </a:cxn>
                <a:cxn ang="T15">
                  <a:pos x="T6" y="T7"/>
                </a:cxn>
                <a:cxn ang="T16">
                  <a:pos x="T8" y="T9"/>
                </a:cxn>
                <a:cxn ang="T17">
                  <a:pos x="T10" y="T11"/>
                </a:cxn>
              </a:cxnLst>
              <a:rect l="T18" t="T19" r="T20" b="T21"/>
              <a:pathLst>
                <a:path w="12" h="4">
                  <a:moveTo>
                    <a:pt x="6" y="4"/>
                  </a:moveTo>
                  <a:lnTo>
                    <a:pt x="12" y="2"/>
                  </a:lnTo>
                  <a:lnTo>
                    <a:pt x="6" y="0"/>
                  </a:lnTo>
                  <a:lnTo>
                    <a:pt x="0" y="0"/>
                  </a:lnTo>
                  <a:lnTo>
                    <a:pt x="4" y="4"/>
                  </a:lnTo>
                  <a:lnTo>
                    <a:pt x="6" y="4"/>
                  </a:lnTo>
                  <a:close/>
                </a:path>
              </a:pathLst>
            </a:custGeom>
            <a:solidFill>
              <a:srgbClr val="B7BCBE"/>
            </a:solidFill>
            <a:ln w="3175" cmpd="sng">
              <a:solidFill>
                <a:schemeClr val="bg1"/>
              </a:solidFill>
              <a:prstDash val="solid"/>
              <a:round/>
            </a:ln>
          </p:spPr>
          <p:txBody>
            <a:bodyPr/>
            <a:lstStyle/>
            <a:p>
              <a:endParaRPr lang="en-GB"/>
            </a:p>
          </p:txBody>
        </p:sp>
        <p:sp>
          <p:nvSpPr>
            <p:cNvPr id="384" name="Freeform 717"/>
            <p:cNvSpPr/>
            <p:nvPr/>
          </p:nvSpPr>
          <p:spPr bwMode="auto">
            <a:xfrm>
              <a:off x="5596536" y="5278711"/>
              <a:ext cx="29736" cy="12111"/>
            </a:xfrm>
            <a:custGeom>
              <a:gdLst>
                <a:gd name="T0" fmla="*/ 4 w 10"/>
                <a:gd name="T1" fmla="*/ 4 h 4"/>
                <a:gd name="T2" fmla="*/ 10 w 10"/>
                <a:gd name="T3" fmla="*/ 2 h 4"/>
                <a:gd name="T4" fmla="*/ 6 w 10"/>
                <a:gd name="T5" fmla="*/ 0 h 4"/>
                <a:gd name="T6" fmla="*/ 0 w 10"/>
                <a:gd name="T7" fmla="*/ 0 h 4"/>
                <a:gd name="T8" fmla="*/ 4 w 10"/>
                <a:gd name="T9" fmla="*/ 4 h 4"/>
                <a:gd name="T10" fmla="*/ 4 w 10"/>
                <a:gd name="T11" fmla="*/ 4 h 4"/>
                <a:gd name="T12" fmla="*/ 0 60000 65536"/>
                <a:gd name="T13" fmla="*/ 0 60000 65536"/>
                <a:gd name="T14" fmla="*/ 0 60000 65536"/>
                <a:gd name="T15" fmla="*/ 0 60000 65536"/>
                <a:gd name="T16" fmla="*/ 0 60000 65536"/>
                <a:gd name="T17" fmla="*/ 0 60000 65536"/>
                <a:gd name="T18" fmla="*/ 0 w 10"/>
                <a:gd name="T19" fmla="*/ 0 h 4"/>
                <a:gd name="T20" fmla="*/ 10 w 10"/>
                <a:gd name="T21" fmla="*/ 4 h 4"/>
              </a:gdLst>
              <a:cxnLst>
                <a:cxn ang="T12">
                  <a:pos x="T0" y="T1"/>
                </a:cxn>
                <a:cxn ang="T13">
                  <a:pos x="T2" y="T3"/>
                </a:cxn>
                <a:cxn ang="T14">
                  <a:pos x="T4" y="T5"/>
                </a:cxn>
                <a:cxn ang="T15">
                  <a:pos x="T6" y="T7"/>
                </a:cxn>
                <a:cxn ang="T16">
                  <a:pos x="T8" y="T9"/>
                </a:cxn>
                <a:cxn ang="T17">
                  <a:pos x="T10" y="T11"/>
                </a:cxn>
              </a:cxnLst>
              <a:rect l="T18" t="T19" r="T20" b="T21"/>
              <a:pathLst>
                <a:path w="10" h="4">
                  <a:moveTo>
                    <a:pt x="4" y="4"/>
                  </a:moveTo>
                  <a:lnTo>
                    <a:pt x="10" y="2"/>
                  </a:lnTo>
                  <a:lnTo>
                    <a:pt x="6" y="0"/>
                  </a:lnTo>
                  <a:lnTo>
                    <a:pt x="0" y="0"/>
                  </a:lnTo>
                  <a:lnTo>
                    <a:pt x="4" y="4"/>
                  </a:lnTo>
                  <a:close/>
                </a:path>
              </a:pathLst>
            </a:custGeom>
            <a:solidFill>
              <a:srgbClr val="B7BCBE"/>
            </a:solidFill>
            <a:ln w="3175" cmpd="sng">
              <a:solidFill>
                <a:schemeClr val="bg1"/>
              </a:solidFill>
              <a:prstDash val="solid"/>
              <a:round/>
            </a:ln>
          </p:spPr>
          <p:txBody>
            <a:bodyPr/>
            <a:lstStyle/>
            <a:p>
              <a:endParaRPr lang="en-GB"/>
            </a:p>
          </p:txBody>
        </p:sp>
        <p:sp>
          <p:nvSpPr>
            <p:cNvPr id="385" name="Oval 1024"/>
            <p:cNvSpPr/>
            <p:nvPr/>
          </p:nvSpPr>
          <p:spPr>
            <a:xfrm>
              <a:off x="3570265" y="3710238"/>
              <a:ext cx="149595" cy="179513"/>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86" name="Group 385"/>
          <p:cNvGrpSpPr/>
          <p:nvPr/>
        </p:nvGrpSpPr>
        <p:grpSpPr>
          <a:xfrm>
            <a:off x="3548902" y="3170855"/>
            <a:ext cx="2025144" cy="1313767"/>
            <a:chOff x="1441744" y="2736091"/>
            <a:chExt cx="1253780" cy="813362"/>
          </a:xfrm>
          <a:solidFill>
            <a:schemeClr val="accent1"/>
          </a:solidFill>
        </p:grpSpPr>
        <p:sp>
          <p:nvSpPr>
            <p:cNvPr id="387" name="Oval 1024"/>
            <p:cNvSpPr/>
            <p:nvPr/>
          </p:nvSpPr>
          <p:spPr>
            <a:xfrm>
              <a:off x="1653264" y="2736091"/>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Oval 1024"/>
            <p:cNvSpPr/>
            <p:nvPr/>
          </p:nvSpPr>
          <p:spPr>
            <a:xfrm>
              <a:off x="1497546" y="3243081"/>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Oval 1024"/>
            <p:cNvSpPr/>
            <p:nvPr/>
          </p:nvSpPr>
          <p:spPr>
            <a:xfrm>
              <a:off x="1828364" y="3106770"/>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0" name="Oval 1024"/>
            <p:cNvSpPr/>
            <p:nvPr/>
          </p:nvSpPr>
          <p:spPr>
            <a:xfrm>
              <a:off x="2086671" y="2967042"/>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1" name="Oval 1024"/>
            <p:cNvSpPr/>
            <p:nvPr/>
          </p:nvSpPr>
          <p:spPr>
            <a:xfrm>
              <a:off x="2450788" y="3163598"/>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Oval 1024"/>
            <p:cNvSpPr/>
            <p:nvPr/>
          </p:nvSpPr>
          <p:spPr>
            <a:xfrm>
              <a:off x="2160796" y="3181754"/>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3" name="Oval 1024"/>
            <p:cNvSpPr/>
            <p:nvPr/>
          </p:nvSpPr>
          <p:spPr>
            <a:xfrm>
              <a:off x="2030227" y="3424503"/>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4" name="Oval 1024"/>
            <p:cNvSpPr/>
            <p:nvPr/>
          </p:nvSpPr>
          <p:spPr>
            <a:xfrm>
              <a:off x="2006331" y="3367117"/>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5" name="Oval 1024"/>
            <p:cNvSpPr/>
            <p:nvPr/>
          </p:nvSpPr>
          <p:spPr>
            <a:xfrm>
              <a:off x="2602909" y="2871317"/>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6" name="Oval 1024"/>
            <p:cNvSpPr/>
            <p:nvPr/>
          </p:nvSpPr>
          <p:spPr>
            <a:xfrm>
              <a:off x="2550964" y="2919265"/>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7" name="Oval 1024"/>
            <p:cNvSpPr/>
            <p:nvPr/>
          </p:nvSpPr>
          <p:spPr>
            <a:xfrm>
              <a:off x="2499366" y="2929726"/>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Oval 1024"/>
            <p:cNvSpPr/>
            <p:nvPr/>
          </p:nvSpPr>
          <p:spPr>
            <a:xfrm>
              <a:off x="2386603" y="2943224"/>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9" name="Oval 1024"/>
            <p:cNvSpPr/>
            <p:nvPr/>
          </p:nvSpPr>
          <p:spPr>
            <a:xfrm>
              <a:off x="2399081" y="3112521"/>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0" name="Oval 1024"/>
            <p:cNvSpPr/>
            <p:nvPr/>
          </p:nvSpPr>
          <p:spPr>
            <a:xfrm>
              <a:off x="1952532" y="3396494"/>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Oval 1024"/>
            <p:cNvSpPr/>
            <p:nvPr/>
          </p:nvSpPr>
          <p:spPr>
            <a:xfrm>
              <a:off x="2558942" y="3063198"/>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2" name="Oval 1024"/>
            <p:cNvSpPr/>
            <p:nvPr/>
          </p:nvSpPr>
          <p:spPr>
            <a:xfrm>
              <a:off x="1952031" y="3438315"/>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3" name="Oval 1024"/>
            <p:cNvSpPr/>
            <p:nvPr/>
          </p:nvSpPr>
          <p:spPr>
            <a:xfrm>
              <a:off x="1441744" y="2807521"/>
              <a:ext cx="92615" cy="111138"/>
            </a:xfrm>
            <a:custGeom>
              <a:gdLst>
                <a:gd name="connsiteX0" fmla="*/ 0 w 3636431"/>
                <a:gd name="connsiteY0" fmla="*/ 1818170 h 5057189"/>
                <a:gd name="connsiteX1" fmla="*/ 1818170 w 3636431"/>
                <a:gd name="connsiteY1" fmla="*/ 0 h 5057189"/>
                <a:gd name="connsiteX2" fmla="*/ 3636340 w 3636431"/>
                <a:gd name="connsiteY2" fmla="*/ 1818170 h 5057189"/>
                <a:gd name="connsiteX3" fmla="*/ 1810854 w 3636431"/>
                <a:gd name="connsiteY3" fmla="*/ 5057032 h 5057189"/>
                <a:gd name="connsiteX4" fmla="*/ 0 w 3636431"/>
                <a:gd name="connsiteY4" fmla="*/ 1818170 h 5057189"/>
              </a:gdLst>
              <a:cxnLst>
                <a:cxn ang="0">
                  <a:pos x="connsiteX0" y="connsiteY0"/>
                </a:cxn>
                <a:cxn ang="0">
                  <a:pos x="connsiteX1" y="connsiteY1"/>
                </a:cxn>
                <a:cxn ang="0">
                  <a:pos x="connsiteX2" y="connsiteY2"/>
                </a:cxn>
                <a:cxn ang="0">
                  <a:pos x="connsiteX3" y="connsiteY3"/>
                </a:cxn>
                <a:cxn ang="0">
                  <a:pos x="connsiteX4" y="connsiteY4"/>
                </a:cxn>
              </a:cxnLst>
              <a:rect l="l" t="t" r="r" b="b"/>
              <a:pathLst>
                <a:path w="3636431" h="5057189">
                  <a:moveTo>
                    <a:pt x="0" y="1818170"/>
                  </a:moveTo>
                  <a:cubicBezTo>
                    <a:pt x="1220" y="844919"/>
                    <a:pt x="814022" y="0"/>
                    <a:pt x="1818170" y="0"/>
                  </a:cubicBezTo>
                  <a:cubicBezTo>
                    <a:pt x="2822318" y="0"/>
                    <a:pt x="3646361" y="818838"/>
                    <a:pt x="3636340" y="1818170"/>
                  </a:cubicBezTo>
                  <a:cubicBezTo>
                    <a:pt x="3626319" y="2817502"/>
                    <a:pt x="1849396" y="5078978"/>
                    <a:pt x="1810854" y="5057032"/>
                  </a:cubicBezTo>
                  <a:cubicBezTo>
                    <a:pt x="1845465" y="5057032"/>
                    <a:pt x="-1220" y="2791421"/>
                    <a:pt x="0" y="1818170"/>
                  </a:cubicBez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404" name="Table 403"/>
          <p:cNvGraphicFramePr>
            <a:graphicFrameLocks noGrp="1"/>
          </p:cNvGraphicFramePr>
          <p:nvPr>
            <p:extLst>
              <p:ext uri="{D42A27DB-BD31-4B8C-83A1-F6EECF244321}">
                <p14:modId xmlns:p14="http://schemas.microsoft.com/office/powerpoint/2010/main" val="2391834538"/>
              </p:ext>
            </p:extLst>
          </p:nvPr>
        </p:nvGraphicFramePr>
        <p:xfrm>
          <a:off x="4216584" y="2099955"/>
          <a:ext cx="1406880" cy="779000"/>
        </p:xfrm>
        <a:graphic>
          <a:graphicData uri="http://schemas.openxmlformats.org/drawingml/2006/table">
            <a:tbl>
              <a:tblPr firstRow="1" bandRow="1">
                <a:tableStyleId>{69012ECD-51FC-41F1-AA8D-1B2483CD663E}</a:tableStyleId>
              </a:tblPr>
              <a:tblGrid>
                <a:gridCol w="703440"/>
                <a:gridCol w="703440"/>
              </a:tblGrid>
              <a:tr h="0">
                <a:tc gridSpan="2">
                  <a:txBody>
                    <a:bodyPr/>
                    <a:lstStyle/>
                    <a:p>
                      <a:pPr>
                        <a:spcBef>
                          <a:spcPts val="100"/>
                        </a:spcBef>
                      </a:pPr>
                      <a:r>
                        <a:rPr lang="en-CA" sz="1000" smtClean="0">
                          <a:latin typeface="+mj-lt"/>
                          <a:cs typeface="Meta Serif Offc Pro Light" panose="02010504050101020102" pitchFamily="2" charset="0"/>
                        </a:rPr>
                        <a:t>Canada</a:t>
                      </a:r>
                      <a:endParaRPr lang="en-CA" sz="1000">
                        <a:latin typeface="+mj-lt"/>
                        <a:cs typeface="Meta Serif Offc Pro Light" panose="02010504050101020102" pitchFamily="2" charset="0"/>
                      </a:endParaRPr>
                    </a:p>
                  </a:txBody>
                  <a:tcPr marL="36000" marR="36000" marT="36000" marB="36000">
                    <a:lnL w="12700" cap="flat" cmpd="sng" algn="ctr">
                      <a:solidFill>
                        <a:schemeClr val="accent6">
                          <a:lumMod val="20000"/>
                          <a:lumOff val="80000"/>
                        </a:schemeClr>
                      </a:solidFill>
                      <a:prstDash val="solid"/>
                      <a:round/>
                      <a:headEnd type="none" w="med" len="med"/>
                      <a:tailEnd type="none" w="med" len="med"/>
                    </a:lnL>
                    <a:lnR w="12700" cap="flat" cmpd="sng" algn="ctr">
                      <a:solidFill>
                        <a:schemeClr val="accent6">
                          <a:lumMod val="20000"/>
                          <a:lumOff val="80000"/>
                        </a:schemeClr>
                      </a:solidFill>
                      <a:prstDash val="solid"/>
                      <a:round/>
                      <a:headEnd type="none" w="med" len="med"/>
                      <a:tailEnd type="none" w="med" len="med"/>
                    </a:lnR>
                    <a:lnT w="12700" cap="flat" cmpd="sng" algn="ctr">
                      <a:solidFill>
                        <a:schemeClr val="accent6">
                          <a:lumMod val="20000"/>
                          <a:lumOff val="8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spcBef>
                          <a:spcPts val="100"/>
                        </a:spcBef>
                      </a:pPr>
                      <a:endParaRPr lang="en-GB" sz="800"/>
                    </a:p>
                  </a:txBody>
                  <a:tcPr marL="36000" marR="36000" marT="36000" marB="36000">
                    <a:lnL w="6350" cap="flat" cmpd="sng" algn="ctr">
                      <a:solidFill>
                        <a:schemeClr val="accent5">
                          <a:lumMod val="20000"/>
                          <a:lumOff val="80000"/>
                        </a:schemeClr>
                      </a:solidFill>
                      <a:prstDash val="solid"/>
                      <a:round/>
                      <a:headEnd type="none" w="med" len="med"/>
                      <a:tailEnd type="none" w="med" len="med"/>
                    </a:lnL>
                    <a:lnR w="6350" cap="flat" cmpd="sng" algn="ctr">
                      <a:solidFill>
                        <a:schemeClr val="accent5">
                          <a:lumMod val="20000"/>
                          <a:lumOff val="80000"/>
                        </a:schemeClr>
                      </a:solidFill>
                      <a:prstDash val="solid"/>
                      <a:round/>
                      <a:headEnd type="none" w="med" len="med"/>
                      <a:tailEnd type="none" w="med" len="med"/>
                    </a:lnR>
                    <a:lnT w="6350" cap="flat" cmpd="sng" algn="ctr">
                      <a:solidFill>
                        <a:schemeClr val="accent5">
                          <a:lumMod val="20000"/>
                          <a:lumOff val="80000"/>
                        </a:schemeClr>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0">
                <a:tc>
                  <a:txBody>
                    <a:bodyPr/>
                    <a:lstStyle/>
                    <a:p>
                      <a:pPr>
                        <a:spcBef>
                          <a:spcPts val="100"/>
                        </a:spcBef>
                      </a:pPr>
                      <a:r>
                        <a:rPr lang="en-CA" sz="1000" smtClean="0">
                          <a:latin typeface="+mj-lt"/>
                          <a:cs typeface="Meta Serif Offc Pro Light" panose="02010504050101020102" pitchFamily="2" charset="0"/>
                        </a:rPr>
                        <a:t>Calgary</a:t>
                      </a:r>
                    </a:p>
                    <a:p>
                      <a:pPr>
                        <a:spcBef>
                          <a:spcPts val="100"/>
                        </a:spcBef>
                      </a:pPr>
                      <a:r>
                        <a:rPr lang="en-CA" sz="1000" smtClean="0">
                          <a:latin typeface="+mj-lt"/>
                          <a:cs typeface="Meta Serif Offc Pro Light" panose="02010504050101020102" pitchFamily="2" charset="0"/>
                        </a:rPr>
                        <a:t>Montréal</a:t>
                      </a:r>
                    </a:p>
                    <a:p>
                      <a:pPr>
                        <a:spcBef>
                          <a:spcPts val="100"/>
                        </a:spcBef>
                      </a:pPr>
                      <a:r>
                        <a:rPr lang="en-CA" sz="1000" smtClean="0">
                          <a:latin typeface="+mj-lt"/>
                          <a:cs typeface="Meta Serif Offc Pro Light" panose="02010504050101020102" pitchFamily="2" charset="0"/>
                        </a:rPr>
                        <a:t>Ottawa</a:t>
                      </a:r>
                      <a:endParaRPr lang="en-CA" sz="1000">
                        <a:latin typeface="+mj-lt"/>
                        <a:cs typeface="Meta Serif Offc Pro Light" panose="02010504050101020102" pitchFamily="2" charset="0"/>
                      </a:endParaRPr>
                    </a:p>
                  </a:txBody>
                  <a:tcPr marL="36000" marR="36000" marT="36000" marB="36000">
                    <a:lnL w="12700" cap="flat" cmpd="sng" algn="ctr">
                      <a:solidFill>
                        <a:schemeClr val="accent6">
                          <a:lumMod val="20000"/>
                          <a:lumOff val="8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6">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100"/>
                        </a:spcBef>
                      </a:pPr>
                      <a:r>
                        <a:rPr lang="en-CA" sz="1000" smtClean="0">
                          <a:latin typeface="+mj-lt"/>
                          <a:cs typeface="Meta Serif Offc Pro Light" panose="02010504050101020102" pitchFamily="2" charset="0"/>
                        </a:rPr>
                        <a:t>Québec</a:t>
                      </a:r>
                    </a:p>
                    <a:p>
                      <a:pPr>
                        <a:spcBef>
                          <a:spcPts val="100"/>
                        </a:spcBef>
                      </a:pPr>
                      <a:r>
                        <a:rPr lang="en-CA" sz="1000" smtClean="0">
                          <a:latin typeface="+mj-lt"/>
                          <a:cs typeface="Meta Serif Offc Pro Light" panose="02010504050101020102" pitchFamily="2" charset="0"/>
                        </a:rPr>
                        <a:t>Toronto</a:t>
                      </a:r>
                    </a:p>
                    <a:p>
                      <a:pPr>
                        <a:spcBef>
                          <a:spcPts val="100"/>
                        </a:spcBef>
                      </a:pPr>
                      <a:r>
                        <a:rPr lang="en-CA" sz="1000" smtClean="0">
                          <a:latin typeface="+mj-lt"/>
                          <a:cs typeface="Meta Serif Offc Pro Light" panose="02010504050101020102" pitchFamily="2" charset="0"/>
                        </a:rPr>
                        <a:t>Vancouver</a:t>
                      </a:r>
                      <a:endParaRPr lang="en-CA" sz="1000">
                        <a:latin typeface="+mj-lt"/>
                        <a:cs typeface="Meta Serif Offc Pro Light" panose="02010504050101020102" pitchFamily="2" charset="0"/>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accent6">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6">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05" name="Table 404"/>
          <p:cNvGraphicFramePr>
            <a:graphicFrameLocks noGrp="1"/>
          </p:cNvGraphicFramePr>
          <p:nvPr>
            <p:extLst>
              <p:ext uri="{D42A27DB-BD31-4B8C-83A1-F6EECF244321}">
                <p14:modId xmlns:p14="http://schemas.microsoft.com/office/powerpoint/2010/main" val="646485347"/>
              </p:ext>
            </p:extLst>
          </p:nvPr>
        </p:nvGraphicFramePr>
        <p:xfrm>
          <a:off x="1532297" y="2099955"/>
          <a:ext cx="990348" cy="2417300"/>
        </p:xfrm>
        <a:graphic>
          <a:graphicData uri="http://schemas.openxmlformats.org/drawingml/2006/table">
            <a:tbl>
              <a:tblPr firstRow="1" bandRow="1">
                <a:tableStyleId>{69012ECD-51FC-41F1-AA8D-1B2483CD663E}</a:tableStyleId>
              </a:tblPr>
              <a:tblGrid>
                <a:gridCol w="990348"/>
              </a:tblGrid>
              <a:tr h="0">
                <a:tc>
                  <a:txBody>
                    <a:bodyPr/>
                    <a:lstStyle/>
                    <a:p>
                      <a:pPr>
                        <a:spcBef>
                          <a:spcPts val="100"/>
                        </a:spcBef>
                      </a:pPr>
                      <a:r>
                        <a:rPr lang="en-CA" sz="1000" smtClean="0">
                          <a:latin typeface="+mj-lt"/>
                          <a:cs typeface="Meta Serif Offc Pro Light" panose="02010504050101020102" pitchFamily="2" charset="0"/>
                        </a:rPr>
                        <a:t>USA</a:t>
                      </a:r>
                      <a:endParaRPr lang="en-CA" sz="1000">
                        <a:latin typeface="+mj-lt"/>
                        <a:cs typeface="Meta Serif Offc Pro Light" panose="02010504050101020102" pitchFamily="2" charset="0"/>
                      </a:endParaRPr>
                    </a:p>
                  </a:txBody>
                  <a:tcPr marL="36000" marR="36000" marT="36000" marB="36000">
                    <a:lnL w="12700" cap="flat" cmpd="sng" algn="ctr">
                      <a:solidFill>
                        <a:schemeClr val="accent6">
                          <a:lumMod val="20000"/>
                          <a:lumOff val="80000"/>
                        </a:schemeClr>
                      </a:solidFill>
                      <a:prstDash val="solid"/>
                      <a:round/>
                      <a:headEnd type="none" w="med" len="med"/>
                      <a:tailEnd type="none" w="med" len="med"/>
                    </a:lnL>
                    <a:lnR w="12700" cap="flat" cmpd="sng" algn="ctr">
                      <a:solidFill>
                        <a:schemeClr val="accent6">
                          <a:lumMod val="20000"/>
                          <a:lumOff val="80000"/>
                        </a:schemeClr>
                      </a:solidFill>
                      <a:prstDash val="solid"/>
                      <a:round/>
                      <a:headEnd type="none" w="med" len="med"/>
                      <a:tailEnd type="none" w="med" len="med"/>
                    </a:lnR>
                    <a:lnT w="12700" cap="flat" cmpd="sng" algn="ctr">
                      <a:solidFill>
                        <a:schemeClr val="accent6">
                          <a:lumMod val="20000"/>
                          <a:lumOff val="80000"/>
                        </a:schemeClr>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0">
                <a:tc>
                  <a:txBody>
                    <a:bodyPr/>
                    <a:lstStyle/>
                    <a:p>
                      <a:pPr>
                        <a:spcBef>
                          <a:spcPts val="100"/>
                        </a:spcBef>
                      </a:pPr>
                      <a:r>
                        <a:rPr lang="en-CA" sz="1000" smtClean="0">
                          <a:latin typeface="+mj-lt"/>
                          <a:cs typeface="Meta Serif Offc Pro Light" panose="02010504050101020102" pitchFamily="2" charset="0"/>
                        </a:rPr>
                        <a:t>Austin</a:t>
                      </a:r>
                    </a:p>
                    <a:p>
                      <a:pPr>
                        <a:spcBef>
                          <a:spcPts val="100"/>
                        </a:spcBef>
                      </a:pPr>
                      <a:r>
                        <a:rPr lang="en-CA" sz="1000" smtClean="0">
                          <a:latin typeface="+mj-lt"/>
                          <a:cs typeface="Meta Serif Offc Pro Light" panose="02010504050101020102" pitchFamily="2" charset="0"/>
                        </a:rPr>
                        <a:t>Dallas</a:t>
                      </a:r>
                    </a:p>
                    <a:p>
                      <a:pPr>
                        <a:spcBef>
                          <a:spcPts val="100"/>
                        </a:spcBef>
                      </a:pPr>
                      <a:r>
                        <a:rPr lang="en-CA" sz="1000" smtClean="0">
                          <a:latin typeface="+mj-lt"/>
                          <a:cs typeface="Meta Serif Offc Pro Light" panose="02010504050101020102" pitchFamily="2" charset="0"/>
                        </a:rPr>
                        <a:t>Denver</a:t>
                      </a:r>
                    </a:p>
                    <a:p>
                      <a:pPr>
                        <a:spcBef>
                          <a:spcPts val="100"/>
                        </a:spcBef>
                      </a:pPr>
                      <a:r>
                        <a:rPr lang="en-CA" sz="1000" smtClean="0">
                          <a:latin typeface="+mj-lt"/>
                          <a:cs typeface="Meta Serif Offc Pro Light" panose="02010504050101020102" pitchFamily="2" charset="0"/>
                        </a:rPr>
                        <a:t>Houston</a:t>
                      </a:r>
                    </a:p>
                    <a:p>
                      <a:pPr>
                        <a:spcBef>
                          <a:spcPts val="100"/>
                        </a:spcBef>
                      </a:pPr>
                      <a:r>
                        <a:rPr lang="en-CA" sz="1000" smtClean="0">
                          <a:latin typeface="+mj-lt"/>
                          <a:cs typeface="Meta Serif Offc Pro Light" panose="02010504050101020102" pitchFamily="2" charset="0"/>
                        </a:rPr>
                        <a:t>Los Angeles</a:t>
                      </a:r>
                    </a:p>
                    <a:p>
                      <a:pPr>
                        <a:spcBef>
                          <a:spcPts val="100"/>
                        </a:spcBef>
                      </a:pPr>
                      <a:r>
                        <a:rPr lang="en-CA" sz="1000" smtClean="0">
                          <a:latin typeface="+mj-lt"/>
                          <a:cs typeface="Meta Serif Offc Pro Light" panose="02010504050101020102" pitchFamily="2" charset="0"/>
                        </a:rPr>
                        <a:t>Minneapolis</a:t>
                      </a:r>
                    </a:p>
                    <a:p>
                      <a:pPr>
                        <a:spcBef>
                          <a:spcPts val="100"/>
                        </a:spcBef>
                      </a:pPr>
                      <a:r>
                        <a:rPr lang="en-CA" sz="1000" smtClean="0">
                          <a:latin typeface="+mj-lt"/>
                          <a:cs typeface="Meta Serif Offc Pro Light" panose="02010504050101020102" pitchFamily="2" charset="0"/>
                        </a:rPr>
                        <a:t>New York</a:t>
                      </a:r>
                    </a:p>
                    <a:p>
                      <a:pPr marL="87313" indent="-87313">
                        <a:spcBef>
                          <a:spcPts val="100"/>
                        </a:spcBef>
                      </a:pPr>
                      <a:r>
                        <a:rPr lang="en-CA" sz="1000" smtClean="0">
                          <a:latin typeface="+mj-lt"/>
                          <a:cs typeface="Meta Serif Offc Pro Light" panose="02010504050101020102" pitchFamily="2" charset="0"/>
                        </a:rPr>
                        <a:t>Pittsburgh-Southpointe</a:t>
                      </a:r>
                      <a:endParaRPr lang="en-CA" sz="1000" smtClean="0">
                        <a:latin typeface="+mj-lt"/>
                        <a:cs typeface="Meta Serif Offc Pro Light" panose="02010504050101020102" pitchFamily="2" charset="0"/>
                      </a:endParaRPr>
                    </a:p>
                    <a:p>
                      <a:pPr>
                        <a:spcBef>
                          <a:spcPts val="100"/>
                        </a:spcBef>
                      </a:pPr>
                      <a:r>
                        <a:rPr lang="en-CA" sz="1000" smtClean="0">
                          <a:latin typeface="+mj-lt"/>
                          <a:cs typeface="Meta Serif Offc Pro Light" panose="02010504050101020102" pitchFamily="2" charset="0"/>
                        </a:rPr>
                        <a:t>San Antonio</a:t>
                      </a:r>
                    </a:p>
                    <a:p>
                      <a:pPr marL="0" marR="0" indent="0" algn="l" defTabSz="914400" rtl="0" eaLnBrk="1" fontAlgn="auto" latinLnBrk="0" hangingPunct="1">
                        <a:lnSpc>
                          <a:spcPct val="100000"/>
                        </a:lnSpc>
                        <a:spcBef>
                          <a:spcPts val="100"/>
                        </a:spcBef>
                        <a:spcAft>
                          <a:spcPct val="0"/>
                        </a:spcAft>
                        <a:buClrTx/>
                        <a:buSzTx/>
                        <a:buFontTx/>
                        <a:buNone/>
                        <a:defRPr/>
                      </a:pPr>
                      <a:r>
                        <a:rPr lang="en-CA" sz="1000" smtClean="0">
                          <a:latin typeface="+mn-lt"/>
                          <a:cs typeface="Meta Serif Offc Pro Light" panose="02010504050101020102" pitchFamily="2" charset="0"/>
                        </a:rPr>
                        <a:t>San Francisco</a:t>
                      </a:r>
                      <a:endParaRPr lang="en-CA" sz="1000" smtClean="0">
                        <a:latin typeface="+mj-lt"/>
                        <a:cs typeface="Meta Serif Offc Pro Light" panose="02010504050101020102" pitchFamily="2" charset="0"/>
                      </a:endParaRPr>
                    </a:p>
                    <a:p>
                      <a:pPr>
                        <a:spcBef>
                          <a:spcPts val="100"/>
                        </a:spcBef>
                      </a:pPr>
                      <a:r>
                        <a:rPr lang="en-CA" sz="1000" smtClean="0">
                          <a:latin typeface="+mj-lt"/>
                          <a:cs typeface="Meta Serif Offc Pro Light" panose="02010504050101020102" pitchFamily="2" charset="0"/>
                        </a:rPr>
                        <a:t>St Louis</a:t>
                      </a:r>
                    </a:p>
                    <a:p>
                      <a:pPr>
                        <a:spcBef>
                          <a:spcPts val="100"/>
                        </a:spcBef>
                      </a:pPr>
                      <a:r>
                        <a:rPr lang="en-CA" sz="1000" smtClean="0">
                          <a:latin typeface="+mj-lt"/>
                          <a:cs typeface="Meta Serif Offc Pro Light" panose="02010504050101020102" pitchFamily="2" charset="0"/>
                        </a:rPr>
                        <a:t>Washington DC</a:t>
                      </a:r>
                      <a:endParaRPr lang="en-CA" sz="1000">
                        <a:latin typeface="+mj-lt"/>
                        <a:cs typeface="Meta Serif Offc Pro Light" panose="02010504050101020102" pitchFamily="2" charset="0"/>
                      </a:endParaRPr>
                    </a:p>
                  </a:txBody>
                  <a:tcPr marL="36000" marR="36000" marT="36000" marB="36000">
                    <a:lnL w="12700" cap="flat" cmpd="sng" algn="ctr">
                      <a:solidFill>
                        <a:schemeClr val="accent6">
                          <a:lumMod val="20000"/>
                          <a:lumOff val="80000"/>
                        </a:schemeClr>
                      </a:solidFill>
                      <a:prstDash val="solid"/>
                      <a:round/>
                      <a:headEnd type="none" w="med" len="med"/>
                      <a:tailEnd type="none" w="med" len="med"/>
                    </a:lnL>
                    <a:lnR w="12700" cap="flat" cmpd="sng" algn="ctr">
                      <a:solidFill>
                        <a:schemeClr val="accent6">
                          <a:lumMod val="20000"/>
                          <a:lumOff val="80000"/>
                        </a:schemeClr>
                      </a:solidFill>
                      <a:prstDash val="solid"/>
                      <a:round/>
                      <a:headEnd type="none" w="med" len="med"/>
                      <a:tailEnd type="none" w="med" len="med"/>
                    </a:lnR>
                    <a:lnT w="9525" cap="flat" cmpd="sng" algn="ctr">
                      <a:noFill/>
                      <a:prstDash val="solid"/>
                    </a:lnT>
                    <a:lnB w="12700" cap="flat" cmpd="sng" algn="ctr">
                      <a:solidFill>
                        <a:schemeClr val="accent6">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ustDataLst>
      <p:tags r:id="rId6"/>
    </p:custDataLst>
    <p:extLst>
      <p:ext uri="{BB962C8B-B14F-4D97-AF65-F5344CB8AC3E}">
        <p14:creationId xmlns:p14="http://schemas.microsoft.com/office/powerpoint/2010/main" val="24205716"/>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Tree>
    <p:extLst>
      <p:ext uri="{BB962C8B-B14F-4D97-AF65-F5344CB8AC3E}">
        <p14:creationId xmlns:p14="http://schemas.microsoft.com/office/powerpoint/2010/main" val="453203323"/>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Footer Placeholder 1"/>
          <p:cNvSpPr>
            <a:spLocks noGrp="1"/>
          </p:cNvSpPr>
          <p:nvPr>
            <p:ph type="ftr" sz="quarter" idx="10"/>
            <p:custDataLst>
              <p:tags r:id="rId3"/>
            </p:custDataLst>
          </p:nvPr>
        </p:nvSpPr>
        <p:spPr/>
        <p:txBody>
          <a:bodyPr/>
          <a:lstStyle/>
          <a:p>
            <a:endParaRPr lang="en-CA"/>
          </a:p>
        </p:txBody>
      </p:sp>
      <p:sp>
        <p:nvSpPr>
          <p:cNvPr id="3" name="Slide Number Placeholder 2"/>
          <p:cNvSpPr>
            <a:spLocks noGrp="1"/>
          </p:cNvSpPr>
          <p:nvPr>
            <p:ph type="sldNum" sz="quarter" idx="11"/>
            <p:custDataLst>
              <p:tags r:id="rId4"/>
            </p:custDataLst>
          </p:nvPr>
        </p:nvSpPr>
        <p:spPr/>
        <p:txBody>
          <a:bodyPr/>
          <a:lstStyle/>
          <a:p>
            <a:fld id="{4CF3FB75-92AC-43D7-B874-1B3BEFDC3FBA}" type="slidenum">
              <a:rPr lang="en-CA" smtClean="0"/>
              <a:t>15</a:t>
            </a:fld>
            <a:endParaRPr lang="en-CA"/>
          </a:p>
        </p:txBody>
      </p:sp>
      <p:sp>
        <p:nvSpPr>
          <p:cNvPr id="4" name="Text Placeholder 3"/>
          <p:cNvSpPr>
            <a:spLocks noGrp="1"/>
          </p:cNvSpPr>
          <p:nvPr>
            <p:ph type="body" sz="quarter" idx="12"/>
            <p:custDataLst>
              <p:tags r:id="rId5"/>
            </p:custDataLst>
          </p:nvPr>
        </p:nvSpPr>
        <p:spPr/>
        <p:txBody>
          <a:bodyPr/>
          <a:lstStyle/>
          <a:p>
            <a:pPr lvl="0"/>
            <a:r>
              <a:rPr lang="en-GB" noProof="1"/>
              <a:t>Disclaimer</a:t>
            </a:r>
          </a:p>
          <a:p>
            <a:pPr lvl="1"/>
            <a:r>
              <a:rPr lang="en-GB" noProof="1">
                <a:solidFill>
                  <a:srgbClr val="000000"/>
                </a:solidFill>
              </a:rPr>
              <a:t>Norton Rose Fulbright US LLP, Norton Rose Fulbright LLP, Norton Rose Fulbright Australia, Norton Rose Fulbright Canada LLP and Norton Rose Fulbright South Africa Inc are separate legal entities and all of them are members of Norton Rose Fulbright Verein, a Swiss verein.  Norton Rose Fulbright Verein helps coordinate the activities of the members but does not itself provide legal services to clients. </a:t>
            </a:r>
          </a:p>
          <a:p>
            <a:pPr lvl="1"/>
            <a:r>
              <a:rPr lang="en-GB" noProof="1">
                <a:solidFill>
                  <a:srgbClr val="000000"/>
                </a:solidFill>
              </a:rPr>
              <a:t>References to ‘Norton Rose Fulbright’, ‘the law firm’ and ‘legal practice’ are to one or more of the Norton Rose Fulbright members or to one of their respective affiliates (together ‘Norton Rose Fulbright entity/entities’). No individual who is a member, partner, shareholder, director, employee or consultant of, in or to any Norton Rose Fulbright entity (whether or not such individual is described as a ‘partner’) accepts or assumes responsibility, or has any liability, to any person in respect of this communication. Any reference to a partner or director is to a member, employee or consultant with equivalent standing and qualifications of the relevant Norton Rose Fulbright entity.</a:t>
            </a:r>
          </a:p>
          <a:p>
            <a:pPr lvl="1"/>
            <a:r>
              <a:rPr lang="en-GB" noProof="1">
                <a:solidFill>
                  <a:srgbClr val="000000"/>
                </a:solidFill>
              </a:rPr>
              <a:t>The purpose of this communication is to provide general information of a legal nature. It does not contain a full analysis of the law nor does it constitute an opinion of any Norton Rose Fulbright entity on the points of law discussed. You must take specific legal advice on any particular matter which concerns you. If you require any advice or further information, please speak to your usual contact at Norton Rose Fulbright.</a:t>
            </a:r>
          </a:p>
        </p:txBody>
      </p:sp>
    </p:spTree>
    <p:custDataLst>
      <p:tags r:id="rId6"/>
    </p:custDataLst>
    <p:extLst>
      <p:ext uri="{BB962C8B-B14F-4D97-AF65-F5344CB8AC3E}">
        <p14:creationId xmlns:p14="http://schemas.microsoft.com/office/powerpoint/2010/main" val="105706665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Overview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2</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a:t>t</a:t>
            </a:r>
            <a:r>
              <a:rPr lang="en-CA" smtClean="0"/>
              <a:t>he opportunity - why consider a formal combination?</a:t>
            </a:r>
          </a:p>
          <a:p>
            <a:pPr marL="342900" lvl="1" indent="-342900">
              <a:buFont typeface="Arial" pitchFamily="34" charset="0"/>
              <a:buChar char="•"/>
            </a:pPr>
            <a:r>
              <a:rPr lang="en-CA"/>
              <a:t>w</a:t>
            </a:r>
            <a:r>
              <a:rPr lang="en-CA" smtClean="0"/>
              <a:t>hat can go wrong?</a:t>
            </a:r>
          </a:p>
          <a:p>
            <a:pPr marL="342900" lvl="1" indent="-342900">
              <a:buFont typeface="Arial" pitchFamily="34" charset="0"/>
              <a:buChar char="•"/>
            </a:pPr>
            <a:r>
              <a:rPr lang="en-CA" smtClean="0"/>
              <a:t>the road to amalgamation - significant issues to be resolved</a:t>
            </a:r>
          </a:p>
          <a:p>
            <a:pPr marL="342900" lvl="1" indent="-342900">
              <a:buFont typeface="Arial" pitchFamily="34" charset="0"/>
              <a:buChar char="•"/>
            </a:pPr>
            <a:r>
              <a:rPr lang="en-CA" smtClean="0"/>
              <a:t>requirements of corporate legislation</a:t>
            </a:r>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3098152611"/>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Why Consider a Formal Combination?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3</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there are 86,000 registered charities in Canada</a:t>
            </a:r>
          </a:p>
          <a:p>
            <a:pPr marL="342900" lvl="1" indent="-342900">
              <a:buFont typeface="Arial" pitchFamily="34" charset="0"/>
              <a:buChar char="•"/>
            </a:pPr>
            <a:r>
              <a:rPr lang="en-CA" smtClean="0"/>
              <a:t>a strategic benefit to both organizations</a:t>
            </a:r>
          </a:p>
          <a:p>
            <a:pPr marL="530100" lvl="2" indent="-342900"/>
            <a:r>
              <a:rPr lang="en-CA"/>
              <a:t>o</a:t>
            </a:r>
            <a:r>
              <a:rPr lang="en-CA" smtClean="0"/>
              <a:t>pportunities arise from the combination that would not otherwise be present</a:t>
            </a:r>
          </a:p>
          <a:p>
            <a:pPr marL="530100" lvl="2" indent="-342900"/>
            <a:r>
              <a:rPr lang="en-CA"/>
              <a:t>t</a:t>
            </a:r>
            <a:r>
              <a:rPr lang="en-CA" smtClean="0"/>
              <a:t>he natural result of a successful collaboration between organizations</a:t>
            </a:r>
          </a:p>
          <a:p>
            <a:pPr marL="342900" lvl="1" indent="-342900">
              <a:buFont typeface="Arial" pitchFamily="34" charset="0"/>
              <a:buChar char="•"/>
            </a:pPr>
            <a:r>
              <a:rPr lang="en-CA" smtClean="0"/>
              <a:t>a lifeline because of a catastrophic event</a:t>
            </a:r>
          </a:p>
          <a:p>
            <a:pPr marL="530100" lvl="2" indent="-342900"/>
            <a:r>
              <a:rPr lang="en-CA" smtClean="0"/>
              <a:t>board/governance/organizational failure</a:t>
            </a:r>
          </a:p>
          <a:p>
            <a:pPr marL="530100" lvl="2" indent="-342900"/>
            <a:r>
              <a:rPr lang="en-CA"/>
              <a:t>w</a:t>
            </a:r>
            <a:r>
              <a:rPr lang="en-CA" smtClean="0"/>
              <a:t>ithdrawal of core funding</a:t>
            </a:r>
          </a:p>
          <a:p>
            <a:pPr marL="530100" lvl="2" indent="-342900"/>
            <a:r>
              <a:rPr lang="en-CA"/>
              <a:t>f</a:t>
            </a:r>
            <a:r>
              <a:rPr lang="en-CA" smtClean="0"/>
              <a:t>under requirement</a:t>
            </a: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374457125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Why Consider a Formal Combination? (cont.)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4</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improved services, cost savings and other efficiencies can be realized</a:t>
            </a:r>
          </a:p>
          <a:p>
            <a:pPr marL="530100" lvl="2" indent="-342900"/>
            <a:r>
              <a:rPr lang="en-CA" smtClean="0"/>
              <a:t>may free-up resources to reinvest internally </a:t>
            </a:r>
          </a:p>
          <a:p>
            <a:pPr marL="342900" lvl="1" indent="-342900">
              <a:buFont typeface="Arial" pitchFamily="34" charset="0"/>
              <a:buChar char="•"/>
            </a:pPr>
            <a:r>
              <a:rPr lang="en-CA" smtClean="0"/>
              <a:t>eliminate brand confusion</a:t>
            </a:r>
          </a:p>
          <a:p>
            <a:pPr marL="530100" lvl="2" indent="-342900"/>
            <a:r>
              <a:rPr lang="en-CA" smtClean="0"/>
              <a:t>Breast Cancer and Canadian Cancer Society</a:t>
            </a:r>
          </a:p>
          <a:p>
            <a:pPr marL="530100" lvl="2" indent="-342900"/>
            <a:r>
              <a:rPr lang="en-CA"/>
              <a:t>s</a:t>
            </a:r>
            <a:r>
              <a:rPr lang="en-CA" smtClean="0"/>
              <a:t>imple CRA search – 194 cancer related charities</a:t>
            </a:r>
          </a:p>
          <a:p>
            <a:pPr marL="342900" lvl="1" indent="-342900">
              <a:buFont typeface="Arial" pitchFamily="34" charset="0"/>
              <a:buChar char="•"/>
            </a:pPr>
            <a:r>
              <a:rPr lang="en-CA" smtClean="0"/>
              <a:t>reduced funding and increased competition</a:t>
            </a:r>
          </a:p>
          <a:p>
            <a:pPr marL="530100" lvl="2" indent="-342900"/>
            <a:r>
              <a:rPr lang="en-CA"/>
              <a:t>i</a:t>
            </a:r>
            <a:r>
              <a:rPr lang="en-CA" smtClean="0"/>
              <a:t>n BC agencies in a particular sector were told by the Province that on a going forward basis only a single agency in a region would be funded </a:t>
            </a:r>
          </a:p>
          <a:p>
            <a:pPr marL="342900" lvl="1" indent="-342900">
              <a:buFont typeface="Arial" pitchFamily="34" charset="0"/>
              <a:buChar char="•"/>
            </a:pPr>
            <a:r>
              <a:rPr lang="en-CA" smtClean="0"/>
              <a:t>desire of funders to have grant recipients work in collaboration/cross-sectorally</a:t>
            </a:r>
            <a:endParaRPr lang="en-CA" smtClean="0"/>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398147768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Why Consider a Formal Combination? (cont.)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5</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the failure of governance may be so extreme that the organization is not capable of continuing independently</a:t>
            </a:r>
          </a:p>
          <a:p>
            <a:pPr marL="342900" lvl="1" indent="-342900">
              <a:buFont typeface="Arial" pitchFamily="34" charset="0"/>
              <a:buChar char="•"/>
            </a:pPr>
            <a:r>
              <a:rPr lang="en-CA"/>
              <a:t>l</a:t>
            </a:r>
            <a:r>
              <a:rPr lang="en-CA" smtClean="0"/>
              <a:t>arger organization provides more opportunity for employees to advance</a:t>
            </a:r>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119939188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What Can go Wrong?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6</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a:t>e</a:t>
            </a:r>
            <a:r>
              <a:rPr lang="en-CA" smtClean="0"/>
              <a:t>go and emotion</a:t>
            </a:r>
          </a:p>
          <a:p>
            <a:pPr marL="530100" lvl="2" indent="-342900"/>
            <a:r>
              <a:rPr lang="en-CA"/>
              <a:t>d</a:t>
            </a:r>
            <a:r>
              <a:rPr lang="en-CA" smtClean="0"/>
              <a:t>ecision-making paralysis</a:t>
            </a:r>
          </a:p>
          <a:p>
            <a:pPr marL="530100" lvl="2" indent="-342900"/>
            <a:r>
              <a:rPr lang="en-CA"/>
              <a:t>d</a:t>
            </a:r>
            <a:r>
              <a:rPr lang="en-CA" smtClean="0"/>
              <a:t>istraction from mission</a:t>
            </a:r>
          </a:p>
          <a:p>
            <a:pPr marL="342900" lvl="1" indent="-342900">
              <a:buFont typeface="Arial" pitchFamily="34" charset="0"/>
              <a:buChar char="•"/>
            </a:pPr>
            <a:r>
              <a:rPr lang="en-CA" smtClean="0"/>
              <a:t>“cultural” differences</a:t>
            </a:r>
          </a:p>
          <a:p>
            <a:pPr marL="342900" lvl="1" indent="-342900">
              <a:buFont typeface="Arial" pitchFamily="34" charset="0"/>
              <a:buChar char="•"/>
            </a:pPr>
            <a:r>
              <a:rPr lang="en-CA"/>
              <a:t>f</a:t>
            </a:r>
            <a:r>
              <a:rPr lang="en-CA" smtClean="0"/>
              <a:t>ailure to build trust with a former competitor</a:t>
            </a:r>
          </a:p>
          <a:p>
            <a:pPr marL="342900" lvl="1" indent="-342900">
              <a:buFont typeface="Arial" pitchFamily="34" charset="0"/>
              <a:buChar char="•"/>
            </a:pPr>
            <a:r>
              <a:rPr lang="en-CA" smtClean="0"/>
              <a:t>“rationalizing” senior employees</a:t>
            </a:r>
          </a:p>
          <a:p>
            <a:pPr marL="342900" lvl="1" indent="-342900">
              <a:buFont typeface="Arial" pitchFamily="34" charset="0"/>
              <a:buChar char="•"/>
            </a:pPr>
            <a:r>
              <a:rPr lang="en-CA"/>
              <a:t>c</a:t>
            </a:r>
            <a:r>
              <a:rPr lang="en-CA" smtClean="0"/>
              <a:t>ost efficiencies not realized</a:t>
            </a:r>
          </a:p>
          <a:p>
            <a:pPr marL="342900" lvl="1" indent="-342900">
              <a:buFont typeface="Arial" pitchFamily="34" charset="0"/>
              <a:buChar char="•"/>
            </a:pPr>
            <a:r>
              <a:rPr lang="en-CA" smtClean="0"/>
              <a:t>lengthy adjustment period</a:t>
            </a:r>
          </a:p>
          <a:p>
            <a:pPr marL="342900" lvl="1" indent="-342900">
              <a:buFont typeface="Arial" pitchFamily="34" charset="0"/>
              <a:buChar char="•"/>
            </a:pPr>
            <a:r>
              <a:rPr lang="en-CA"/>
              <a:t>e</a:t>
            </a:r>
            <a:r>
              <a:rPr lang="en-CA" smtClean="0"/>
              <a:t>xternal communications issues</a:t>
            </a:r>
          </a:p>
          <a:p>
            <a:pPr marL="530100" lvl="2" indent="-342900"/>
            <a:r>
              <a:rPr lang="en-CA" smtClean="0"/>
              <a:t>need to rebuild awareness</a:t>
            </a:r>
          </a:p>
          <a:p>
            <a:pPr marL="530100" lvl="2" indent="-342900"/>
            <a:r>
              <a:rPr lang="en-CA" smtClean="0"/>
              <a:t>lack of acceptance from donors, funders</a:t>
            </a:r>
          </a:p>
          <a:p>
            <a:pPr marL="530100" lvl="2" indent="-342900"/>
            <a:r>
              <a:rPr lang="en-CA"/>
              <a:t>l</a:t>
            </a:r>
            <a:r>
              <a:rPr lang="en-CA" smtClean="0"/>
              <a:t>oss of goodwill</a:t>
            </a:r>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46344795"/>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Significant Issues for Resolution</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7</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People</a:t>
            </a:r>
          </a:p>
          <a:p>
            <a:pPr marL="530100" lvl="2" indent="-342900"/>
            <a:r>
              <a:rPr lang="en-CA" smtClean="0"/>
              <a:t>Membership</a:t>
            </a:r>
          </a:p>
          <a:p>
            <a:pPr marL="706500" lvl="3" indent="-342900"/>
            <a:r>
              <a:rPr lang="en-CA"/>
              <a:t>n</a:t>
            </a:r>
            <a:r>
              <a:rPr lang="en-CA" smtClean="0"/>
              <a:t>eed to prepare the membership</a:t>
            </a:r>
          </a:p>
          <a:p>
            <a:pPr marL="706500" lvl="3" indent="-342900"/>
            <a:r>
              <a:rPr lang="en-CA" smtClean="0"/>
              <a:t>history and “ownership”</a:t>
            </a:r>
          </a:p>
          <a:p>
            <a:pPr marL="706500" lvl="3" indent="-342900"/>
            <a:r>
              <a:rPr lang="en-CA"/>
              <a:t>w</a:t>
            </a:r>
            <a:r>
              <a:rPr lang="en-CA" smtClean="0"/>
              <a:t>illingness to accept change</a:t>
            </a:r>
          </a:p>
          <a:p>
            <a:pPr marL="706500" lvl="3" indent="-342900"/>
            <a:r>
              <a:rPr lang="en-CA" smtClean="0"/>
              <a:t>Board is making a recommendation – members have the final say</a:t>
            </a:r>
          </a:p>
          <a:p>
            <a:pPr marL="530100" lvl="2" indent="-342900"/>
            <a:r>
              <a:rPr lang="en-CA" smtClean="0"/>
              <a:t>Employees/Senior Managers</a:t>
            </a:r>
          </a:p>
          <a:p>
            <a:pPr marL="706500" lvl="3" indent="-342900"/>
            <a:r>
              <a:rPr lang="en-CA"/>
              <a:t>w</a:t>
            </a:r>
            <a:r>
              <a:rPr lang="en-CA" smtClean="0"/>
              <a:t>ho will lose their job?</a:t>
            </a:r>
          </a:p>
          <a:p>
            <a:pPr marL="893700" lvl="4" indent="-342900"/>
            <a:r>
              <a:rPr lang="en-CA"/>
              <a:t>r</a:t>
            </a:r>
            <a:r>
              <a:rPr lang="en-CA" smtClean="0"/>
              <a:t>esistance/lack of cooperativeness</a:t>
            </a:r>
          </a:p>
          <a:p>
            <a:pPr marL="893700" lvl="4" indent="-342900"/>
            <a:r>
              <a:rPr lang="en-CA" smtClean="0"/>
              <a:t>severance</a:t>
            </a:r>
          </a:p>
          <a:p>
            <a:pPr marL="706500" lvl="3" indent="-342900"/>
            <a:r>
              <a:rPr lang="en-CA"/>
              <a:t>u</a:t>
            </a:r>
            <a:r>
              <a:rPr lang="en-CA" smtClean="0"/>
              <a:t>nions?</a:t>
            </a:r>
          </a:p>
          <a:p>
            <a:pPr marL="530100" lvl="2" indent="-342900"/>
            <a:r>
              <a:rPr lang="en-CA" smtClean="0"/>
              <a:t>Directors</a:t>
            </a:r>
          </a:p>
          <a:p>
            <a:pPr marL="706500" lvl="3" indent="-342900"/>
            <a:r>
              <a:rPr lang="en-CA"/>
              <a:t>w</a:t>
            </a:r>
            <a:r>
              <a:rPr lang="en-CA" smtClean="0"/>
              <a:t>ho will leave/resign </a:t>
            </a:r>
          </a:p>
          <a:p>
            <a:pPr marL="706500" lvl="3" indent="-342900"/>
            <a:r>
              <a:rPr lang="en-CA"/>
              <a:t>s</a:t>
            </a:r>
            <a:r>
              <a:rPr lang="en-CA" smtClean="0"/>
              <a:t>urprisingly, often seen as an opportunity by many to honourably conclude their service</a:t>
            </a:r>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610065604"/>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Significant Issues for Resolution (cont.)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8</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smtClean="0"/>
              <a:t>Governance</a:t>
            </a:r>
          </a:p>
          <a:p>
            <a:pPr marL="530100" lvl="2" indent="-342900"/>
            <a:r>
              <a:rPr lang="en-CA" smtClean="0"/>
              <a:t>alteration to governance structure?</a:t>
            </a:r>
          </a:p>
          <a:p>
            <a:pPr marL="706500" lvl="3" indent="-342900"/>
            <a:r>
              <a:rPr lang="en-CA"/>
              <a:t>o</a:t>
            </a:r>
            <a:r>
              <a:rPr lang="en-CA" smtClean="0"/>
              <a:t>pen v. closed membership</a:t>
            </a:r>
          </a:p>
          <a:p>
            <a:pPr marL="706500" lvl="3" indent="-342900"/>
            <a:r>
              <a:rPr lang="en-CA" smtClean="0"/>
              <a:t>“real” members for governance purposes as opposed to supporters</a:t>
            </a:r>
          </a:p>
          <a:p>
            <a:pPr marL="706500" lvl="3" indent="-342900"/>
            <a:r>
              <a:rPr lang="en-CA"/>
              <a:t>n</a:t>
            </a:r>
            <a:r>
              <a:rPr lang="en-CA" smtClean="0"/>
              <a:t>umber of directors</a:t>
            </a:r>
          </a:p>
          <a:p>
            <a:pPr marL="706500" lvl="3" indent="-342900"/>
            <a:r>
              <a:rPr lang="en-CA"/>
              <a:t>q</a:t>
            </a:r>
            <a:r>
              <a:rPr lang="en-CA" smtClean="0"/>
              <a:t>ualifications of directors</a:t>
            </a:r>
          </a:p>
          <a:p>
            <a:pPr marL="706500" lvl="3" indent="-342900"/>
            <a:r>
              <a:rPr lang="en-CA"/>
              <a:t>i</a:t>
            </a:r>
            <a:r>
              <a:rPr lang="en-CA" smtClean="0"/>
              <a:t>nvolvement of external bodies</a:t>
            </a:r>
          </a:p>
          <a:p>
            <a:pPr marL="342900" lvl="1" indent="-342900">
              <a:buFont typeface="Arial" pitchFamily="34" charset="0"/>
              <a:buChar char="•"/>
            </a:pPr>
            <a:r>
              <a:rPr lang="en-CA" smtClean="0"/>
              <a:t>Financial and Programmatic</a:t>
            </a:r>
          </a:p>
          <a:p>
            <a:pPr marL="530100" lvl="2" indent="-342900"/>
            <a:r>
              <a:rPr lang="en-CA"/>
              <a:t>i</a:t>
            </a:r>
            <a:r>
              <a:rPr lang="en-CA" smtClean="0"/>
              <a:t>mpact on revenue streams</a:t>
            </a:r>
          </a:p>
          <a:p>
            <a:pPr marL="530100" lvl="2" indent="-342900"/>
            <a:r>
              <a:rPr lang="en-CA" smtClean="0"/>
              <a:t>rationalizing of programs</a:t>
            </a:r>
          </a:p>
          <a:p>
            <a:pPr marL="706500" lvl="3" indent="-342900"/>
            <a:r>
              <a:rPr lang="en-CA"/>
              <a:t>c</a:t>
            </a:r>
            <a:r>
              <a:rPr lang="en-CA" smtClean="0"/>
              <a:t>ombination</a:t>
            </a:r>
          </a:p>
          <a:p>
            <a:pPr marL="706500" lvl="3" indent="-342900"/>
            <a:r>
              <a:rPr lang="en-CA" smtClean="0"/>
              <a:t>cessation</a:t>
            </a:r>
          </a:p>
          <a:p>
            <a:pPr marL="530100" lvl="2" indent="-342900"/>
            <a:r>
              <a:rPr lang="en-CA"/>
              <a:t>t</a:t>
            </a:r>
            <a:r>
              <a:rPr lang="en-CA" smtClean="0"/>
              <a:t>ax exemption </a:t>
            </a:r>
          </a:p>
          <a:p>
            <a:pPr marL="706500" lvl="3" indent="-342900"/>
            <a:r>
              <a:rPr lang="en-CA"/>
              <a:t>c</a:t>
            </a:r>
            <a:r>
              <a:rPr lang="en-CA" smtClean="0"/>
              <a:t>an discover incorrect or missing filings that require “fixing”</a:t>
            </a:r>
          </a:p>
          <a:p>
            <a:pPr marL="706500" lvl="3" indent="-342900"/>
            <a:r>
              <a:rPr lang="en-CA"/>
              <a:t>m</a:t>
            </a:r>
            <a:r>
              <a:rPr lang="en-CA" smtClean="0"/>
              <a:t>ay wish to apply for charitable registration </a:t>
            </a:r>
            <a:endParaRPr lang="en-CA"/>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3891480482"/>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custDataLst>
              <p:tags r:id="rId3"/>
            </p:custDataLst>
          </p:nvPr>
        </p:nvSpPr>
        <p:spPr/>
        <p:txBody>
          <a:bodyPr/>
          <a:lstStyle/>
          <a:p>
            <a:r>
              <a:rPr lang="en-CA" smtClean="0"/>
              <a:t>Significant Issues to Resolve	</a:t>
            </a:r>
            <a:endParaRPr lang="en-CA"/>
          </a:p>
        </p:txBody>
      </p:sp>
      <p:sp>
        <p:nvSpPr>
          <p:cNvPr id="3" name="Slide Number Placeholder 2"/>
          <p:cNvSpPr>
            <a:spLocks noGrp="1"/>
          </p:cNvSpPr>
          <p:nvPr>
            <p:ph type="sldNum" sz="quarter" idx="11"/>
            <p:custDataLst>
              <p:tags r:id="rId4"/>
            </p:custDataLst>
          </p:nvPr>
        </p:nvSpPr>
        <p:spPr/>
        <p:txBody>
          <a:bodyPr/>
          <a:lstStyle/>
          <a:p>
            <a:fld id="{56E3EF9F-6447-4352-9D67-5AAB50718BD2}" type="slidenum">
              <a:rPr lang="en-CA" smtClean="0"/>
              <a:t>9</a:t>
            </a:fld>
            <a:endParaRPr lang="en-CA"/>
          </a:p>
        </p:txBody>
      </p:sp>
      <p:sp>
        <p:nvSpPr>
          <p:cNvPr id="4" name="Text Placeholder 3"/>
          <p:cNvSpPr>
            <a:spLocks noGrp="1"/>
          </p:cNvSpPr>
          <p:nvPr>
            <p:ph type="body" sz="quarter" idx="12"/>
            <p:custDataLst>
              <p:tags r:id="rId5"/>
            </p:custDataLst>
          </p:nvPr>
        </p:nvSpPr>
        <p:spPr/>
        <p:txBody>
          <a:bodyPr/>
          <a:lstStyle/>
          <a:p>
            <a:pPr marL="342900" lvl="1" indent="-342900">
              <a:buFont typeface="Arial" pitchFamily="34" charset="0"/>
              <a:buChar char="•"/>
            </a:pPr>
            <a:r>
              <a:rPr lang="en-CA"/>
              <a:t>Third Party Consents</a:t>
            </a:r>
          </a:p>
          <a:p>
            <a:pPr marL="530100" lvl="2" indent="-342900"/>
            <a:r>
              <a:rPr lang="en-CA"/>
              <a:t>landlords</a:t>
            </a:r>
          </a:p>
          <a:p>
            <a:pPr marL="530100" lvl="2" indent="-342900"/>
            <a:r>
              <a:rPr lang="en-CA"/>
              <a:t>contractors</a:t>
            </a:r>
          </a:p>
          <a:p>
            <a:pPr marL="530100" lvl="2" indent="-342900"/>
            <a:r>
              <a:rPr lang="en-CA"/>
              <a:t>grantors</a:t>
            </a:r>
          </a:p>
          <a:p>
            <a:pPr marL="342900" lvl="1" indent="-342900">
              <a:buFont typeface="Arial" pitchFamily="34" charset="0"/>
              <a:buChar char="•"/>
            </a:pPr>
            <a:r>
              <a:rPr lang="en-CA" smtClean="0"/>
              <a:t>External Communications and Branding</a:t>
            </a:r>
          </a:p>
          <a:p>
            <a:pPr marL="530100" lvl="2" indent="-342900"/>
            <a:r>
              <a:rPr lang="en-CA" smtClean="0"/>
              <a:t>timing</a:t>
            </a:r>
          </a:p>
          <a:p>
            <a:pPr marL="706500" lvl="3" indent="-342900"/>
            <a:r>
              <a:rPr lang="en-CA"/>
              <a:t>a</a:t>
            </a:r>
            <a:r>
              <a:rPr lang="en-CA" smtClean="0"/>
              <a:t>pprovals</a:t>
            </a:r>
          </a:p>
          <a:p>
            <a:pPr marL="706500" lvl="3" indent="-342900"/>
            <a:r>
              <a:rPr lang="en-CA"/>
              <a:t>t</a:t>
            </a:r>
            <a:r>
              <a:rPr lang="en-CA" smtClean="0"/>
              <a:t>rade-marking</a:t>
            </a:r>
          </a:p>
          <a:p>
            <a:pPr marL="530100" lvl="2" indent="-342900"/>
            <a:r>
              <a:rPr lang="en-CA" smtClean="0"/>
              <a:t>social media</a:t>
            </a:r>
          </a:p>
          <a:p>
            <a:pPr marL="706500" lvl="3" indent="-342900"/>
            <a:r>
              <a:rPr lang="en-CA"/>
              <a:t>m</a:t>
            </a:r>
            <a:r>
              <a:rPr lang="en-CA" smtClean="0"/>
              <a:t>onitoring and response</a:t>
            </a:r>
          </a:p>
          <a:p>
            <a:pPr marL="706500" lvl="3" indent="-342900"/>
            <a:r>
              <a:rPr lang="en-CA" smtClean="0"/>
              <a:t>damage control (particularly if result of catastrophic event)</a:t>
            </a:r>
          </a:p>
          <a:p>
            <a:pPr marL="342900" lvl="1" indent="-342900">
              <a:buFont typeface="Arial" pitchFamily="34" charset="0"/>
              <a:buChar char="•"/>
            </a:pPr>
            <a:endParaRPr lang="en-CA"/>
          </a:p>
        </p:txBody>
      </p:sp>
      <p:sp>
        <p:nvSpPr>
          <p:cNvPr id="5" name="Footer Placeholder 4"/>
          <p:cNvSpPr>
            <a:spLocks noGrp="1"/>
          </p:cNvSpPr>
          <p:nvPr>
            <p:ph type="ftr" sz="quarter" idx="13"/>
            <p:custDataLst>
              <p:tags r:id="rId6"/>
            </p:custDataLst>
          </p:nvPr>
        </p:nvSpPr>
        <p:spPr/>
        <p:txBody>
          <a:bodyPr/>
          <a:lstStyle/>
          <a:p>
            <a:endParaRPr lang="en-CA" smtClean="0"/>
          </a:p>
        </p:txBody>
      </p:sp>
    </p:spTree>
    <p:custDataLst>
      <p:tags r:id="rId7"/>
    </p:custDataLst>
    <p:extLst>
      <p:ext uri="{BB962C8B-B14F-4D97-AF65-F5344CB8AC3E}">
        <p14:creationId xmlns:p14="http://schemas.microsoft.com/office/powerpoint/2010/main" val="2961356002"/>
      </p:ext>
    </p:extLst>
  </p:cSld>
  <p:clrMapOvr>
    <a:masterClrMapping/>
  </p:clrMapOvr>
  <p:transition/>
  <p:timing/>
</p:sld>
</file>

<file path=ppt/tags/tag1.xml><?xml version="1.0" encoding="utf-8"?>
<p:tagLst xmlns:p="http://schemas.openxmlformats.org/presentationml/2006/main">
  <p:tag name="MS_PLACEHOLDERID" val="placeholderID1_41466.48"/>
</p:tagLst>
</file>

<file path=ppt/tags/tag10.xml><?xml version="1.0" encoding="utf-8"?>
<p:tagLst xmlns:p="http://schemas.openxmlformats.org/presentationml/2006/main">
  <p:tag name="MS_PLACEHOLDERID" val="placeholderID3_41277.68"/>
</p:tagLst>
</file>

<file path=ppt/tags/tag100.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01.xml><?xml version="1.0" encoding="utf-8"?>
<p:tagLst xmlns:p="http://schemas.openxmlformats.org/presentationml/2006/main">
  <p:tag name="MS_PLACEHOLDERID" val="placeholderID1_41382.51"/>
</p:tagLst>
</file>

<file path=ppt/tags/tag102.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03.xml><?xml version="1.0" encoding="utf-8"?>
<p:tagLst xmlns:p="http://schemas.openxmlformats.org/presentationml/2006/main">
  <p:tag name="MS_PLACEHOLDERID" val="placeholderID5_41271.6"/>
</p:tagLst>
</file>

<file path=ppt/tags/tag104.xml><?xml version="1.0" encoding="utf-8"?>
<p:tagLst xmlns:p="http://schemas.openxmlformats.org/presentationml/2006/main">
  <p:tag name="MS_PLACEHOLDERID" val="placeholderID7_41271.6"/>
</p:tagLst>
</file>

<file path=ppt/tags/tag105.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06.xml><?xml version="1.0" encoding="utf-8"?>
<p:tagLst xmlns:p="http://schemas.openxmlformats.org/presentationml/2006/main">
  <p:tag name="MS_PLACEHOLDERID" val="placeholderID1_41382.51"/>
</p:tagLst>
</file>

<file path=ppt/tags/tag107.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08.xml><?xml version="1.0" encoding="utf-8"?>
<p:tagLst xmlns:p="http://schemas.openxmlformats.org/presentationml/2006/main">
  <p:tag name="MS_PLACEHOLDERID" val="placeholderID5_41271.6"/>
</p:tagLst>
</file>

<file path=ppt/tags/tag109.xml><?xml version="1.0" encoding="utf-8"?>
<p:tagLst xmlns:p="http://schemas.openxmlformats.org/presentationml/2006/main">
  <p:tag name="MS_PLACEHOLDERID" val="placeholderID7_41271.6"/>
</p:tagLst>
</file>

<file path=ppt/tags/tag11.xml><?xml version="1.0" encoding="utf-8"?>
<p:tagLst xmlns:p="http://schemas.openxmlformats.org/presentationml/2006/main">
  <p:tag name="MS_PLACEHOLDERID" val="placeholderID1_41382.51"/>
</p:tagLst>
</file>

<file path=ppt/tags/tag110.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11.xml><?xml version="1.0" encoding="utf-8"?>
<p:tagLst xmlns:p="http://schemas.openxmlformats.org/presentationml/2006/main">
  <p:tag name="MS_PLACEHOLDERID" val="placeholderID1_41382.51"/>
</p:tagLst>
</file>

<file path=ppt/tags/tag112.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13.xml><?xml version="1.0" encoding="utf-8"?>
<p:tagLst xmlns:p="http://schemas.openxmlformats.org/presentationml/2006/main">
  <p:tag name="MS_PLACEHOLDERID" val="placeholderID5_41271.6"/>
</p:tagLst>
</file>

<file path=ppt/tags/tag114.xml><?xml version="1.0" encoding="utf-8"?>
<p:tagLst xmlns:p="http://schemas.openxmlformats.org/presentationml/2006/main">
  <p:tag name="MS_PLACEHOLDERID" val="placeholderID7_41271.6"/>
</p:tagLst>
</file>

<file path=ppt/tags/tag115.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16.xml><?xml version="1.0" encoding="utf-8"?>
<p:tagLst xmlns:p="http://schemas.openxmlformats.org/presentationml/2006/main">
  <p:tag name="MS_PLACEHOLDERID" val="placeholderID1_41382.51"/>
</p:tagLst>
</file>

<file path=ppt/tags/tag117.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18.xml><?xml version="1.0" encoding="utf-8"?>
<p:tagLst xmlns:p="http://schemas.openxmlformats.org/presentationml/2006/main">
  <p:tag name="MS_PLACEHOLDERID" val="placeholderID5_41271.6"/>
</p:tagLst>
</file>

<file path=ppt/tags/tag119.xml><?xml version="1.0" encoding="utf-8"?>
<p:tagLst xmlns:p="http://schemas.openxmlformats.org/presentationml/2006/main">
  <p:tag name="MS_PLACEHOLDERID" val="placeholderID7_41271.6"/>
</p:tagLst>
</file>

<file path=ppt/tags/tag12.xml><?xml version="1.0" encoding="utf-8"?>
<p:tagLst xmlns:p="http://schemas.openxmlformats.org/presentationml/2006/main">
  <p:tag name="MS_PLACEHOLDERID" val="placeholderID6_41271.7"/>
</p:tagLst>
</file>

<file path=ppt/tags/tag120.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21.xml><?xml version="1.0" encoding="utf-8"?>
<p:tagLst xmlns:p="http://schemas.openxmlformats.org/presentationml/2006/main">
  <p:tag name="MS_PLACEHOLDERID" val="placeholderID1_41382.51"/>
</p:tagLst>
</file>

<file path=ppt/tags/tag122.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23.xml><?xml version="1.0" encoding="utf-8"?>
<p:tagLst xmlns:p="http://schemas.openxmlformats.org/presentationml/2006/main">
  <p:tag name="MS_PLACEHOLDERID" val="placeholderID5_41271.6"/>
</p:tagLst>
</file>

<file path=ppt/tags/tag124.xml><?xml version="1.0" encoding="utf-8"?>
<p:tagLst xmlns:p="http://schemas.openxmlformats.org/presentationml/2006/main">
  <p:tag name="MS_PLACEHOLDERID" val="placeholderID7_41271.6"/>
</p:tagLst>
</file>

<file path=ppt/tags/tag125.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26.xml><?xml version="1.0" encoding="utf-8"?>
<p:tagLst xmlns:p="http://schemas.openxmlformats.org/presentationml/2006/main">
  <p:tag name="MS_PLACEHOLDERID" val="placeholderID1_41382.51"/>
</p:tagLst>
</file>

<file path=ppt/tags/tag127.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28.xml><?xml version="1.0" encoding="utf-8"?>
<p:tagLst xmlns:p="http://schemas.openxmlformats.org/presentationml/2006/main">
  <p:tag name="MS_PLACEHOLDERID" val="placeholderID5_41271.6"/>
</p:tagLst>
</file>

<file path=ppt/tags/tag129.xml><?xml version="1.0" encoding="utf-8"?>
<p:tagLst xmlns:p="http://schemas.openxmlformats.org/presentationml/2006/main">
  <p:tag name="MS_PLACEHOLDERID" val="placeholderID7_41271.6"/>
</p:tagLst>
</file>

<file path=ppt/tags/tag13.xml><?xml version="1.0" encoding="utf-8"?>
<p:tagLst xmlns:p="http://schemas.openxmlformats.org/presentationml/2006/main">
  <p:tag name="MS_PLACEHOLDERID" val="placeholderID7_41271.7"/>
</p:tagLst>
</file>

<file path=ppt/tags/tag130.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31.xml><?xml version="1.0" encoding="utf-8"?>
<p:tagLst xmlns:p="http://schemas.openxmlformats.org/presentationml/2006/main">
  <p:tag name="MS_PLACEHOLDERID" val="placeholderID1_41382.51"/>
</p:tagLst>
</file>

<file path=ppt/tags/tag132.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33.xml><?xml version="1.0" encoding="utf-8"?>
<p:tagLst xmlns:p="http://schemas.openxmlformats.org/presentationml/2006/main">
  <p:tag name="MS_PLACEHOLDERID" val="placeholderID5_41271.6"/>
</p:tagLst>
</file>

<file path=ppt/tags/tag134.xml><?xml version="1.0" encoding="utf-8"?>
<p:tagLst xmlns:p="http://schemas.openxmlformats.org/presentationml/2006/main">
  <p:tag name="MS_PLACEHOLDERID" val="placeholderID7_41271.6"/>
</p:tagLst>
</file>

<file path=ppt/tags/tag135.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36.xml><?xml version="1.0" encoding="utf-8"?>
<p:tagLst xmlns:p="http://schemas.openxmlformats.org/presentationml/2006/main">
  <p:tag name="MS_PLACEHOLDERID" val="placeholderID1_41382.51"/>
</p:tagLst>
</file>

<file path=ppt/tags/tag137.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38.xml><?xml version="1.0" encoding="utf-8"?>
<p:tagLst xmlns:p="http://schemas.openxmlformats.org/presentationml/2006/main">
  <p:tag name="MS_PLACEHOLDERID" val="placeholderID5_41271.6"/>
</p:tagLst>
</file>

<file path=ppt/tags/tag139.xml><?xml version="1.0" encoding="utf-8"?>
<p:tagLst xmlns:p="http://schemas.openxmlformats.org/presentationml/2006/main">
  <p:tag name="MS_PLACEHOLDERID" val="placeholderID7_41271.6"/>
</p:tagLst>
</file>

<file path=ppt/tags/tag14.xml><?xml version="1.0" encoding="utf-8"?>
<p:tagLst xmlns:p="http://schemas.openxmlformats.org/presentationml/2006/main">
  <p:tag name="MS_PLACEHOLDERID" val="placeholderID8_41271.7"/>
</p:tagLst>
</file>

<file path=ppt/tags/tag140.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141.xml><?xml version="1.0" encoding="utf-8"?>
<p:tagLst xmlns:p="http://schemas.openxmlformats.org/presentationml/2006/main">
  <p:tag name="MS_PLACEHOLDERID" val="placeholderID1_41382.51"/>
</p:tagLst>
</file>

<file path=ppt/tags/tag142.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143.xml><?xml version="1.0" encoding="utf-8"?>
<p:tagLst xmlns:p="http://schemas.openxmlformats.org/presentationml/2006/main">
  <p:tag name="MS_PLACEHOLDERID" val="placeholderID1_41271.79"/>
</p:tagLst>
</file>

<file path=ppt/tags/tag144.xml><?xml version="1.0" encoding="utf-8"?>
<p:tagLst xmlns:p="http://schemas.openxmlformats.org/presentationml/2006/main">
  <p:tag name="MS_PLACEHOLDERID" val="placeholderID7_41271.6"/>
</p:tagLst>
</file>

<file path=ppt/tags/tag145.xml><?xml version="1.0" encoding="utf-8"?>
<p:tagLst xmlns:p="http://schemas.openxmlformats.org/presentationml/2006/main">
  <p:tag name="MS_PLACEHOLDERID" val="placeholderID1_41418.44"/>
</p:tagLst>
</file>

<file path=ppt/tags/tag146.xml><?xml version="1.0" encoding="utf-8"?>
<p:tagLst xmlns:p="http://schemas.openxmlformats.org/presentationml/2006/main">
  <p:tag name="AUTOMATIONTAG" val="NRF_Map"/>
  <p:tag name="SLIDEAUTOMATIONTYPE" val="Standard"/>
  <p:tag name="SLIDEGROUP" val=""/>
  <p:tag name="SLIDEGROUPTYPE" val=""/>
  <p:tag name="SLIDETITLE" val=""/>
  <p:tag name="SLIDETOCOUTLINELEVEL" val="2"/>
</p:tagLst>
</file>

<file path=ppt/tags/tag147.xml><?xml version="1.0" encoding="utf-8"?>
<p:tagLst xmlns:p="http://schemas.openxmlformats.org/presentationml/2006/main">
  <p:tag name="MS_PLACEHOLDERID" val="placeholderID64_41271.7"/>
</p:tagLst>
</file>

<file path=ppt/tags/tag148.xml><?xml version="1.0" encoding="utf-8"?>
<p:tagLst xmlns:p="http://schemas.openxmlformats.org/presentationml/2006/main">
  <p:tag name="MS_PLACEHOLDERID" val="placeholderID65_41271.7"/>
</p:tagLst>
</file>

<file path=ppt/tags/tag149.xml><?xml version="1.0" encoding="utf-8"?>
<p:tagLst xmlns:p="http://schemas.openxmlformats.org/presentationml/2006/main">
  <p:tag name="MS_PLACEHOLDERID" val="placeholderID66_41271.7"/>
  <p:tag name="PLACEHOLDERAUTOMATIONTAG" val="Disclaimer"/>
</p:tagLst>
</file>

<file path=ppt/tags/tag15.xml><?xml version="1.0" encoding="utf-8"?>
<p:tagLst xmlns:p="http://schemas.openxmlformats.org/presentationml/2006/main">
  <p:tag name="MS_PLACEHOLDERID" val="placeholderID9_41271.7"/>
  <p:tag name="MS_XMLFILE_REGKEY" val=""/>
  <p:tag name="STYLEXMLFILE" val="Default Style List"/>
</p:tagLst>
</file>

<file path=ppt/tags/tag150.xml><?xml version="1.0" encoding="utf-8"?>
<p:tagLst xmlns:p="http://schemas.openxmlformats.org/presentationml/2006/main">
  <p:tag name="AUTOMATIONTAG" val="NRF_Standard disclaimer"/>
  <p:tag name="SLIDEAUTOMATIONTYPE" val="Disclaimer"/>
  <p:tag name="SLIDEISINMEDIASTERLINGPROJECT" val="True"/>
  <p:tag name="SLIDELAYOUTNAME" val="NRF_Standard disclaimer"/>
  <p:tag name="SLIDEPROJECTVERSION" val="6.4.10"/>
  <p:tag name="SLIDETOCOUTLINELEVEL" val="2"/>
</p:tagLst>
</file>

<file path=ppt/tags/tag151.xml><?xml version="1.0" encoding="utf-8"?>
<p:tagLst xmlns:p="http://schemas.openxmlformats.org/presentationml/2006/main">
  <p:tag name="AS_NET" val="4.0.30319.42000"/>
  <p:tag name="AS_OS" val="Microsoft Windows NT 6.2.9200.0"/>
  <p:tag name="AS_RELEASE_DATE" val="2017.12.15"/>
  <p:tag name="AS_TITLE" val="Aspose.Slides for .NET 2.0"/>
  <p:tag name="AS_VERSION" val="17.12.1"/>
  <p:tag name="BLNLEGALENTITY" val="Norton Rose Fulbright Canada LLP"/>
  <p:tag name="BLNPRESENTATIONTYPE" val="False"/>
  <p:tag name="LANGUAGE" val="English (Canadian)"/>
  <p:tag name="MS_OFFICESETUPCOMPLETE" val="True"/>
  <p:tag name="PUB_ENTITYKEY" val="CAN"/>
  <p:tag name="TEMPLATELOADED" val="English"/>
</p:tagLst>
</file>

<file path=ppt/tags/tag16.xml><?xml version="1.0" encoding="utf-8"?>
<p:tagLst xmlns:p="http://schemas.openxmlformats.org/presentationml/2006/main">
  <p:tag name="MS_PLACEHOLDERID" val="placeholderID10_41271.7"/>
  <p:tag name="MS_XMLFILE_REGKEY" val=""/>
  <p:tag name="STYLEXMLFILE" val="Default Style List"/>
</p:tagLst>
</file>

<file path=ppt/tags/tag17.xml><?xml version="1.0" encoding="utf-8"?>
<p:tagLst xmlns:p="http://schemas.openxmlformats.org/presentationml/2006/main">
  <p:tag name="MS_PLACEHOLDERID" val="placeholderID3_41277.68"/>
</p:tagLst>
</file>

<file path=ppt/tags/tag18.xml><?xml version="1.0" encoding="utf-8"?>
<p:tagLst xmlns:p="http://schemas.openxmlformats.org/presentationml/2006/main">
  <p:tag name="MS_PLACEHOLDERID" val="placeholderID11_41271.7"/>
</p:tagLst>
</file>

<file path=ppt/tags/tag19.xml><?xml version="1.0" encoding="utf-8"?>
<p:tagLst xmlns:p="http://schemas.openxmlformats.org/presentationml/2006/main">
  <p:tag name="MS_PLACEHOLDERID" val="placeholderID12_41271.7"/>
</p:tagLst>
</file>

<file path=ppt/tags/tag2.xml><?xml version="1.0" encoding="utf-8"?>
<p:tagLst xmlns:p="http://schemas.openxmlformats.org/presentationml/2006/main">
  <p:tag name="MS_PLACEHOLDERID" val="placeholderID1_41271.7"/>
</p:tagLst>
</file>

<file path=ppt/tags/tag20.xml><?xml version="1.0" encoding="utf-8"?>
<p:tagLst xmlns:p="http://schemas.openxmlformats.org/presentationml/2006/main">
  <p:tag name="MS_PLACEHOLDERID" val="placeholderID13_41271.7"/>
</p:tagLst>
</file>

<file path=ppt/tags/tag21.xml><?xml version="1.0" encoding="utf-8"?>
<p:tagLst xmlns:p="http://schemas.openxmlformats.org/presentationml/2006/main">
  <p:tag name="MS_PLACEHOLDERID" val="placeholderID14_41271.7"/>
  <p:tag name="MS_XMLFILE_REGKEY" val=""/>
  <p:tag name="STYLEXMLFILE" val="Default Style List"/>
</p:tagLst>
</file>

<file path=ppt/tags/tag22.xml><?xml version="1.0" encoding="utf-8"?>
<p:tagLst xmlns:p="http://schemas.openxmlformats.org/presentationml/2006/main">
  <p:tag name="MS_PLACEHOLDERID" val="placeholderID15_41271.7"/>
  <p:tag name="MS_XMLFILE_REGKEY" val=""/>
  <p:tag name="STYLEXMLFILE" val="Default Style List"/>
</p:tagLst>
</file>

<file path=ppt/tags/tag23.xml><?xml version="1.0" encoding="utf-8"?>
<p:tagLst xmlns:p="http://schemas.openxmlformats.org/presentationml/2006/main">
  <p:tag name="MS_PLACEHOLDERID" val="placeholderID16_41271.7"/>
  <p:tag name="MS_XMLFILE_REGKEY" val=""/>
  <p:tag name="STYLEXMLFILE" val="Default Style List"/>
</p:tagLst>
</file>

<file path=ppt/tags/tag24.xml><?xml version="1.0" encoding="utf-8"?>
<p:tagLst xmlns:p="http://schemas.openxmlformats.org/presentationml/2006/main">
  <p:tag name="MS_PLACEHOLDERID" val="placeholderID17_41271.7"/>
  <p:tag name="MS_XMLFILE_REGKEY" val=""/>
  <p:tag name="STYLEXMLFILE" val="Default Style List"/>
</p:tagLst>
</file>

<file path=ppt/tags/tag25.xml><?xml version="1.0" encoding="utf-8"?>
<p:tagLst xmlns:p="http://schemas.openxmlformats.org/presentationml/2006/main">
  <p:tag name="MS_PLACEHOLDERID" val="placeholderID3_41277.68"/>
</p:tagLst>
</file>

<file path=ppt/tags/tag26.xml><?xml version="1.0" encoding="utf-8"?>
<p:tagLst xmlns:p="http://schemas.openxmlformats.org/presentationml/2006/main">
  <p:tag name="MS_PLACEHOLDERID" val="placeholderID24_41271.7"/>
</p:tagLst>
</file>

<file path=ppt/tags/tag27.xml><?xml version="1.0" encoding="utf-8"?>
<p:tagLst xmlns:p="http://schemas.openxmlformats.org/presentationml/2006/main">
  <p:tag name="MS_PLACEHOLDERID" val="placeholderID25_41271.7"/>
  <p:tag name="MS_XMLFILE_REGKEY" val=""/>
  <p:tag name="STYLEXMLFILE" val="Default Style List"/>
</p:tagLst>
</file>

<file path=ppt/tags/tag28.xml><?xml version="1.0" encoding="utf-8"?>
<p:tagLst xmlns:p="http://schemas.openxmlformats.org/presentationml/2006/main">
  <p:tag name="MS_PLACEHOLDERID" val="placeholderID3_41277.68"/>
</p:tagLst>
</file>

<file path=ppt/tags/tag29.xml><?xml version="1.0" encoding="utf-8"?>
<p:tagLst xmlns:p="http://schemas.openxmlformats.org/presentationml/2006/main">
  <p:tag name="MS_PLACEHOLDERID" val="placeholderID2_41382.51"/>
</p:tagLst>
</file>

<file path=ppt/tags/tag3.xml><?xml version="1.0" encoding="utf-8"?>
<p:tagLst xmlns:p="http://schemas.openxmlformats.org/presentationml/2006/main">
  <p:tag name="MS_PLACEHOLDERID" val="placeholderID2_41271.7"/>
  <p:tag name="MS_XMLFILE_REGKEY" val=""/>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False"/>
  <p:tag name="MSOBJECTPICTURESUBFOLDER" val=""/>
  <p:tag name="MSOBJECTSCALEPICTURE" val="True"/>
  <p:tag name="MSOBJECTZORDERPOSITION" val="0"/>
  <p:tag name="STYLEXMLFILE" val="Cover Styles"/>
</p:tagLst>
</file>

<file path=ppt/tags/tag30.xml><?xml version="1.0" encoding="utf-8"?>
<p:tagLst xmlns:p="http://schemas.openxmlformats.org/presentationml/2006/main">
  <p:tag name="MS_PLACEHOLDERID" val="PlaceholderID42522.5783333333027934"/>
  <p:tag name="MS_XMLFILE_REGKEY" val=""/>
  <p:tag name="PICTURESUBFOLDER" val="Full_page"/>
  <p:tag name="PICTUREXMLFILE" val="Default Picture Settings"/>
</p:tagLst>
</file>

<file path=ppt/tags/tag31.xml><?xml version="1.0" encoding="utf-8"?>
<p:tagLst xmlns:p="http://schemas.openxmlformats.org/presentationml/2006/main">
  <p:tag name="MS_PLACEHOLDERID" val="placeholderID26_41271.7"/>
</p:tagLst>
</file>

<file path=ppt/tags/tag32.xml><?xml version="1.0" encoding="utf-8"?>
<p:tagLst xmlns:p="http://schemas.openxmlformats.org/presentationml/2006/main">
  <p:tag name="MS_PLACEHOLDERID" val="placeholderID28_41271.7"/>
</p:tagLst>
</file>

<file path=ppt/tags/tag33.xml><?xml version="1.0" encoding="utf-8"?>
<p:tagLst xmlns:p="http://schemas.openxmlformats.org/presentationml/2006/main">
  <p:tag name="MS_PLACEHOLDERID" val="placeholderID29_41271.7"/>
</p:tagLst>
</file>

<file path=ppt/tags/tag34.xml><?xml version="1.0" encoding="utf-8"?>
<p:tagLst xmlns:p="http://schemas.openxmlformats.org/presentationml/2006/main">
  <p:tag name="MS_PLACEHOLDERID" val="placeholderID1_41341.58"/>
</p:tagLst>
</file>

<file path=ppt/tags/tag35.xml><?xml version="1.0" encoding="utf-8"?>
<p:tagLst xmlns:p="http://schemas.openxmlformats.org/presentationml/2006/main">
  <p:tag name="MS_PLACEHOLDERID" val="placeholderID3_41277.68"/>
</p:tagLst>
</file>

<file path=ppt/tags/tag36.xml><?xml version="1.0" encoding="utf-8"?>
<p:tagLst xmlns:p="http://schemas.openxmlformats.org/presentationml/2006/main">
  <p:tag name="MS_PLACEHOLDERID" val="placeholderID30_41271.7"/>
</p:tagLst>
</file>

<file path=ppt/tags/tag37.xml><?xml version="1.0" encoding="utf-8"?>
<p:tagLst xmlns:p="http://schemas.openxmlformats.org/presentationml/2006/main">
  <p:tag name="MS_PLACEHOLDERID" val="placeholderID31_41271.7"/>
  <p:tag name="MS_XMLFILE_REGKEY" val=""/>
  <p:tag name="STYLEXMLFILE" val="Default Style List"/>
</p:tagLst>
</file>

<file path=ppt/tags/tag38.xml><?xml version="1.0" encoding="utf-8"?>
<p:tagLst xmlns:p="http://schemas.openxmlformats.org/presentationml/2006/main">
  <p:tag name="MS_PLACEHOLDERID" val="placeholderID34_41271.7"/>
</p:tagLst>
</file>

<file path=ppt/tags/tag39.xml><?xml version="1.0" encoding="utf-8"?>
<p:tagLst xmlns:p="http://schemas.openxmlformats.org/presentationml/2006/main">
  <p:tag name="MS_PLACEHOLDERID" val="placeholderID2_41341.58"/>
</p:tagLst>
</file>

<file path=ppt/tags/tag4.xml><?xml version="1.0" encoding="utf-8"?>
<p:tagLst xmlns:p="http://schemas.openxmlformats.org/presentationml/2006/main">
  <p:tag name="MS_PLACEHOLDERID" val="placeholderID1_41325.71"/>
</p:tagLst>
</file>

<file path=ppt/tags/tag40.xml><?xml version="1.0" encoding="utf-8"?>
<p:tagLst xmlns:p="http://schemas.openxmlformats.org/presentationml/2006/main">
  <p:tag name="MS_PLACEHOLDERID" val="placeholderID3_41277.68"/>
</p:tagLst>
</file>

<file path=ppt/tags/tag41.xml><?xml version="1.0" encoding="utf-8"?>
<p:tagLst xmlns:p="http://schemas.openxmlformats.org/presentationml/2006/main">
  <p:tag name="MS_PLACEHOLDERID" val="placeholderID3_41382.51"/>
</p:tagLst>
</file>

<file path=ppt/tags/tag42.xml><?xml version="1.0" encoding="utf-8"?>
<p:tagLst xmlns:p="http://schemas.openxmlformats.org/presentationml/2006/main">
  <p:tag name="MS_PLACEHOLDERID" val="placeholderID35_41271.7"/>
</p:tagLst>
</file>

<file path=ppt/tags/tag43.xml><?xml version="1.0" encoding="utf-8"?>
<p:tagLst xmlns:p="http://schemas.openxmlformats.org/presentationml/2006/main">
  <p:tag name="MS_PLACEHOLDERID" val="placeholderID36_41271.7"/>
</p:tagLst>
</file>

<file path=ppt/tags/tag44.xml><?xml version="1.0" encoding="utf-8"?>
<p:tagLst xmlns:p="http://schemas.openxmlformats.org/presentationml/2006/main">
  <p:tag name="MS_PLACEHOLDERID" val="placeholderID37_41271.7"/>
</p:tagLst>
</file>

<file path=ppt/tags/tag45.xml><?xml version="1.0" encoding="utf-8"?>
<p:tagLst xmlns:p="http://schemas.openxmlformats.org/presentationml/2006/main">
  <p:tag name="MS_PLACEHOLDERID" val="placeholderID38_41271.7"/>
</p:tagLst>
</file>

<file path=ppt/tags/tag46.xml><?xml version="1.0" encoding="utf-8"?>
<p:tagLst xmlns:p="http://schemas.openxmlformats.org/presentationml/2006/main">
  <p:tag name="MS_PLACEHOLDERID" val="placeholderID39_41271.7"/>
</p:tagLst>
</file>

<file path=ppt/tags/tag47.xml><?xml version="1.0" encoding="utf-8"?>
<p:tagLst xmlns:p="http://schemas.openxmlformats.org/presentationml/2006/main">
  <p:tag name="MS_PLACEHOLDERID" val="placeholderID3_41277.68"/>
</p:tagLst>
</file>

<file path=ppt/tags/tag48.xml><?xml version="1.0" encoding="utf-8"?>
<p:tagLst xmlns:p="http://schemas.openxmlformats.org/presentationml/2006/main">
  <p:tag name="MS_XMLFILE_REGKEY" val=""/>
  <p:tag name="STYLEXMLFILE" val="Default Style List"/>
</p:tagLst>
</file>

<file path=ppt/tags/tag49.xml><?xml version="1.0" encoding="utf-8"?>
<p:tagLst xmlns:p="http://schemas.openxmlformats.org/presentationml/2006/main">
  <p:tag name="MS_PLACEHOLDERID" val="placeholderID5_41271.6"/>
</p:tagLst>
</file>

<file path=ppt/tags/tag5.xml><?xml version="1.0" encoding="utf-8"?>
<p:tagLst xmlns:p="http://schemas.openxmlformats.org/presentationml/2006/main">
  <p:tag name="MS_PLACEHOLDERID" val="PlaceholderID42527.446087963030194"/>
</p:tagLst>
</file>

<file path=ppt/tags/tag50.xml><?xml version="1.0" encoding="utf-8"?>
<p:tagLst xmlns:p="http://schemas.openxmlformats.org/presentationml/2006/main">
  <p:tag name="MS_PLACEHOLDERID" val="placeholderID7_41271.6"/>
</p:tagLst>
</file>

<file path=ppt/tags/tag51.xml><?xml version="1.0" encoding="utf-8"?>
<p:tagLst xmlns:p="http://schemas.openxmlformats.org/presentationml/2006/main">
  <p:tag name="MS_PLACEHOLDERID" val="placeholderID3_41277.68"/>
</p:tagLst>
</file>

<file path=ppt/tags/tag52.xml><?xml version="1.0" encoding="utf-8"?>
<p:tagLst xmlns:p="http://schemas.openxmlformats.org/presentationml/2006/main">
  <p:tag name="MS_PLACEHOLDERID" val="placeholderID4_41382.51"/>
</p:tagLst>
</file>

<file path=ppt/tags/tag53.xml><?xml version="1.0" encoding="utf-8"?>
<p:tagLst xmlns:p="http://schemas.openxmlformats.org/presentationml/2006/main">
  <p:tag name="MS_PLACEHOLDERID" val="placeholderID40_41271.7"/>
</p:tagLst>
</file>

<file path=ppt/tags/tag54.xml><?xml version="1.0" encoding="utf-8"?>
<p:tagLst xmlns:p="http://schemas.openxmlformats.org/presentationml/2006/main">
  <p:tag name="MS_PLACEHOLDERID" val="placeholderID41_41271.7"/>
</p:tagLst>
</file>

<file path=ppt/tags/tag55.xml><?xml version="1.0" encoding="utf-8"?>
<p:tagLst xmlns:p="http://schemas.openxmlformats.org/presentationml/2006/main">
  <p:tag name="MS_PLACEHOLDERID" val="placeholderID42_41271.7"/>
</p:tagLst>
</file>

<file path=ppt/tags/tag56.xml><?xml version="1.0" encoding="utf-8"?>
<p:tagLst xmlns:p="http://schemas.openxmlformats.org/presentationml/2006/main">
  <p:tag name="MS_PLACEHOLDERID" val="placeholderID43_41271.7"/>
  <p:tag name="MS_XMLFILE_REGKEY" val=""/>
  <p:tag name="STYLEXMLFILE" val="Default Style List"/>
</p:tagLst>
</file>

<file path=ppt/tags/tag57.xml><?xml version="1.0" encoding="utf-8"?>
<p:tagLst xmlns:p="http://schemas.openxmlformats.org/presentationml/2006/main">
  <p:tag name="MS_PLACEHOLDERID" val="placeholderID44_41271.7"/>
  <p:tag name="MS_XMLFILE_REGKEY" val=""/>
  <p:tag name="STYLEXMLFILE" val="Quote Box"/>
</p:tagLst>
</file>

<file path=ppt/tags/tag58.xml><?xml version="1.0" encoding="utf-8"?>
<p:tagLst xmlns:p="http://schemas.openxmlformats.org/presentationml/2006/main">
  <p:tag name="MS_PLACEHOLDERID" val="placeholderID45_41271.7"/>
  <p:tag name="MS_XMLFILE_REGKEY" val=""/>
  <p:tag name="STYLEXMLFILE" val="Quote Box"/>
</p:tagLst>
</file>

<file path=ppt/tags/tag59.xml><?xml version="1.0" encoding="utf-8"?>
<p:tagLst xmlns:p="http://schemas.openxmlformats.org/presentationml/2006/main">
  <p:tag name="MS_PLACEHOLDERID" val="placeholderID1_41277.68"/>
</p:tagLst>
</file>

<file path=ppt/tags/tag6.xml><?xml version="1.0" encoding="utf-8"?>
<p:tagLst xmlns:p="http://schemas.openxmlformats.org/presentationml/2006/main">
  <p:tag name="MS_PLACEHOLDERID" val="placeholderID3_41477.47"/>
</p:tagLst>
</file>

<file path=ppt/tags/tag60.xml><?xml version="1.0" encoding="utf-8"?>
<p:tagLst xmlns:p="http://schemas.openxmlformats.org/presentationml/2006/main">
  <p:tag name="MS_PLACEHOLDERID" val="PlaceholderID42516.7024421296016282"/>
  <p:tag name="MS_XMLFILE_REGKEY" val=""/>
  <p:tag name="PICTURESUBFOLDER" val="Half_page_landscape"/>
  <p:tag name="PICTUREXMLFILE" val="Default Picture Settings"/>
</p:tagLst>
</file>

<file path=ppt/tags/tag61.xml><?xml version="1.0" encoding="utf-8"?>
<p:tagLst xmlns:p="http://schemas.openxmlformats.org/presentationml/2006/main">
  <p:tag name="MS_PLACEHOLDERID" val="placeholderID47_41271.7"/>
</p:tagLst>
</file>

<file path=ppt/tags/tag62.xml><?xml version="1.0" encoding="utf-8"?>
<p:tagLst xmlns:p="http://schemas.openxmlformats.org/presentationml/2006/main">
  <p:tag name="MS_PLACEHOLDERID" val="placeholderID48_41271.7"/>
</p:tagLst>
</file>

<file path=ppt/tags/tag63.xml><?xml version="1.0" encoding="utf-8"?>
<p:tagLst xmlns:p="http://schemas.openxmlformats.org/presentationml/2006/main">
  <p:tag name="MS_PLACEHOLDERID" val="placeholderID49_41271.7"/>
</p:tagLst>
</file>

<file path=ppt/tags/tag64.xml><?xml version="1.0" encoding="utf-8"?>
<p:tagLst xmlns:p="http://schemas.openxmlformats.org/presentationml/2006/main">
  <p:tag name="MS_PLACEHOLDERID" val="placeholderID50_41271.7"/>
  <p:tag name="MS_XMLFILE_REGKEY" val=""/>
  <p:tag name="STYLEXMLFILE" val="Default Style List"/>
</p:tagLst>
</file>

<file path=ppt/tags/tag65.xml><?xml version="1.0" encoding="utf-8"?>
<p:tagLst xmlns:p="http://schemas.openxmlformats.org/presentationml/2006/main">
  <p:tag name="MS_PLACEHOLDERID" val="placeholderID51_41271.7"/>
  <p:tag name="MS_XMLFILE_REGKEY" val=""/>
  <p:tag name="STYLEXMLFILE" val="Quote Box"/>
</p:tagLst>
</file>

<file path=ppt/tags/tag66.xml><?xml version="1.0" encoding="utf-8"?>
<p:tagLst xmlns:p="http://schemas.openxmlformats.org/presentationml/2006/main">
  <p:tag name="MS_PLACEHOLDERID" val="placeholderID2_41277.68"/>
</p:tagLst>
</file>

<file path=ppt/tags/tag67.xml><?xml version="1.0" encoding="utf-8"?>
<p:tagLst xmlns:p="http://schemas.openxmlformats.org/presentationml/2006/main">
  <p:tag name="MS_PLACEHOLDERID" val="placeholderID3_41277.68"/>
</p:tagLst>
</file>

<file path=ppt/tags/tag68.xml><?xml version="1.0" encoding="utf-8"?>
<p:tagLst xmlns:p="http://schemas.openxmlformats.org/presentationml/2006/main">
  <p:tag name="MS_PLACEHOLDERID" val="PlaceholderID42516.7024421296018601"/>
  <p:tag name="MS_XMLFILE_REGKEY" val=""/>
  <p:tag name="PICTURESUBFOLDER" val="Half_page_portrait"/>
  <p:tag name="PICTUREXMLFILE" val="Default Picture Settings"/>
</p:tagLst>
</file>

<file path=ppt/tags/tag69.xml><?xml version="1.0" encoding="utf-8"?>
<p:tagLst xmlns:p="http://schemas.openxmlformats.org/presentationml/2006/main">
  <p:tag name="MS_PLACEHOLDERID" val="placeholderID52_41271.7"/>
</p:tagLst>
</file>

<file path=ppt/tags/tag7.xml><?xml version="1.0" encoding="utf-8"?>
<p:tagLst xmlns:p="http://schemas.openxmlformats.org/presentationml/2006/main">
  <p:tag name="MS_PLACEHOLDERID" val="placeholderID5_41271.6"/>
</p:tagLst>
</file>

<file path=ppt/tags/tag70.xml><?xml version="1.0" encoding="utf-8"?>
<p:tagLst xmlns:p="http://schemas.openxmlformats.org/presentationml/2006/main">
  <p:tag name="MS_PLACEHOLDERID" val="placeholderID54_41271.7"/>
  <p:tag name="MS_XMLFILE_REGKEY" val=""/>
  <p:tag name="STYLEXMLFILE" val="Quote Box"/>
</p:tagLst>
</file>

<file path=ppt/tags/tag71.xml><?xml version="1.0" encoding="utf-8"?>
<p:tagLst xmlns:p="http://schemas.openxmlformats.org/presentationml/2006/main">
  <p:tag name="MS_PLACEHOLDERID" val="placeholderID55_41271.7"/>
</p:tagLst>
</file>

<file path=ppt/tags/tag72.xml><?xml version="1.0" encoding="utf-8"?>
<p:tagLst xmlns:p="http://schemas.openxmlformats.org/presentationml/2006/main">
  <p:tag name="MS_PLACEHOLDERID" val="placeholderID56_41271.7"/>
</p:tagLst>
</file>

<file path=ppt/tags/tag73.xml><?xml version="1.0" encoding="utf-8"?>
<p:tagLst xmlns:p="http://schemas.openxmlformats.org/presentationml/2006/main">
  <p:tag name="MS_PLACEHOLDERID" val="placeholderID57_41271.7"/>
</p:tagLst>
</file>

<file path=ppt/tags/tag74.xml><?xml version="1.0" encoding="utf-8"?>
<p:tagLst xmlns:p="http://schemas.openxmlformats.org/presentationml/2006/main">
  <p:tag name="MS_PLACEHOLDERID" val="placeholderID58_41271.7"/>
</p:tagLst>
</file>

<file path=ppt/tags/tag75.xml><?xml version="1.0" encoding="utf-8"?>
<p:tagLst xmlns:p="http://schemas.openxmlformats.org/presentationml/2006/main">
  <p:tag name="MS_PLACEHOLDERID" val="placeholderID61_41271.7"/>
  <p:tag name="MS_XMLFILE_REGKEY" val=""/>
  <p:tag name="MSOBJECTGROWSLEFT" val="False"/>
  <p:tag name="MSOBJECTGROWSUP" val="False"/>
  <p:tag name="MSOBJECTHASSHADOW" val="False"/>
  <p:tag name="MSOBJECTKEEPASPECTRATIOOFFHEIGHT" val="True"/>
  <p:tag name="MSOBJECTKEEPASPECTRATIOOFFWIDTH" val="False"/>
  <p:tag name="MSOBJECTPICTURESUBFOLDER" val=""/>
  <p:tag name="MSOBJECTSCALEPICTURE" val="True"/>
  <p:tag name="MSOBJECTZORDERPOSITION" val="0"/>
  <p:tag name="STYLEXMLFILE" val="CV Styles"/>
</p:tagLst>
</file>

<file path=ppt/tags/tag76.xml><?xml version="1.0" encoding="utf-8"?>
<p:tagLst xmlns:p="http://schemas.openxmlformats.org/presentationml/2006/main">
  <p:tag name="MS_PLACEHOLDERID" val="placeholderID62_41271.7"/>
  <p:tag name="MS_XMLFILE_REGKEY" val=""/>
  <p:tag name="MSOBJECTGROWSLEFT" val="False"/>
  <p:tag name="MSOBJECTGROWSUP" val="False"/>
  <p:tag name="MSOBJECTHASSHADOW" val="False"/>
  <p:tag name="MSOBJECTKEEPASPECTRATIOOFFHEIGHT" val="True"/>
  <p:tag name="MSOBJECTKEEPASPECTRATIOOFFWIDTH" val="False"/>
  <p:tag name="MSOBJECTPICTURESUBFOLDER" val=""/>
  <p:tag name="MSOBJECTSCALEPICTURE" val="True"/>
  <p:tag name="MSOBJECTZORDERPOSITION" val="0"/>
  <p:tag name="STYLEXMLFILE" val="CV Styles"/>
</p:tagLst>
</file>

<file path=ppt/tags/tag77.xml><?xml version="1.0" encoding="utf-8"?>
<p:tagLst xmlns:p="http://schemas.openxmlformats.org/presentationml/2006/main">
  <p:tag name="MS_PLACEHOLDERID" val="placeholderID3_41277.68"/>
</p:tagLst>
</file>

<file path=ppt/tags/tag78.xml><?xml version="1.0" encoding="utf-8"?>
<p:tagLst xmlns:p="http://schemas.openxmlformats.org/presentationml/2006/main">
  <p:tag name="MS_PLACEHOLDERID" val="PlaceholderID42516.7024421296063174"/>
</p:tagLst>
</file>

<file path=ppt/tags/tag79.xml><?xml version="1.0" encoding="utf-8"?>
<p:tagLst xmlns:p="http://schemas.openxmlformats.org/presentationml/2006/main">
  <p:tag name="MS_PLACEHOLDERID" val="PlaceholderID42516.7024421296062764"/>
</p:tagLst>
</file>

<file path=ppt/tags/tag8.xml><?xml version="1.0" encoding="utf-8"?>
<p:tagLst xmlns:p="http://schemas.openxmlformats.org/presentationml/2006/main">
  <p:tag name="MS_PLACEHOLDERID" val="placeholderID7_41271.6"/>
</p:tagLst>
</file>

<file path=ppt/tags/tag80.xml><?xml version="1.0" encoding="utf-8"?>
<p:tagLst xmlns:p="http://schemas.openxmlformats.org/presentationml/2006/main">
  <p:tag name="MS_PLACEHOLDERID" val="placeholderID64_41271.7"/>
</p:tagLst>
</file>

<file path=ppt/tags/tag81.xml><?xml version="1.0" encoding="utf-8"?>
<p:tagLst xmlns:p="http://schemas.openxmlformats.org/presentationml/2006/main">
  <p:tag name="MS_PLACEHOLDERID" val="placeholderID65_41271.7"/>
</p:tagLst>
</file>

<file path=ppt/tags/tag82.xml><?xml version="1.0" encoding="utf-8"?>
<p:tagLst xmlns:p="http://schemas.openxmlformats.org/presentationml/2006/main">
  <p:tag name="MS_PLACEHOLDERID" val="placeholderID66_41271.7"/>
  <p:tag name="PLACEHOLDERAUTOMATIONTAG" val="Disclaimer"/>
</p:tagLst>
</file>

<file path=ppt/tags/tag83.xml><?xml version="1.0" encoding="utf-8"?>
<p:tagLst xmlns:p="http://schemas.openxmlformats.org/presentationml/2006/main">
  <p:tag name="MS_PLACEHOLDERID" val="placeholderID3_41277.68"/>
</p:tagLst>
</file>

<file path=ppt/tags/tag84.xml><?xml version="1.0" encoding="utf-8"?>
<p:tagLst xmlns:p="http://schemas.openxmlformats.org/presentationml/2006/main">
  <p:tag name="MS_PLACEHOLDERID" val="placeholderID2_41466.48"/>
</p:tagLst>
</file>

<file path=ppt/tags/tag85.xml><?xml version="1.0" encoding="utf-8"?>
<p:tagLst xmlns:p="http://schemas.openxmlformats.org/presentationml/2006/main">
  <p:tag name="MS_PLACEHOLDERID" val="placeholderID1_41271.7"/>
</p:tagLst>
</file>

<file path=ppt/tags/tag86.xml><?xml version="1.0" encoding="utf-8"?>
<p:tagLst xmlns:p="http://schemas.openxmlformats.org/presentationml/2006/main">
  <p:tag name="MS_PLACEHOLDERID" val="placeholderID2_41271.7"/>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False"/>
  <p:tag name="MSOBJECTSCALEPICTURE" val="True"/>
  <p:tag name="MSOBJECTZORDERPOSITION" val="0"/>
  <p:tag name="STYLEXMLFILE" val="Cover Styles"/>
</p:tagLst>
</file>

<file path=ppt/tags/tag87.xml><?xml version="1.0" encoding="utf-8"?>
<p:tagLst xmlns:p="http://schemas.openxmlformats.org/presentationml/2006/main">
  <p:tag name="AUTOMATIONTAG" val="NRF_Presentation cover"/>
  <p:tag name="SLIDEAUTOMATIONTYPE" val="Cover"/>
  <p:tag name="SLIDEISINMEDIASTERLINGPROJECT" val="True"/>
  <p:tag name="SLIDELAYOUTNAME" val="NRF_Presentation cover"/>
  <p:tag name="SLIDEPROJECTVERSION" val="6.4.10"/>
  <p:tag name="SLIDETOCOUTLINELEVEL" val="2"/>
</p:tagLst>
</file>

<file path=ppt/tags/tag88.xml><?xml version="1.0" encoding="utf-8"?>
<p:tagLst xmlns:p="http://schemas.openxmlformats.org/presentationml/2006/main">
  <p:tag name="MS_PLACEHOLDERID" val="placeholderID5_41271.6"/>
</p:tagLst>
</file>

<file path=ppt/tags/tag89.xml><?xml version="1.0" encoding="utf-8"?>
<p:tagLst xmlns:p="http://schemas.openxmlformats.org/presentationml/2006/main">
  <p:tag name="MS_PLACEHOLDERID" val="placeholderID7_41271.6"/>
</p:tagLst>
</file>

<file path=ppt/tags/tag9.xml><?xml version="1.0" encoding="utf-8"?>
<p:tagLst xmlns:p="http://schemas.openxmlformats.org/presentationml/2006/main">
  <p:tag name="MS_PLACEHOLDERID" val="placeholderID8_41271.6"/>
  <p:tag name="MS_XMLFILE_REGKEY" val=""/>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90.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91.xml><?xml version="1.0" encoding="utf-8"?>
<p:tagLst xmlns:p="http://schemas.openxmlformats.org/presentationml/2006/main">
  <p:tag name="MS_PLACEHOLDERID" val="placeholderID1_41382.51"/>
</p:tagLst>
</file>

<file path=ppt/tags/tag92.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93.xml><?xml version="1.0" encoding="utf-8"?>
<p:tagLst xmlns:p="http://schemas.openxmlformats.org/presentationml/2006/main">
  <p:tag name="MS_PLACEHOLDERID" val="placeholderID5_41271.6"/>
</p:tagLst>
</file>

<file path=ppt/tags/tag94.xml><?xml version="1.0" encoding="utf-8"?>
<p:tagLst xmlns:p="http://schemas.openxmlformats.org/presentationml/2006/main">
  <p:tag name="MS_PLACEHOLDERID" val="placeholderID7_41271.6"/>
</p:tagLst>
</file>

<file path=ppt/tags/tag95.xml><?xml version="1.0" encoding="utf-8"?>
<p:tagLst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STYLEXMLFILE" val="Default Style List"/>
</p:tagLst>
</file>

<file path=ppt/tags/tag96.xml><?xml version="1.0" encoding="utf-8"?>
<p:tagLst xmlns:p="http://schemas.openxmlformats.org/presentationml/2006/main">
  <p:tag name="MS_PLACEHOLDERID" val="placeholderID1_41382.51"/>
</p:tagLst>
</file>

<file path=ppt/tags/tag97.xml><?xml version="1.0" encoding="utf-8"?>
<p:tagLst xmlns:p="http://schemas.openxmlformats.org/presentationml/2006/main">
  <p:tag name="AUTOMATIONTAG" val="NRF_Standard slide"/>
  <p:tag name="SLIDEAUTOMATIONTYPE" val="Standard"/>
  <p:tag name="SLIDEISINMEDIASTERLINGPROJECT" val="True"/>
  <p:tag name="SLIDELAYOUTNAME" val="NRF_Standard slide"/>
  <p:tag name="SLIDEPROJECTVERSION" val="6.4.10"/>
  <p:tag name="SLIDETOCOUTLINELEVEL" val="2"/>
  <p:tag name="SLIDEUNIQUEID" val="Slide42684.575162037064782"/>
</p:tagLst>
</file>

<file path=ppt/tags/tag98.xml><?xml version="1.0" encoding="utf-8"?>
<p:tagLst xmlns:p="http://schemas.openxmlformats.org/presentationml/2006/main">
  <p:tag name="MS_PLACEHOLDERID" val="placeholderID5_41271.6"/>
</p:tagLst>
</file>

<file path=ppt/tags/tag99.xml><?xml version="1.0" encoding="utf-8"?>
<p:tagLst xmlns:p="http://schemas.openxmlformats.org/presentationml/2006/main">
  <p:tag name="MS_PLACEHOLDERID" val="placeholderID7_41271.6"/>
</p:tagLst>
</file>

<file path=ppt/theme/theme1.xml><?xml version="1.0" encoding="utf-8"?>
<a:theme xmlns:r="http://schemas.openxmlformats.org/officeDocument/2006/relationships" xmlns:a="http://schemas.openxmlformats.org/drawingml/2006/main" name="Blank">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F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10.xml><?xml version="1.0" encoding="utf-8"?>
<a:theme xmlns:r="http://schemas.openxmlformats.org/officeDocument/2006/relationships" xmlns:a="http://schemas.openxmlformats.org/drawingml/2006/main" name="NRF_Back 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1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1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NRF_Divider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F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NRF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NRF_Chart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5.xml><?xml version="1.0" encoding="utf-8"?>
<a:theme xmlns:r="http://schemas.openxmlformats.org/officeDocument/2006/relationships" xmlns:a="http://schemas.openxmlformats.org/drawingml/2006/main" name="NRF_Table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6.xml><?xml version="1.0" encoding="utf-8"?>
<a:theme xmlns:r="http://schemas.openxmlformats.org/officeDocument/2006/relationships" xmlns:a="http://schemas.openxmlformats.org/drawingml/2006/main" name="NRF_Map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7.xml><?xml version="1.0" encoding="utf-8"?>
<a:theme xmlns:r="http://schemas.openxmlformats.org/officeDocument/2006/relationships" xmlns:a="http://schemas.openxmlformats.org/drawingml/2006/main" name="NRF_Quotation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8.xml><?xml version="1.0" encoding="utf-8"?>
<a:theme xmlns:r="http://schemas.openxmlformats.org/officeDocument/2006/relationships" xmlns:a="http://schemas.openxmlformats.org/drawingml/2006/main" name="NRF_CV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9.xml><?xml version="1.0" encoding="utf-8"?>
<a:theme xmlns:r="http://schemas.openxmlformats.org/officeDocument/2006/relationships" xmlns:a="http://schemas.openxmlformats.org/drawingml/2006/main" name="NRF_Compliance">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With Template" ma:contentTypeID="0x010100C82DED11ECA946019B58EB2B402418E600F0B8815F1A2D42C5B17393556548DC7000A3F3B1361DA8444DACD4C39BFB9E7993" ma:contentTypeVersion="0" ma:contentTypeDescription="Allows user to select template from available." ma:contentTypeScope="" ma:versionID="e77a0dab3bf90a3c7e097ee8d08a14b1">
  <xsd:schema xmlns:xsd="http://www.w3.org/2001/XMLSchema" xmlns:xs="http://www.w3.org/2001/XMLSchema" xmlns:p="http://schemas.microsoft.com/office/2006/metadata/properties" xmlns:ns2="bab1632e-448f-4a34-9503-cbbac8a881aa" xmlns:ns3="BAB1632E-448F-4A34-9503-CBBAC8A881AA" xmlns:ns4="4cda3ebd-6038-45d9-b9c6-91f139aaa05d" targetNamespace="http://schemas.microsoft.com/office/2006/metadata/properties" ma:root="true" ma:fieldsID="40264971a00954007b92fa0b0da18a5d" ns2:_="" ns3:_="" ns4:_="">
    <xsd:import namespace="bab1632e-448f-4a34-9503-cbbac8a881aa"/>
    <xsd:import namespace="BAB1632E-448F-4A34-9503-CBBAC8A881AA"/>
    <xsd:import namespace="4cda3ebd-6038-45d9-b9c6-91f139aaa05d"/>
    <xsd:element name="properties">
      <xsd:complexType>
        <xsd:sequence>
          <xsd:element name="documentManagement">
            <xsd:complexType>
              <xsd:all>
                <xsd:element ref="ns2:CWL_ClientCodeColumn"/>
                <xsd:element ref="ns2:CWL_ClientNameColumn"/>
                <xsd:element ref="ns2:CWL_MatterCodeColumn"/>
                <xsd:element ref="ns2:CWL_MatterNameColumn"/>
                <xsd:element ref="ns2:CWL_PracticeAreaNameColumn"/>
                <xsd:element ref="ns2:CWL_CounterpartColumn" minOccurs="0"/>
                <xsd:element ref="ns2:CWL_PartColumn" minOccurs="0"/>
                <xsd:element ref="ns2:CWL_DocumentTypeColumn"/>
                <xsd:element ref="ns3:CWL_DocumentDateColumn" minOccurs="0"/>
                <xsd:element ref="ns3:CWL_ReviewDateColumn" minOccurs="0"/>
                <xsd:element ref="ns2:CWL_CommentColumn" minOccurs="0"/>
                <xsd:element ref="ns2:CWL_SourceColumn" minOccurs="0"/>
                <xsd:element ref="ns2:CWL_StatusColumn"/>
                <xsd:element ref="ns2:CWL_TagsNote" minOccurs="0"/>
                <xsd:element ref="ns4:_dlc_DocId" minOccurs="0"/>
                <xsd:element ref="ns4:_dlc_DocIdUrl" minOccurs="0"/>
                <xsd:element ref="ns4:_dlc_DocIdPersistId"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b1632e-448f-4a34-9503-cbbac8a881aa" elementFormDefault="qualified">
    <xsd:import namespace="http://schemas.microsoft.com/office/2006/documentManagement/types"/>
    <xsd:import namespace="http://schemas.microsoft.com/office/infopath/2007/PartnerControls"/>
    <xsd:element name="CWL_ClientCodeColumn" ma:index="8" ma:displayName="Client Code" ma:default="29928" ma:hidden="true" ma:internalName="CWL_ClientCodeColumn">
      <xsd:simpleType>
        <xsd:restriction base="dms:Unknown"/>
      </xsd:simpleType>
    </xsd:element>
    <xsd:element name="CWL_ClientNameColumn" ma:index="9" ma:displayName="Client Name" ma:default="29928" ma:hidden="true" ma:internalName="CWL_ClientNameColumn">
      <xsd:simpleType>
        <xsd:restriction base="dms:Unknown"/>
      </xsd:simpleType>
    </xsd:element>
    <xsd:element name="CWL_MatterCodeColumn" ma:index="10" ma:displayName="Matter Code" ma:default="27063" ma:hidden="true" ma:internalName="CWL_MatterCodeColumn">
      <xsd:simpleType>
        <xsd:restriction base="dms:Unknown"/>
      </xsd:simpleType>
    </xsd:element>
    <xsd:element name="CWL_MatterNameColumn" ma:index="11" ma:displayName="Matter Name" ma:default="27063" ma:hidden="true" ma:internalName="CWL_MatterNameColumn">
      <xsd:simpleType>
        <xsd:restriction base="dms:Unknown"/>
      </xsd:simpleType>
    </xsd:element>
    <xsd:element name="CWL_PracticeAreaNameColumn" ma:index="12" ma:displayName="Practice Area" ma:default="22" ma:hidden="true" ma:internalName="CWL_PracticeAreaNameColumn">
      <xsd:simpleType>
        <xsd:restriction base="dms:Unknown"/>
      </xsd:simpleType>
    </xsd:element>
    <xsd:element name="CWL_CounterpartColumn" ma:index="13" nillable="true" ma:displayName="Counterparties" ma:default="" ma:hidden="true" ma:internalName="CWL_CounterpartColumn">
      <xsd:simpleType>
        <xsd:restriction base="dms:Unknown"/>
      </xsd:simpleType>
    </xsd:element>
    <xsd:element name="CWL_PartColumn" ma:index="14" nillable="true" ma:displayName="Other Parties" ma:default="" ma:hidden="true" ma:internalName="CWL_PartColumn">
      <xsd:simpleType>
        <xsd:restriction base="dms:Unknown"/>
      </xsd:simpleType>
    </xsd:element>
    <xsd:element name="CWL_DocumentTypeColumn" ma:index="15" ma:displayName="Document Type" ma:default="168" ma:hidden="true" ma:internalName="CWL_DocumentTypeColumn">
      <xsd:simpleType>
        <xsd:restriction base="dms:Unknown"/>
      </xsd:simpleType>
    </xsd:element>
    <xsd:element name="CWL_CommentColumn" ma:index="18" nillable="true" ma:displayName="Comment" ma:internalName="CWL_CommentColumn">
      <xsd:simpleType>
        <xsd:restriction base="dms:Text"/>
      </xsd:simpleType>
    </xsd:element>
    <xsd:element name="CWL_SourceColumn" ma:index="19" nillable="true" ma:displayName="Source" ma:internalName="CWL_SourceColumn">
      <xsd:simpleType>
        <xsd:restriction base="dms:Text"/>
      </xsd:simpleType>
    </xsd:element>
    <xsd:element name="CWL_StatusColumn" ma:index="20" ma:displayName="Status" ma:default="17" ma:hidden="true" ma:internalName="CWL_StatusColumn">
      <xsd:simpleType>
        <xsd:restriction base="dms:Unknown"/>
      </xsd:simpleType>
    </xsd:element>
    <xsd:element name="CWL_TagsNote" ma:index="21" nillable="true" ma:taxonomy="true" ma:internalName="CWL_TagsNote" ma:taxonomyFieldName="CWL_Tags" ma:displayName="Labels" ma:fieldId="{3ba3d898-bb17-4b40-8825-8b70f072a47f}" ma:taxonomyMulti="true" ma:sspId="bef0374b-9d0f-4963-aee3-3221cd249801" ma:termSetId="9c67a58e-743a-4852-be52-a5016ca336b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B1632E-448F-4A34-9503-CBBAC8A881AA" elementFormDefault="qualified">
    <xsd:import namespace="http://schemas.microsoft.com/office/2006/documentManagement/types"/>
    <xsd:import namespace="http://schemas.microsoft.com/office/infopath/2007/PartnerControls"/>
    <xsd:element name="CWL_DocumentDateColumn" ma:index="16" nillable="true" ma:displayName="Document Date" ma:default="[today]" ma:description="" ma:format="DateOnly" ma:internalName="CWL_DocumentDateColumn">
      <xsd:simpleType>
        <xsd:restriction base="dms:DateTime"/>
      </xsd:simpleType>
    </xsd:element>
    <xsd:element name="CWL_ReviewDateColumn" ma:index="17" nillable="true" ma:displayName="Review Date" ma:description="" ma:format="DateOnly" ma:internalName="CWL_ReviewDateColumn">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cda3ebd-6038-45d9-b9c6-91f139aaa05d" elementFormDefault="qualified">
    <xsd:import namespace="http://schemas.microsoft.com/office/2006/documentManagement/types"/>
    <xsd:import namespace="http://schemas.microsoft.com/office/infopath/2007/PartnerControls"/>
    <xsd:element name="_dlc_DocId" ma:index="23" nillable="true" ma:displayName="Document ID Value" ma:description="The value of the document ID assigned to this item."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element name="TaxCatchAll" ma:index="26" nillable="true" ma:displayName="Taxonomy Catch All Column" ma:hidden="true" ma:list="{6ab9d56b-b6fb-4f8a-a14b-91fc92512dc8}" ma:internalName="TaxCatchAll" ma:showField="CatchAllData" ma:web="4cda3ebd-6038-45d9-b9c6-91f139aaa0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CWL_MatterNameColumn xmlns="bab1632e-448f-4a34-9503-cbbac8a881aa">27063</CWL_MatterNameColumn>
    <CWL_CommentColumn xmlns="bab1632e-448f-4a34-9503-cbbac8a881aa" xsi:nil="true"/>
    <CWL_CounterpartColumn xmlns="bab1632e-448f-4a34-9503-cbbac8a881aa" xsi:nil="true"/>
    <CWL_SourceColumn xmlns="bab1632e-448f-4a34-9503-cbbac8a881aa" xsi:nil="true"/>
    <CWL_PracticeAreaNameColumn xmlns="bab1632e-448f-4a34-9503-cbbac8a881aa">22</CWL_PracticeAreaNameColumn>
    <CWL_DocumentDateColumn xmlns="BAB1632E-448F-4A34-9503-CBBAC8A881AA">2017-08-10T07:00:00+00:00</CWL_DocumentDateColumn>
    <CWL_TagsNote xmlns="bab1632e-448f-4a34-9503-cbbac8a881aa">
      <Terms xmlns="http://schemas.microsoft.com/office/infopath/2007/PartnerControls"/>
    </CWL_TagsNote>
    <_dlc_DocId xmlns="4cda3ebd-6038-45d9-b9c6-91f139aaa05d">7695727</_dlc_DocId>
    <CWL_StatusColumn xmlns="bab1632e-448f-4a34-9503-cbbac8a881aa">17</CWL_StatusColumn>
    <CWL_ClientCodeColumn xmlns="bab1632e-448f-4a34-9503-cbbac8a881aa">29928</CWL_ClientCodeColumn>
    <CWL_DocumentTypeColumn xmlns="bab1632e-448f-4a34-9503-cbbac8a881aa">168</CWL_DocumentTypeColumn>
    <TaxCatchAll xmlns="4cda3ebd-6038-45d9-b9c6-91f139aaa05d"/>
    <_dlc_DocIdUrl xmlns="4cda3ebd-6038-45d9-b9c6-91f139aaa05d">
      <Url>http://contentworker.bht-van.local/sites/039/27063/_layouts/15/DocIdRedir.aspx?ID=7695727</Url>
      <Description>7695727</Description>
    </_dlc_DocIdUrl>
    <CWL_PartColumn xmlns="bab1632e-448f-4a34-9503-cbbac8a881aa" xsi:nil="true"/>
    <CWL_ReviewDateColumn xmlns="BAB1632E-448F-4A34-9503-CBBAC8A881AA" xsi:nil="true"/>
    <CWL_ClientNameColumn xmlns="bab1632e-448f-4a34-9503-cbbac8a881aa">29928</CWL_ClientNameColumn>
    <CWL_MatterCodeColumn xmlns="bab1632e-448f-4a34-9503-cbbac8a881aa">27063</CWL_MatterCodeColumn>
  </documentManagement>
</p:properties>
</file>

<file path=customXml/itemProps1.xml><?xml version="1.0" encoding="utf-8"?>
<ds:datastoreItem xmlns:ds="http://schemas.openxmlformats.org/officeDocument/2006/customXml" ds:itemID="{FD72DDBA-2C7C-4759-AFC9-8E3DE13FF63A}">
  <ds:schemaRefs>
    <ds:schemaRef ds:uri="http://schemas.microsoft.com/office/2006/metadata/customXsn"/>
  </ds:schemaRefs>
</ds:datastoreItem>
</file>

<file path=customXml/itemProps2.xml><?xml version="1.0" encoding="utf-8"?>
<ds:datastoreItem xmlns:ds="http://schemas.openxmlformats.org/officeDocument/2006/customXml" ds:itemID="{EF58EA30-77E2-4F3B-8FCD-459A0526539F}">
  <ds:schemaRefs>
    <ds:schemaRef ds:uri="http://schemas.microsoft.com/sharepoint/events"/>
  </ds:schemaRefs>
</ds:datastoreItem>
</file>

<file path=customXml/itemProps3.xml><?xml version="1.0" encoding="utf-8"?>
<ds:datastoreItem xmlns:ds="http://schemas.openxmlformats.org/officeDocument/2006/customXml" ds:itemID="{5CD42102-2B22-4AB6-B6DF-A9EFC374F1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b1632e-448f-4a34-9503-cbbac8a881aa"/>
    <ds:schemaRef ds:uri="BAB1632E-448F-4A34-9503-CBBAC8A881AA"/>
    <ds:schemaRef ds:uri="4cda3ebd-6038-45d9-b9c6-91f139aa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465A15A-E451-44B1-9C99-347746C8D0AA}">
  <ds:schemaRefs>
    <ds:schemaRef ds:uri="http://schemas.microsoft.com/sharepoint/v3/contenttype/forms"/>
  </ds:schemaRefs>
</ds:datastoreItem>
</file>

<file path=customXml/itemProps5.xml><?xml version="1.0" encoding="utf-8"?>
<ds:datastoreItem xmlns:ds="http://schemas.openxmlformats.org/officeDocument/2006/customXml" ds:itemID="{9CDAA3BE-1B61-4FFB-B0EA-6E69359C807C}">
  <ds:schemaRefs>
    <ds:schemaRef ds:uri="http://schemas.microsoft.com/office/2006/metadata/properties"/>
    <ds:schemaRef ds:uri="bab1632e-448f-4a34-9503-cbbac8a881aa"/>
    <ds:schemaRef ds:uri="http://purl.org/dc/terms/"/>
    <ds:schemaRef ds:uri="BAB1632E-448F-4A34-9503-CBBAC8A881AA"/>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4cda3ebd-6038-45d9-b9c6-91f139aaa05d"/>
    <ds:schemaRef ds:uri="http://www.w3.org/XML/1998/namespace"/>
  </ds:schemaRefs>
</ds:datastoreItem>
</file>

<file path=docProps/app.xml><?xml version="1.0" encoding="utf-8"?>
<Properties xmlns:vt="http://schemas.openxmlformats.org/officeDocument/2006/docPropsVTypes" xmlns="http://schemas.openxmlformats.org/officeDocument/2006/extended-properties">
  <Template>blank</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